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558" r:id="rId3"/>
    <p:sldId id="313" r:id="rId4"/>
    <p:sldId id="562" r:id="rId5"/>
    <p:sldId id="520" r:id="rId6"/>
    <p:sldId id="614" r:id="rId7"/>
    <p:sldId id="619" r:id="rId8"/>
    <p:sldId id="620" r:id="rId9"/>
    <p:sldId id="560" r:id="rId10"/>
    <p:sldId id="576" r:id="rId11"/>
    <p:sldId id="566" r:id="rId12"/>
    <p:sldId id="564" r:id="rId13"/>
    <p:sldId id="565" r:id="rId14"/>
    <p:sldId id="568" r:id="rId15"/>
    <p:sldId id="569" r:id="rId16"/>
    <p:sldId id="570" r:id="rId17"/>
    <p:sldId id="571" r:id="rId18"/>
    <p:sldId id="572" r:id="rId19"/>
    <p:sldId id="573" r:id="rId20"/>
    <p:sldId id="575" r:id="rId21"/>
    <p:sldId id="577" r:id="rId22"/>
    <p:sldId id="578" r:id="rId23"/>
    <p:sldId id="579" r:id="rId24"/>
    <p:sldId id="589" r:id="rId25"/>
    <p:sldId id="612" r:id="rId26"/>
    <p:sldId id="583" r:id="rId27"/>
    <p:sldId id="582" r:id="rId28"/>
    <p:sldId id="561" r:id="rId29"/>
    <p:sldId id="586" r:id="rId30"/>
    <p:sldId id="585" r:id="rId31"/>
    <p:sldId id="584" r:id="rId32"/>
    <p:sldId id="602" r:id="rId33"/>
    <p:sldId id="607" r:id="rId34"/>
    <p:sldId id="606" r:id="rId35"/>
    <p:sldId id="603" r:id="rId36"/>
    <p:sldId id="604" r:id="rId37"/>
    <p:sldId id="605" r:id="rId38"/>
    <p:sldId id="610" r:id="rId39"/>
    <p:sldId id="608" r:id="rId40"/>
    <p:sldId id="617" r:id="rId41"/>
    <p:sldId id="618" r:id="rId42"/>
    <p:sldId id="613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8"/>
            <p14:sldId id="313"/>
            <p14:sldId id="562"/>
            <p14:sldId id="520"/>
            <p14:sldId id="614"/>
            <p14:sldId id="619"/>
            <p14:sldId id="620"/>
            <p14:sldId id="560"/>
            <p14:sldId id="576"/>
            <p14:sldId id="566"/>
            <p14:sldId id="564"/>
            <p14:sldId id="565"/>
            <p14:sldId id="568"/>
            <p14:sldId id="569"/>
            <p14:sldId id="570"/>
            <p14:sldId id="571"/>
            <p14:sldId id="572"/>
            <p14:sldId id="573"/>
            <p14:sldId id="575"/>
            <p14:sldId id="577"/>
            <p14:sldId id="578"/>
            <p14:sldId id="579"/>
            <p14:sldId id="589"/>
            <p14:sldId id="612"/>
            <p14:sldId id="583"/>
            <p14:sldId id="582"/>
            <p14:sldId id="561"/>
            <p14:sldId id="586"/>
            <p14:sldId id="585"/>
            <p14:sldId id="584"/>
            <p14:sldId id="602"/>
            <p14:sldId id="607"/>
            <p14:sldId id="606"/>
            <p14:sldId id="603"/>
            <p14:sldId id="604"/>
            <p14:sldId id="605"/>
            <p14:sldId id="610"/>
            <p14:sldId id="608"/>
            <p14:sldId id="617"/>
            <p14:sldId id="618"/>
            <p14:sldId id="61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5C67A9-DFBB-4CBB-BD9C-D0B4CE0990A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762A2CB-09F0-44FD-96EB-8E5C2D65CDFD}">
      <dgm:prSet/>
      <dgm:spPr/>
      <dgm:t>
        <a:bodyPr/>
        <a:lstStyle/>
        <a:p>
          <a:pPr rtl="0"/>
          <a:r>
            <a:rPr lang="en-US" b="1">
              <a:solidFill>
                <a:schemeClr val="tx1"/>
              </a:solidFill>
            </a:rPr>
            <a:t>Markets have a variety of product  needs and preferences.</a:t>
          </a:r>
          <a:endParaRPr lang="ar-SA" b="1">
            <a:solidFill>
              <a:schemeClr val="tx1"/>
            </a:solidFill>
          </a:endParaRPr>
        </a:p>
      </dgm:t>
    </dgm:pt>
    <dgm:pt modelId="{F0F4A76A-3401-48A0-8AD1-94A931E71864}" type="parTrans" cxnId="{7D82EBFE-7A2D-41D6-A562-772481D74F1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0262E92-A7FB-4F5B-9D6B-7491061D3365}" type="sibTrans" cxnId="{7D82EBFE-7A2D-41D6-A562-772481D74F1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5F8CD74-8527-4FAA-87B9-F1BB7D6E4608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Marketers can better define customer needs.</a:t>
          </a:r>
          <a:endParaRPr lang="ar-SA" b="1" dirty="0">
            <a:solidFill>
              <a:schemeClr val="tx1"/>
            </a:solidFill>
          </a:endParaRPr>
        </a:p>
      </dgm:t>
    </dgm:pt>
    <dgm:pt modelId="{EAF9148C-7205-4B89-A4C6-735186043A9E}" type="parTrans" cxnId="{9EF47CD3-D359-4E70-AB5D-D93FC9A6FF0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75CFED0-6C28-4E70-B3EB-B0ACD2431377}" type="sibTrans" cxnId="{9EF47CD3-D359-4E70-AB5D-D93FC9A6FF0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3C1329-4457-43D5-94C4-94D2283B4FAD}">
      <dgm:prSet/>
      <dgm:spPr/>
      <dgm:t>
        <a:bodyPr/>
        <a:lstStyle/>
        <a:p>
          <a:pPr rtl="0"/>
          <a:r>
            <a:rPr lang="en-US" b="1">
              <a:solidFill>
                <a:schemeClr val="tx1"/>
              </a:solidFill>
            </a:rPr>
            <a:t>Decision makers can define objectives and allocate resources more accurately.</a:t>
          </a:r>
          <a:endParaRPr lang="ar-SA" b="1">
            <a:solidFill>
              <a:schemeClr val="tx1"/>
            </a:solidFill>
          </a:endParaRPr>
        </a:p>
      </dgm:t>
    </dgm:pt>
    <dgm:pt modelId="{98722CD3-1D4E-4058-B418-1264CED4304D}" type="parTrans" cxnId="{D628B4C5-3BFF-4AD8-9685-16DFB910B58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D3CE86-5748-4FDB-A979-E42F9992A22F}" type="sibTrans" cxnId="{D628B4C5-3BFF-4AD8-9685-16DFB910B58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3430DEA-952D-4007-970C-D35359C137F0}" type="pres">
      <dgm:prSet presAssocID="{275C67A9-DFBB-4CBB-BD9C-D0B4CE0990A4}" presName="Name0" presStyleCnt="0">
        <dgm:presLayoutVars>
          <dgm:chMax val="7"/>
          <dgm:chPref val="7"/>
          <dgm:dir/>
        </dgm:presLayoutVars>
      </dgm:prSet>
      <dgm:spPr/>
    </dgm:pt>
    <dgm:pt modelId="{59F5D093-A135-44AE-B14D-576569B1D03C}" type="pres">
      <dgm:prSet presAssocID="{275C67A9-DFBB-4CBB-BD9C-D0B4CE0990A4}" presName="Name1" presStyleCnt="0"/>
      <dgm:spPr/>
    </dgm:pt>
    <dgm:pt modelId="{99C78777-33D1-4FFC-A3D7-9BFC863B5FF9}" type="pres">
      <dgm:prSet presAssocID="{275C67A9-DFBB-4CBB-BD9C-D0B4CE0990A4}" presName="cycle" presStyleCnt="0"/>
      <dgm:spPr/>
    </dgm:pt>
    <dgm:pt modelId="{0293F951-CA56-4BC7-A98C-716F489627AA}" type="pres">
      <dgm:prSet presAssocID="{275C67A9-DFBB-4CBB-BD9C-D0B4CE0990A4}" presName="srcNode" presStyleLbl="node1" presStyleIdx="0" presStyleCnt="3"/>
      <dgm:spPr/>
    </dgm:pt>
    <dgm:pt modelId="{FCE8CB40-5061-4E3E-A36D-2D0411292246}" type="pres">
      <dgm:prSet presAssocID="{275C67A9-DFBB-4CBB-BD9C-D0B4CE0990A4}" presName="conn" presStyleLbl="parChTrans1D2" presStyleIdx="0" presStyleCnt="1"/>
      <dgm:spPr/>
    </dgm:pt>
    <dgm:pt modelId="{77AB443B-46D5-4F93-B1FE-B69D24C66AE4}" type="pres">
      <dgm:prSet presAssocID="{275C67A9-DFBB-4CBB-BD9C-D0B4CE0990A4}" presName="extraNode" presStyleLbl="node1" presStyleIdx="0" presStyleCnt="3"/>
      <dgm:spPr/>
    </dgm:pt>
    <dgm:pt modelId="{2798E99B-ED2C-4C73-A442-EDFA2816552D}" type="pres">
      <dgm:prSet presAssocID="{275C67A9-DFBB-4CBB-BD9C-D0B4CE0990A4}" presName="dstNode" presStyleLbl="node1" presStyleIdx="0" presStyleCnt="3"/>
      <dgm:spPr/>
    </dgm:pt>
    <dgm:pt modelId="{DE1AA2E9-7E3A-4B94-BDFF-83A767A2202D}" type="pres">
      <dgm:prSet presAssocID="{F762A2CB-09F0-44FD-96EB-8E5C2D65CDFD}" presName="text_1" presStyleLbl="node1" presStyleIdx="0" presStyleCnt="3">
        <dgm:presLayoutVars>
          <dgm:bulletEnabled val="1"/>
        </dgm:presLayoutVars>
      </dgm:prSet>
      <dgm:spPr/>
    </dgm:pt>
    <dgm:pt modelId="{79DBE192-6B23-474C-B5A3-F87135D527FF}" type="pres">
      <dgm:prSet presAssocID="{F762A2CB-09F0-44FD-96EB-8E5C2D65CDFD}" presName="accent_1" presStyleCnt="0"/>
      <dgm:spPr/>
    </dgm:pt>
    <dgm:pt modelId="{9FD7B95F-E97C-4AD8-AA65-1C44838C0AD3}" type="pres">
      <dgm:prSet presAssocID="{F762A2CB-09F0-44FD-96EB-8E5C2D65CDFD}" presName="accentRepeatNode" presStyleLbl="solidFgAcc1" presStyleIdx="0" presStyleCnt="3"/>
      <dgm:spPr/>
    </dgm:pt>
    <dgm:pt modelId="{6B1BBEE4-CB5D-4831-96FC-FA283D268B02}" type="pres">
      <dgm:prSet presAssocID="{D5F8CD74-8527-4FAA-87B9-F1BB7D6E4608}" presName="text_2" presStyleLbl="node1" presStyleIdx="1" presStyleCnt="3">
        <dgm:presLayoutVars>
          <dgm:bulletEnabled val="1"/>
        </dgm:presLayoutVars>
      </dgm:prSet>
      <dgm:spPr/>
    </dgm:pt>
    <dgm:pt modelId="{5A0508AA-4A82-4A0D-A646-1BB5F5EC0149}" type="pres">
      <dgm:prSet presAssocID="{D5F8CD74-8527-4FAA-87B9-F1BB7D6E4608}" presName="accent_2" presStyleCnt="0"/>
      <dgm:spPr/>
    </dgm:pt>
    <dgm:pt modelId="{6CEA8778-675E-4EF8-9EAA-BBDF14FC1A4C}" type="pres">
      <dgm:prSet presAssocID="{D5F8CD74-8527-4FAA-87B9-F1BB7D6E4608}" presName="accentRepeatNode" presStyleLbl="solidFgAcc1" presStyleIdx="1" presStyleCnt="3"/>
      <dgm:spPr/>
    </dgm:pt>
    <dgm:pt modelId="{2D15BC8F-A573-460F-B1B8-0E06892CB068}" type="pres">
      <dgm:prSet presAssocID="{C33C1329-4457-43D5-94C4-94D2283B4FAD}" presName="text_3" presStyleLbl="node1" presStyleIdx="2" presStyleCnt="3">
        <dgm:presLayoutVars>
          <dgm:bulletEnabled val="1"/>
        </dgm:presLayoutVars>
      </dgm:prSet>
      <dgm:spPr/>
    </dgm:pt>
    <dgm:pt modelId="{7AE7B422-0F3C-460E-BCB4-50B1AC6A6C77}" type="pres">
      <dgm:prSet presAssocID="{C33C1329-4457-43D5-94C4-94D2283B4FAD}" presName="accent_3" presStyleCnt="0"/>
      <dgm:spPr/>
    </dgm:pt>
    <dgm:pt modelId="{C2ED2460-1B12-4931-B460-BBF36B9D8EEE}" type="pres">
      <dgm:prSet presAssocID="{C33C1329-4457-43D5-94C4-94D2283B4FAD}" presName="accentRepeatNode" presStyleLbl="solidFgAcc1" presStyleIdx="2" presStyleCnt="3"/>
      <dgm:spPr/>
    </dgm:pt>
  </dgm:ptLst>
  <dgm:cxnLst>
    <dgm:cxn modelId="{3BFBF82F-9E78-404E-B50A-B49C5F24F1AB}" type="presOf" srcId="{C33C1329-4457-43D5-94C4-94D2283B4FAD}" destId="{2D15BC8F-A573-460F-B1B8-0E06892CB068}" srcOrd="0" destOrd="0" presId="urn:microsoft.com/office/officeart/2008/layout/VerticalCurvedList"/>
    <dgm:cxn modelId="{B321B234-8078-4079-B7CF-59D95A12089D}" type="presOf" srcId="{275C67A9-DFBB-4CBB-BD9C-D0B4CE0990A4}" destId="{03430DEA-952D-4007-970C-D35359C137F0}" srcOrd="0" destOrd="0" presId="urn:microsoft.com/office/officeart/2008/layout/VerticalCurvedList"/>
    <dgm:cxn modelId="{5235D348-999B-40FA-ADDC-6D6CCFF887A6}" type="presOf" srcId="{C0262E92-A7FB-4F5B-9D6B-7491061D3365}" destId="{FCE8CB40-5061-4E3E-A36D-2D0411292246}" srcOrd="0" destOrd="0" presId="urn:microsoft.com/office/officeart/2008/layout/VerticalCurvedList"/>
    <dgm:cxn modelId="{32BA4C8D-C97C-45C0-A01A-5531D40E1242}" type="presOf" srcId="{D5F8CD74-8527-4FAA-87B9-F1BB7D6E4608}" destId="{6B1BBEE4-CB5D-4831-96FC-FA283D268B02}" srcOrd="0" destOrd="0" presId="urn:microsoft.com/office/officeart/2008/layout/VerticalCurvedList"/>
    <dgm:cxn modelId="{D628B4C5-3BFF-4AD8-9685-16DFB910B580}" srcId="{275C67A9-DFBB-4CBB-BD9C-D0B4CE0990A4}" destId="{C33C1329-4457-43D5-94C4-94D2283B4FAD}" srcOrd="2" destOrd="0" parTransId="{98722CD3-1D4E-4058-B418-1264CED4304D}" sibTransId="{8CD3CE86-5748-4FDB-A979-E42F9992A22F}"/>
    <dgm:cxn modelId="{9EF47CD3-D359-4E70-AB5D-D93FC9A6FF00}" srcId="{275C67A9-DFBB-4CBB-BD9C-D0B4CE0990A4}" destId="{D5F8CD74-8527-4FAA-87B9-F1BB7D6E4608}" srcOrd="1" destOrd="0" parTransId="{EAF9148C-7205-4B89-A4C6-735186043A9E}" sibTransId="{975CFED0-6C28-4E70-B3EB-B0ACD2431377}"/>
    <dgm:cxn modelId="{6E2BDED7-4FA6-4524-A9D7-6495C7CB6F02}" type="presOf" srcId="{F762A2CB-09F0-44FD-96EB-8E5C2D65CDFD}" destId="{DE1AA2E9-7E3A-4B94-BDFF-83A767A2202D}" srcOrd="0" destOrd="0" presId="urn:microsoft.com/office/officeart/2008/layout/VerticalCurvedList"/>
    <dgm:cxn modelId="{7D82EBFE-7A2D-41D6-A562-772481D74F1A}" srcId="{275C67A9-DFBB-4CBB-BD9C-D0B4CE0990A4}" destId="{F762A2CB-09F0-44FD-96EB-8E5C2D65CDFD}" srcOrd="0" destOrd="0" parTransId="{F0F4A76A-3401-48A0-8AD1-94A931E71864}" sibTransId="{C0262E92-A7FB-4F5B-9D6B-7491061D3365}"/>
    <dgm:cxn modelId="{E4987484-9A88-461E-861F-75903E82BEEB}" type="presParOf" srcId="{03430DEA-952D-4007-970C-D35359C137F0}" destId="{59F5D093-A135-44AE-B14D-576569B1D03C}" srcOrd="0" destOrd="0" presId="urn:microsoft.com/office/officeart/2008/layout/VerticalCurvedList"/>
    <dgm:cxn modelId="{3E67C300-1569-46E3-85EA-C854360E56AE}" type="presParOf" srcId="{59F5D093-A135-44AE-B14D-576569B1D03C}" destId="{99C78777-33D1-4FFC-A3D7-9BFC863B5FF9}" srcOrd="0" destOrd="0" presId="urn:microsoft.com/office/officeart/2008/layout/VerticalCurvedList"/>
    <dgm:cxn modelId="{682716F1-5A17-4015-874C-C1FF11840B44}" type="presParOf" srcId="{99C78777-33D1-4FFC-A3D7-9BFC863B5FF9}" destId="{0293F951-CA56-4BC7-A98C-716F489627AA}" srcOrd="0" destOrd="0" presId="urn:microsoft.com/office/officeart/2008/layout/VerticalCurvedList"/>
    <dgm:cxn modelId="{5089E913-18DC-4069-A8D0-2D540AECEF9E}" type="presParOf" srcId="{99C78777-33D1-4FFC-A3D7-9BFC863B5FF9}" destId="{FCE8CB40-5061-4E3E-A36D-2D0411292246}" srcOrd="1" destOrd="0" presId="urn:microsoft.com/office/officeart/2008/layout/VerticalCurvedList"/>
    <dgm:cxn modelId="{15D1631B-F71B-401E-AFE6-E0C5369ADC6E}" type="presParOf" srcId="{99C78777-33D1-4FFC-A3D7-9BFC863B5FF9}" destId="{77AB443B-46D5-4F93-B1FE-B69D24C66AE4}" srcOrd="2" destOrd="0" presId="urn:microsoft.com/office/officeart/2008/layout/VerticalCurvedList"/>
    <dgm:cxn modelId="{09CA0904-41A0-47A0-8CCD-FCD585266E66}" type="presParOf" srcId="{99C78777-33D1-4FFC-A3D7-9BFC863B5FF9}" destId="{2798E99B-ED2C-4C73-A442-EDFA2816552D}" srcOrd="3" destOrd="0" presId="urn:microsoft.com/office/officeart/2008/layout/VerticalCurvedList"/>
    <dgm:cxn modelId="{DB8A24CE-6D26-4051-8E7E-14187C2FED52}" type="presParOf" srcId="{59F5D093-A135-44AE-B14D-576569B1D03C}" destId="{DE1AA2E9-7E3A-4B94-BDFF-83A767A2202D}" srcOrd="1" destOrd="0" presId="urn:microsoft.com/office/officeart/2008/layout/VerticalCurvedList"/>
    <dgm:cxn modelId="{C1C6E791-A227-4622-8595-FF73FB310D7E}" type="presParOf" srcId="{59F5D093-A135-44AE-B14D-576569B1D03C}" destId="{79DBE192-6B23-474C-B5A3-F87135D527FF}" srcOrd="2" destOrd="0" presId="urn:microsoft.com/office/officeart/2008/layout/VerticalCurvedList"/>
    <dgm:cxn modelId="{FF9ED06F-AD63-47E7-BB74-8CA7D10F49D2}" type="presParOf" srcId="{79DBE192-6B23-474C-B5A3-F87135D527FF}" destId="{9FD7B95F-E97C-4AD8-AA65-1C44838C0AD3}" srcOrd="0" destOrd="0" presId="urn:microsoft.com/office/officeart/2008/layout/VerticalCurvedList"/>
    <dgm:cxn modelId="{2A608993-1526-422E-8EA8-39D734CD2313}" type="presParOf" srcId="{59F5D093-A135-44AE-B14D-576569B1D03C}" destId="{6B1BBEE4-CB5D-4831-96FC-FA283D268B02}" srcOrd="3" destOrd="0" presId="urn:microsoft.com/office/officeart/2008/layout/VerticalCurvedList"/>
    <dgm:cxn modelId="{3A8E974B-70C7-40D3-8465-18777758A661}" type="presParOf" srcId="{59F5D093-A135-44AE-B14D-576569B1D03C}" destId="{5A0508AA-4A82-4A0D-A646-1BB5F5EC0149}" srcOrd="4" destOrd="0" presId="urn:microsoft.com/office/officeart/2008/layout/VerticalCurvedList"/>
    <dgm:cxn modelId="{F49FBA29-BB4D-44A1-AE7B-24273C2E3DBB}" type="presParOf" srcId="{5A0508AA-4A82-4A0D-A646-1BB5F5EC0149}" destId="{6CEA8778-675E-4EF8-9EAA-BBDF14FC1A4C}" srcOrd="0" destOrd="0" presId="urn:microsoft.com/office/officeart/2008/layout/VerticalCurvedList"/>
    <dgm:cxn modelId="{0F1D2B6D-F600-4797-AA87-4948833EB385}" type="presParOf" srcId="{59F5D093-A135-44AE-B14D-576569B1D03C}" destId="{2D15BC8F-A573-460F-B1B8-0E06892CB068}" srcOrd="5" destOrd="0" presId="urn:microsoft.com/office/officeart/2008/layout/VerticalCurvedList"/>
    <dgm:cxn modelId="{A6A6A1F4-29AA-494F-80F0-C5E530A2D648}" type="presParOf" srcId="{59F5D093-A135-44AE-B14D-576569B1D03C}" destId="{7AE7B422-0F3C-460E-BCB4-50B1AC6A6C77}" srcOrd="6" destOrd="0" presId="urn:microsoft.com/office/officeart/2008/layout/VerticalCurvedList"/>
    <dgm:cxn modelId="{FE85F149-BDCE-4BE4-9B86-4CC71BB0483C}" type="presParOf" srcId="{7AE7B422-0F3C-460E-BCB4-50B1AC6A6C77}" destId="{C2ED2460-1B12-4931-B460-BBF36B9D8EE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4301B1-A4A1-4333-AF21-F3CA67704FC9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4618896-1148-4BF7-A424-90761D96ABB9}">
      <dgm:prSet custT="1"/>
      <dgm:spPr/>
      <dgm:t>
        <a:bodyPr anchor="ctr"/>
        <a:lstStyle/>
        <a:p>
          <a:pPr rtl="0"/>
          <a:r>
            <a:rPr lang="en-US" sz="3200" b="1" dirty="0">
              <a:solidFill>
                <a:schemeClr val="tx1"/>
              </a:solidFill>
            </a:rPr>
            <a:t>Market Segmentation define:</a:t>
          </a:r>
          <a:endParaRPr lang="ar-SA" sz="3200" b="1" dirty="0">
            <a:solidFill>
              <a:schemeClr val="tx1"/>
            </a:solidFill>
          </a:endParaRPr>
        </a:p>
      </dgm:t>
    </dgm:pt>
    <dgm:pt modelId="{ED9E88D7-1624-4587-8B41-923F424252F7}" type="parTrans" cxnId="{CBA10831-584F-414D-99BD-088B3DE8ECF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CA8A256-750D-4008-9271-52B2CC230275}" type="sibTrans" cxnId="{CBA10831-584F-414D-99BD-088B3DE8ECF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3A5C882-5C83-4F0D-8ABE-527A148EC98C}">
      <dgm:prSet custT="1"/>
      <dgm:spPr/>
      <dgm:t>
        <a:bodyPr anchor="ctr"/>
        <a:lstStyle/>
        <a:p>
          <a:pPr rtl="0"/>
          <a:r>
            <a:rPr lang="en-US" sz="2400" b="1" dirty="0">
              <a:solidFill>
                <a:schemeClr val="tx1"/>
              </a:solidFill>
            </a:rPr>
            <a:t>Dividing Markets into Smaller Segments that Can be Reached More Efficiently And Effectively With Products and Services That Match Their Unique Needs..</a:t>
          </a:r>
          <a:endParaRPr lang="ar-SA" sz="2400" b="1" dirty="0">
            <a:solidFill>
              <a:schemeClr val="tx1"/>
            </a:solidFill>
          </a:endParaRPr>
        </a:p>
      </dgm:t>
    </dgm:pt>
    <dgm:pt modelId="{7583402A-A09A-4FB8-95F9-9BCEBE986D91}" type="parTrans" cxnId="{83BE7F1F-BBD3-4CF3-BA1A-5A618C22CF6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9075D5B-8C37-4C41-8866-D8AA22B41750}" type="sibTrans" cxnId="{83BE7F1F-BBD3-4CF3-BA1A-5A618C22CF6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A80C8C7-330F-4883-88D2-F3C7C1581715}" type="pres">
      <dgm:prSet presAssocID="{FE4301B1-A4A1-4333-AF21-F3CA67704FC9}" presName="CompostProcess" presStyleCnt="0">
        <dgm:presLayoutVars>
          <dgm:dir/>
          <dgm:resizeHandles val="exact"/>
        </dgm:presLayoutVars>
      </dgm:prSet>
      <dgm:spPr/>
    </dgm:pt>
    <dgm:pt modelId="{E9FFB850-3D95-4C12-993F-8322DEFFF0E6}" type="pres">
      <dgm:prSet presAssocID="{FE4301B1-A4A1-4333-AF21-F3CA67704FC9}" presName="arrow" presStyleLbl="bgShp" presStyleIdx="0" presStyleCnt="1"/>
      <dgm:spPr/>
    </dgm:pt>
    <dgm:pt modelId="{29F6C426-DB2D-414A-B53C-89D7D2FD42CF}" type="pres">
      <dgm:prSet presAssocID="{FE4301B1-A4A1-4333-AF21-F3CA67704FC9}" presName="linearProcess" presStyleCnt="0"/>
      <dgm:spPr/>
    </dgm:pt>
    <dgm:pt modelId="{949CDDE1-645B-4C4E-BD07-3570524AF1B3}" type="pres">
      <dgm:prSet presAssocID="{44618896-1148-4BF7-A424-90761D96ABB9}" presName="textNode" presStyleLbl="node1" presStyleIdx="0" presStyleCnt="1" custScaleX="190576" custScaleY="167223">
        <dgm:presLayoutVars>
          <dgm:bulletEnabled val="1"/>
        </dgm:presLayoutVars>
      </dgm:prSet>
      <dgm:spPr/>
    </dgm:pt>
  </dgm:ptLst>
  <dgm:cxnLst>
    <dgm:cxn modelId="{83BE7F1F-BBD3-4CF3-BA1A-5A618C22CF62}" srcId="{44618896-1148-4BF7-A424-90761D96ABB9}" destId="{73A5C882-5C83-4F0D-8ABE-527A148EC98C}" srcOrd="0" destOrd="0" parTransId="{7583402A-A09A-4FB8-95F9-9BCEBE986D91}" sibTransId="{09075D5B-8C37-4C41-8866-D8AA22B41750}"/>
    <dgm:cxn modelId="{637FE830-CBA8-4110-ADB7-11E1F094829F}" type="presOf" srcId="{FE4301B1-A4A1-4333-AF21-F3CA67704FC9}" destId="{EA80C8C7-330F-4883-88D2-F3C7C1581715}" srcOrd="0" destOrd="0" presId="urn:microsoft.com/office/officeart/2005/8/layout/hProcess9"/>
    <dgm:cxn modelId="{CBA10831-584F-414D-99BD-088B3DE8ECF4}" srcId="{FE4301B1-A4A1-4333-AF21-F3CA67704FC9}" destId="{44618896-1148-4BF7-A424-90761D96ABB9}" srcOrd="0" destOrd="0" parTransId="{ED9E88D7-1624-4587-8B41-923F424252F7}" sibTransId="{7CA8A256-750D-4008-9271-52B2CC230275}"/>
    <dgm:cxn modelId="{9CA27E6F-B550-4A2F-90EA-80CD67CC2982}" type="presOf" srcId="{73A5C882-5C83-4F0D-8ABE-527A148EC98C}" destId="{949CDDE1-645B-4C4E-BD07-3570524AF1B3}" srcOrd="0" destOrd="1" presId="urn:microsoft.com/office/officeart/2005/8/layout/hProcess9"/>
    <dgm:cxn modelId="{CCEB1C54-5E12-4186-9C4F-0CEE6B0063BD}" type="presOf" srcId="{44618896-1148-4BF7-A424-90761D96ABB9}" destId="{949CDDE1-645B-4C4E-BD07-3570524AF1B3}" srcOrd="0" destOrd="0" presId="urn:microsoft.com/office/officeart/2005/8/layout/hProcess9"/>
    <dgm:cxn modelId="{BF124073-61BD-4D94-8AC6-A35D57143B63}" type="presParOf" srcId="{EA80C8C7-330F-4883-88D2-F3C7C1581715}" destId="{E9FFB850-3D95-4C12-993F-8322DEFFF0E6}" srcOrd="0" destOrd="0" presId="urn:microsoft.com/office/officeart/2005/8/layout/hProcess9"/>
    <dgm:cxn modelId="{E55C3A51-90CB-4C8B-AF2A-5FD564DF350C}" type="presParOf" srcId="{EA80C8C7-330F-4883-88D2-F3C7C1581715}" destId="{29F6C426-DB2D-414A-B53C-89D7D2FD42CF}" srcOrd="1" destOrd="0" presId="urn:microsoft.com/office/officeart/2005/8/layout/hProcess9"/>
    <dgm:cxn modelId="{89881423-3A04-4D81-9B99-6A43AAB6EEAE}" type="presParOf" srcId="{29F6C426-DB2D-414A-B53C-89D7D2FD42CF}" destId="{949CDDE1-645B-4C4E-BD07-3570524AF1B3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4ACBAC-F898-4A8B-876A-AA9F0AD35FAA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A2A44B-54F5-490B-A1FD-F7EB84960EE5}">
      <dgm:prSet/>
      <dgm:spPr/>
      <dgm:t>
        <a:bodyPr/>
        <a:lstStyle/>
        <a:p>
          <a:pPr rtl="0"/>
          <a:r>
            <a:rPr lang="en-US" b="1"/>
            <a:t>Targeting:</a:t>
          </a:r>
          <a:endParaRPr lang="ar-SA"/>
        </a:p>
      </dgm:t>
    </dgm:pt>
    <dgm:pt modelId="{E1241E73-40DC-4242-9A6B-B9BFF489D07B}" type="parTrans" cxnId="{46F9D16E-9657-4EDF-9F12-6F4C8B46D279}">
      <dgm:prSet/>
      <dgm:spPr/>
      <dgm:t>
        <a:bodyPr/>
        <a:lstStyle/>
        <a:p>
          <a:endParaRPr lang="en-US"/>
        </a:p>
      </dgm:t>
    </dgm:pt>
    <dgm:pt modelId="{1CE8A284-1E1E-41EF-917A-B00FF6CD2208}" type="sibTrans" cxnId="{46F9D16E-9657-4EDF-9F12-6F4C8B46D279}">
      <dgm:prSet/>
      <dgm:spPr/>
      <dgm:t>
        <a:bodyPr/>
        <a:lstStyle/>
        <a:p>
          <a:endParaRPr lang="en-US"/>
        </a:p>
      </dgm:t>
    </dgm:pt>
    <dgm:pt modelId="{743A92A3-6DE1-48F5-AFE6-5C48494A0B43}">
      <dgm:prSet custT="1"/>
      <dgm:spPr/>
      <dgm:t>
        <a:bodyPr/>
        <a:lstStyle/>
        <a:p>
          <a:pPr rtl="0"/>
          <a:r>
            <a:rPr lang="en-US" sz="2800" b="1" dirty="0"/>
            <a:t>Selecting which segments in a market are appropriate to focus on and designing the means of reaching them.</a:t>
          </a:r>
          <a:endParaRPr lang="ar-SA" sz="2800" dirty="0"/>
        </a:p>
      </dgm:t>
    </dgm:pt>
    <dgm:pt modelId="{7CE5D811-CDD2-4AEE-A60D-2E7DACF43279}" type="parTrans" cxnId="{631C395B-21F7-4660-A35F-6B688C771D4F}">
      <dgm:prSet/>
      <dgm:spPr/>
      <dgm:t>
        <a:bodyPr/>
        <a:lstStyle/>
        <a:p>
          <a:endParaRPr lang="en-US"/>
        </a:p>
      </dgm:t>
    </dgm:pt>
    <dgm:pt modelId="{6F17B43A-7264-467E-AD17-F7BC477800C3}" type="sibTrans" cxnId="{631C395B-21F7-4660-A35F-6B688C771D4F}">
      <dgm:prSet/>
      <dgm:spPr/>
      <dgm:t>
        <a:bodyPr/>
        <a:lstStyle/>
        <a:p>
          <a:endParaRPr lang="en-US"/>
        </a:p>
      </dgm:t>
    </dgm:pt>
    <dgm:pt modelId="{803CFA4F-838A-4343-9AAE-BC9147E6179C}" type="pres">
      <dgm:prSet presAssocID="{CA4ACBAC-F898-4A8B-876A-AA9F0AD35FAA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2FF7F05D-2421-4125-AFAF-2F641A1478C7}" type="pres">
      <dgm:prSet presAssocID="{22A2A44B-54F5-490B-A1FD-F7EB84960EE5}" presName="circle1" presStyleLbl="node1" presStyleIdx="0" presStyleCnt="1"/>
      <dgm:spPr/>
    </dgm:pt>
    <dgm:pt modelId="{477A9F65-BAB6-4F9E-A5D9-36F2C82C510E}" type="pres">
      <dgm:prSet presAssocID="{22A2A44B-54F5-490B-A1FD-F7EB84960EE5}" presName="space" presStyleCnt="0"/>
      <dgm:spPr/>
    </dgm:pt>
    <dgm:pt modelId="{A48B6E0F-8B29-49EA-A520-A9A81444CE61}" type="pres">
      <dgm:prSet presAssocID="{22A2A44B-54F5-490B-A1FD-F7EB84960EE5}" presName="rect1" presStyleLbl="alignAcc1" presStyleIdx="0" presStyleCnt="1" custScaleX="117182"/>
      <dgm:spPr/>
    </dgm:pt>
    <dgm:pt modelId="{BB96B62D-028E-4BE1-9C1C-B6E04BDB6A3D}" type="pres">
      <dgm:prSet presAssocID="{22A2A44B-54F5-490B-A1FD-F7EB84960EE5}" presName="rect1ParTx" presStyleLbl="alignAcc1" presStyleIdx="0" presStyleCnt="1">
        <dgm:presLayoutVars>
          <dgm:chMax val="1"/>
          <dgm:bulletEnabled val="1"/>
        </dgm:presLayoutVars>
      </dgm:prSet>
      <dgm:spPr/>
    </dgm:pt>
    <dgm:pt modelId="{3A084C50-B3CD-4C26-8C21-DBE5F1329211}" type="pres">
      <dgm:prSet presAssocID="{22A2A44B-54F5-490B-A1FD-F7EB84960EE5}" presName="rect1ChTx" presStyleLbl="alignAcc1" presStyleIdx="0" presStyleCnt="1" custScaleX="127307">
        <dgm:presLayoutVars>
          <dgm:bulletEnabled val="1"/>
        </dgm:presLayoutVars>
      </dgm:prSet>
      <dgm:spPr/>
    </dgm:pt>
  </dgm:ptLst>
  <dgm:cxnLst>
    <dgm:cxn modelId="{631C395B-21F7-4660-A35F-6B688C771D4F}" srcId="{22A2A44B-54F5-490B-A1FD-F7EB84960EE5}" destId="{743A92A3-6DE1-48F5-AFE6-5C48494A0B43}" srcOrd="0" destOrd="0" parTransId="{7CE5D811-CDD2-4AEE-A60D-2E7DACF43279}" sibTransId="{6F17B43A-7264-467E-AD17-F7BC477800C3}"/>
    <dgm:cxn modelId="{46F9D16E-9657-4EDF-9F12-6F4C8B46D279}" srcId="{CA4ACBAC-F898-4A8B-876A-AA9F0AD35FAA}" destId="{22A2A44B-54F5-490B-A1FD-F7EB84960EE5}" srcOrd="0" destOrd="0" parTransId="{E1241E73-40DC-4242-9A6B-B9BFF489D07B}" sibTransId="{1CE8A284-1E1E-41EF-917A-B00FF6CD2208}"/>
    <dgm:cxn modelId="{E40D09AD-6F17-430F-B2A9-8868904EE208}" type="presOf" srcId="{22A2A44B-54F5-490B-A1FD-F7EB84960EE5}" destId="{A48B6E0F-8B29-49EA-A520-A9A81444CE61}" srcOrd="0" destOrd="0" presId="urn:microsoft.com/office/officeart/2005/8/layout/target3"/>
    <dgm:cxn modelId="{B1EE5DB6-4A1F-48CB-B410-98786AB474F8}" type="presOf" srcId="{22A2A44B-54F5-490B-A1FD-F7EB84960EE5}" destId="{BB96B62D-028E-4BE1-9C1C-B6E04BDB6A3D}" srcOrd="1" destOrd="0" presId="urn:microsoft.com/office/officeart/2005/8/layout/target3"/>
    <dgm:cxn modelId="{E86E7ED3-7561-4896-A4EE-B028CAC967E8}" type="presOf" srcId="{CA4ACBAC-F898-4A8B-876A-AA9F0AD35FAA}" destId="{803CFA4F-838A-4343-9AAE-BC9147E6179C}" srcOrd="0" destOrd="0" presId="urn:microsoft.com/office/officeart/2005/8/layout/target3"/>
    <dgm:cxn modelId="{BC05D8D9-E1BD-434D-91CA-B48B8F47BE8B}" type="presOf" srcId="{743A92A3-6DE1-48F5-AFE6-5C48494A0B43}" destId="{3A084C50-B3CD-4C26-8C21-DBE5F1329211}" srcOrd="0" destOrd="0" presId="urn:microsoft.com/office/officeart/2005/8/layout/target3"/>
    <dgm:cxn modelId="{8B1FAC35-BA87-4575-835A-3AC403BD238A}" type="presParOf" srcId="{803CFA4F-838A-4343-9AAE-BC9147E6179C}" destId="{2FF7F05D-2421-4125-AFAF-2F641A1478C7}" srcOrd="0" destOrd="0" presId="urn:microsoft.com/office/officeart/2005/8/layout/target3"/>
    <dgm:cxn modelId="{6F28E526-7FAE-459A-858D-1318136E7EF7}" type="presParOf" srcId="{803CFA4F-838A-4343-9AAE-BC9147E6179C}" destId="{477A9F65-BAB6-4F9E-A5D9-36F2C82C510E}" srcOrd="1" destOrd="0" presId="urn:microsoft.com/office/officeart/2005/8/layout/target3"/>
    <dgm:cxn modelId="{255FD72E-43EC-431F-B3B9-0F8115D9C58A}" type="presParOf" srcId="{803CFA4F-838A-4343-9AAE-BC9147E6179C}" destId="{A48B6E0F-8B29-49EA-A520-A9A81444CE61}" srcOrd="2" destOrd="0" presId="urn:microsoft.com/office/officeart/2005/8/layout/target3"/>
    <dgm:cxn modelId="{29782558-DF67-492D-AED1-FDB5B08F4106}" type="presParOf" srcId="{803CFA4F-838A-4343-9AAE-BC9147E6179C}" destId="{BB96B62D-028E-4BE1-9C1C-B6E04BDB6A3D}" srcOrd="3" destOrd="0" presId="urn:microsoft.com/office/officeart/2005/8/layout/target3"/>
    <dgm:cxn modelId="{A0BCACB6-A9F9-4171-B46C-278E52689549}" type="presParOf" srcId="{803CFA4F-838A-4343-9AAE-BC9147E6179C}" destId="{3A084C50-B3CD-4C26-8C21-DBE5F1329211}" srcOrd="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E8CB40-5061-4E3E-A36D-2D0411292246}">
      <dsp:nvSpPr>
        <dsp:cNvPr id="0" name=""/>
        <dsp:cNvSpPr/>
      </dsp:nvSpPr>
      <dsp:spPr>
        <a:xfrm>
          <a:off x="-3777990" y="-580301"/>
          <a:ext cx="4503056" cy="4503056"/>
        </a:xfrm>
        <a:prstGeom prst="blockArc">
          <a:avLst>
            <a:gd name="adj1" fmla="val 18900000"/>
            <a:gd name="adj2" fmla="val 2700000"/>
            <a:gd name="adj3" fmla="val 480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1AA2E9-7E3A-4B94-BDFF-83A767A2202D}">
      <dsp:nvSpPr>
        <dsp:cNvPr id="0" name=""/>
        <dsp:cNvSpPr/>
      </dsp:nvSpPr>
      <dsp:spPr>
        <a:xfrm>
          <a:off x="466267" y="334245"/>
          <a:ext cx="10795249" cy="6684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61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</a:rPr>
            <a:t>Markets have a variety of product  needs and preferences.</a:t>
          </a:r>
          <a:endParaRPr lang="ar-SA" sz="2400" b="1" kern="1200">
            <a:solidFill>
              <a:schemeClr val="tx1"/>
            </a:solidFill>
          </a:endParaRPr>
        </a:p>
      </dsp:txBody>
      <dsp:txXfrm>
        <a:off x="466267" y="334245"/>
        <a:ext cx="10795249" cy="668490"/>
      </dsp:txXfrm>
    </dsp:sp>
    <dsp:sp modelId="{9FD7B95F-E97C-4AD8-AA65-1C44838C0AD3}">
      <dsp:nvSpPr>
        <dsp:cNvPr id="0" name=""/>
        <dsp:cNvSpPr/>
      </dsp:nvSpPr>
      <dsp:spPr>
        <a:xfrm>
          <a:off x="48461" y="250683"/>
          <a:ext cx="835613" cy="835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1BBEE4-CB5D-4831-96FC-FA283D268B02}">
      <dsp:nvSpPr>
        <dsp:cNvPr id="0" name=""/>
        <dsp:cNvSpPr/>
      </dsp:nvSpPr>
      <dsp:spPr>
        <a:xfrm>
          <a:off x="709264" y="1336981"/>
          <a:ext cx="10552253" cy="66849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61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Marketers can better define customer needs.</a:t>
          </a:r>
          <a:endParaRPr lang="ar-SA" sz="2400" b="1" kern="1200" dirty="0">
            <a:solidFill>
              <a:schemeClr val="tx1"/>
            </a:solidFill>
          </a:endParaRPr>
        </a:p>
      </dsp:txBody>
      <dsp:txXfrm>
        <a:off x="709264" y="1336981"/>
        <a:ext cx="10552253" cy="668490"/>
      </dsp:txXfrm>
    </dsp:sp>
    <dsp:sp modelId="{6CEA8778-675E-4EF8-9EAA-BBDF14FC1A4C}">
      <dsp:nvSpPr>
        <dsp:cNvPr id="0" name=""/>
        <dsp:cNvSpPr/>
      </dsp:nvSpPr>
      <dsp:spPr>
        <a:xfrm>
          <a:off x="291457" y="1253419"/>
          <a:ext cx="835613" cy="835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15BC8F-A573-460F-B1B8-0E06892CB068}">
      <dsp:nvSpPr>
        <dsp:cNvPr id="0" name=""/>
        <dsp:cNvSpPr/>
      </dsp:nvSpPr>
      <dsp:spPr>
        <a:xfrm>
          <a:off x="466267" y="2339717"/>
          <a:ext cx="10795249" cy="66849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61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</a:rPr>
            <a:t>Decision makers can define objectives and allocate resources more accurately.</a:t>
          </a:r>
          <a:endParaRPr lang="ar-SA" sz="2400" b="1" kern="1200">
            <a:solidFill>
              <a:schemeClr val="tx1"/>
            </a:solidFill>
          </a:endParaRPr>
        </a:p>
      </dsp:txBody>
      <dsp:txXfrm>
        <a:off x="466267" y="2339717"/>
        <a:ext cx="10795249" cy="668490"/>
      </dsp:txXfrm>
    </dsp:sp>
    <dsp:sp modelId="{C2ED2460-1B12-4931-B460-BBF36B9D8EEE}">
      <dsp:nvSpPr>
        <dsp:cNvPr id="0" name=""/>
        <dsp:cNvSpPr/>
      </dsp:nvSpPr>
      <dsp:spPr>
        <a:xfrm>
          <a:off x="48461" y="2256155"/>
          <a:ext cx="835613" cy="835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FB850-3D95-4C12-993F-8322DEFFF0E6}">
      <dsp:nvSpPr>
        <dsp:cNvPr id="0" name=""/>
        <dsp:cNvSpPr/>
      </dsp:nvSpPr>
      <dsp:spPr>
        <a:xfrm>
          <a:off x="743020" y="0"/>
          <a:ext cx="8420904" cy="4307624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9CDDE1-645B-4C4E-BD07-3570524AF1B3}">
      <dsp:nvSpPr>
        <dsp:cNvPr id="0" name=""/>
        <dsp:cNvSpPr/>
      </dsp:nvSpPr>
      <dsp:spPr>
        <a:xfrm>
          <a:off x="1207" y="713144"/>
          <a:ext cx="9904531" cy="28813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Market Segmentation define:</a:t>
          </a:r>
          <a:endParaRPr lang="ar-SA" sz="3200" b="1" kern="1200" dirty="0">
            <a:solidFill>
              <a:schemeClr val="tx1"/>
            </a:solidFill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>
              <a:solidFill>
                <a:schemeClr val="tx1"/>
              </a:solidFill>
            </a:rPr>
            <a:t>Dividing Markets into Smaller Segments that Can be Reached More Efficiently And Effectively With Products and Services That Match Their Unique Needs..</a:t>
          </a:r>
          <a:endParaRPr lang="ar-SA" sz="2400" b="1" kern="1200" dirty="0">
            <a:solidFill>
              <a:schemeClr val="tx1"/>
            </a:solidFill>
          </a:endParaRPr>
        </a:p>
      </dsp:txBody>
      <dsp:txXfrm>
        <a:off x="141862" y="853799"/>
        <a:ext cx="9623221" cy="26000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7F05D-2421-4125-AFAF-2F641A1478C7}">
      <dsp:nvSpPr>
        <dsp:cNvPr id="0" name=""/>
        <dsp:cNvSpPr/>
      </dsp:nvSpPr>
      <dsp:spPr>
        <a:xfrm>
          <a:off x="-354640" y="0"/>
          <a:ext cx="2856472" cy="2856472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8B6E0F-8B29-49EA-A520-A9A81444CE61}">
      <dsp:nvSpPr>
        <dsp:cNvPr id="0" name=""/>
        <dsp:cNvSpPr/>
      </dsp:nvSpPr>
      <dsp:spPr>
        <a:xfrm>
          <a:off x="364314" y="0"/>
          <a:ext cx="9674654" cy="28564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0" algn="ctr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300" b="1" kern="1200"/>
            <a:t>Targeting:</a:t>
          </a:r>
          <a:endParaRPr lang="ar-SA" sz="6300" kern="1200"/>
        </a:p>
      </dsp:txBody>
      <dsp:txXfrm>
        <a:off x="364314" y="0"/>
        <a:ext cx="4837327" cy="2856472"/>
      </dsp:txXfrm>
    </dsp:sp>
    <dsp:sp modelId="{3A084C50-B3CD-4C26-8C21-DBE5F1329211}">
      <dsp:nvSpPr>
        <dsp:cNvPr id="0" name=""/>
        <dsp:cNvSpPr/>
      </dsp:nvSpPr>
      <dsp:spPr>
        <a:xfrm>
          <a:off x="4638019" y="0"/>
          <a:ext cx="5255292" cy="285647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1" kern="1200" dirty="0"/>
            <a:t>Selecting which segments in a market are appropriate to focus on and designing the means of reaching them.</a:t>
          </a:r>
          <a:endParaRPr lang="ar-SA" sz="2800" kern="1200" dirty="0"/>
        </a:p>
      </dsp:txBody>
      <dsp:txXfrm>
        <a:off x="4638019" y="0"/>
        <a:ext cx="5255292" cy="2856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4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08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950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sv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jpeg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6.svg"/><Relationship Id="rId9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6.svg"/><Relationship Id="rId9" Type="http://schemas.microsoft.com/office/2007/relationships/diagramDrawing" Target="../diagrams/drawin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jpeg"/><Relationship Id="rId4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5.jpeg"/><Relationship Id="rId4" Type="http://schemas.openxmlformats.org/officeDocument/2006/relationships/image" Target="../media/image6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wmf"/><Relationship Id="rId4" Type="http://schemas.openxmlformats.org/officeDocument/2006/relationships/image" Target="../media/image6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8.wmf"/><Relationship Id="rId4" Type="http://schemas.openxmlformats.org/officeDocument/2006/relationships/image" Target="../media/image6.sv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0.wmf"/><Relationship Id="rId4" Type="http://schemas.openxmlformats.org/officeDocument/2006/relationships/image" Target="../media/image6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982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513953" y="624167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 Al-haj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45982" y="958979"/>
            <a:ext cx="615598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ar-SA" sz="3600" b="1" dirty="0">
              <a:solidFill>
                <a:schemeClr val="accent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altLang="ar-SA" sz="3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Market Segmentation and Targeting, and Positioning for Competitive Advantage</a:t>
            </a:r>
            <a:endParaRPr lang="en-US" sz="7200" dirty="0"/>
          </a:p>
          <a:p>
            <a:pPr algn="ctr"/>
            <a:b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3600" b="1" dirty="0">
              <a:solidFill>
                <a:schemeClr val="accent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2655" y="577412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070" y="-146994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72610" y="4871555"/>
            <a:ext cx="27660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Marketing Management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 MGM612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99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779817" y="1195240"/>
            <a:ext cx="7606145" cy="440120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endParaRPr lang="en-US" altLang="ar-SA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altLang="ar-SA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altLang="ar-SA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Market Segmentation and Targeting, and Positioning for Competitive Advantage</a:t>
            </a:r>
            <a: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  </a:t>
            </a:r>
          </a:p>
          <a:p>
            <a:pPr algn="ctr"/>
            <a: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666836" y="4582859"/>
            <a:ext cx="4213989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2771335" y="4891246"/>
            <a:ext cx="38008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Marketing Management</a:t>
            </a:r>
          </a:p>
          <a:p>
            <a:pPr algn="ctr"/>
            <a:r>
              <a:rPr lang="en-US" sz="2800" b="1" dirty="0"/>
              <a:t> MGM612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7701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3"/>
    </mc:Choice>
    <mc:Fallback xmlns="">
      <p:transition spd="slow" advTm="36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738138" y="899642"/>
            <a:ext cx="7191566" cy="76944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790952" y="1669083"/>
            <a:ext cx="10207084" cy="5123609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ar-SA" b="1" i="1" u="sng" dirty="0">
                <a:solidFill>
                  <a:srgbClr val="FF0000"/>
                </a:solidFill>
              </a:rPr>
              <a:t>After studying this chapter you should be able to: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chemeClr val="bg1"/>
                </a:solidFill>
              </a:rPr>
              <a:t>Define and explain market segmentation, target markets, and product differentiation and positioning.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chemeClr val="bg1"/>
                </a:solidFill>
              </a:rPr>
              <a:t>Understand the criteria for Effective Segmentation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chemeClr val="bg1"/>
                </a:solidFill>
              </a:rPr>
              <a:t> Know the role of market segmentation in the development of marketing strategies  and programs.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chemeClr val="bg1"/>
                </a:solidFill>
              </a:rPr>
              <a:t>Understand the Positioning for Competitive Advantage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chemeClr val="bg1"/>
                </a:solidFill>
              </a:rPr>
              <a:t>Steps in Segmentation, Targeting, and Positioning</a:t>
            </a:r>
            <a:endParaRPr lang="ar-SA" b="1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altLang="ar-SA" b="1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altLang="ar-S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279561" y="0"/>
            <a:ext cx="8585200" cy="15160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b="1" dirty="0">
                <a:solidFill>
                  <a:schemeClr val="bg1"/>
                </a:solidFill>
                <a:latin typeface="+mn-lt"/>
              </a:rPr>
              <a:t>Market Segmentation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97724" y="1882037"/>
            <a:ext cx="3925614" cy="4003756"/>
          </a:xfrm>
          <a:prstGeom prst="rect">
            <a:avLst/>
          </a:prstGeom>
          <a:noFill/>
          <a:scene3d>
            <a:camera prst="legacyObliqueTopRigh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rgbClr val="40A800"/>
            </a:contourClr>
          </a:sp3d>
        </p:spPr>
        <p:txBody>
          <a:bodyPr vert="horz" lIns="91440" tIns="45720" rIns="91440" bIns="45720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rgbClr val="FF0000"/>
                </a:solidFill>
              </a:rPr>
              <a:t>Market Segmentation:</a:t>
            </a:r>
          </a:p>
          <a:p>
            <a:pPr lvl="1"/>
            <a:r>
              <a:rPr lang="en-US" altLang="ar-SA" b="1" dirty="0"/>
              <a:t>Divides a market into subsets of prospective customers who behave in the same way, have similar wants, or have similar characteristics that relate to purchase.</a:t>
            </a:r>
          </a:p>
          <a:p>
            <a:endParaRPr lang="en-US" altLang="ar-SA" b="1" dirty="0"/>
          </a:p>
        </p:txBody>
      </p:sp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6243145" y="1882037"/>
            <a:ext cx="4253405" cy="3814570"/>
          </a:xfrm>
          <a:prstGeom prst="rect">
            <a:avLst/>
          </a:prstGeom>
          <a:noFill/>
          <a:scene3d>
            <a:camera prst="legacyObliqueTopRigh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rgbClr val="40A800"/>
            </a:contourClr>
          </a:sp3d>
        </p:spPr>
        <p:txBody>
          <a:bodyPr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rgbClr val="FF0000"/>
                </a:solidFill>
              </a:rPr>
              <a:t>Intermarket Segments:</a:t>
            </a:r>
          </a:p>
          <a:p>
            <a:pPr lvl="1"/>
            <a:r>
              <a:rPr lang="en-US" altLang="ar-SA" b="1" dirty="0"/>
              <a:t>Well-defined, similar clusters of customers across national boundaries.</a:t>
            </a:r>
          </a:p>
          <a:p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303765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9632" y="1571023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9601" y="83700"/>
            <a:ext cx="1872399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343891" y="111409"/>
            <a:ext cx="9268691" cy="100636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The Importance of Market Segmentation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78192366"/>
              </p:ext>
            </p:extLst>
          </p:nvPr>
        </p:nvGraphicFramePr>
        <p:xfrm>
          <a:off x="570047" y="1915768"/>
          <a:ext cx="11305308" cy="3342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36911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1868" y="1591983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9601" y="83700"/>
            <a:ext cx="1872399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175046" y="83701"/>
            <a:ext cx="9384517" cy="13807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dirty="0"/>
              <a:t>Top 10 benefits of the Market Segmentation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98176" y="2290801"/>
            <a:ext cx="5627042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Higher Rate of Success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Increases Profitability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Increases Competitiveness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Retention of Customer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Creates and Provides Market Opportunities</a:t>
            </a:r>
          </a:p>
        </p:txBody>
      </p:sp>
      <p:sp>
        <p:nvSpPr>
          <p:cNvPr id="7" name="Rectangle 6"/>
          <p:cNvSpPr/>
          <p:nvPr/>
        </p:nvSpPr>
        <p:spPr>
          <a:xfrm>
            <a:off x="6031526" y="2290801"/>
            <a:ext cx="5646268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800" b="1" dirty="0"/>
              <a:t>6. </a:t>
            </a:r>
            <a:r>
              <a:rPr lang="ar-SA" sz="2800" b="1" dirty="0"/>
              <a:t>Effective Market Campaigning</a:t>
            </a:r>
          </a:p>
          <a:p>
            <a:r>
              <a:rPr lang="en-US" sz="2800" b="1" dirty="0"/>
              <a:t>7.</a:t>
            </a:r>
            <a:r>
              <a:rPr lang="ar-SA" sz="2800" b="1" dirty="0"/>
              <a:t>Wise and Efficient Use of Resources. </a:t>
            </a:r>
            <a:endParaRPr lang="en-US" sz="2800" b="1" dirty="0"/>
          </a:p>
          <a:p>
            <a:r>
              <a:rPr lang="en-US" sz="2800" b="1" dirty="0"/>
              <a:t>8. </a:t>
            </a:r>
            <a:r>
              <a:rPr lang="ar-SA" sz="2800" b="1" dirty="0"/>
              <a:t>Higher Customer Satisfaction</a:t>
            </a:r>
          </a:p>
          <a:p>
            <a:r>
              <a:rPr lang="en-US" sz="2800" b="1" dirty="0"/>
              <a:t>9.</a:t>
            </a:r>
            <a:r>
              <a:rPr lang="ar-SA" sz="2800" b="1" dirty="0"/>
              <a:t>Cost-Efficient</a:t>
            </a:r>
          </a:p>
          <a:p>
            <a:r>
              <a:rPr lang="ar-SA" sz="2800" b="1" dirty="0"/>
              <a:t> </a:t>
            </a:r>
            <a:r>
              <a:rPr lang="en-US" sz="2800" b="1" dirty="0"/>
              <a:t>10.</a:t>
            </a:r>
            <a:r>
              <a:rPr lang="ar-SA" sz="2800" b="1" dirty="0"/>
              <a:t>Know your Customer Better</a:t>
            </a:r>
          </a:p>
        </p:txBody>
      </p:sp>
    </p:spTree>
    <p:extLst>
      <p:ext uri="{BB962C8B-B14F-4D97-AF65-F5344CB8AC3E}">
        <p14:creationId xmlns:p14="http://schemas.microsoft.com/office/powerpoint/2010/main" val="184701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9632" y="1571023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9601" y="83700"/>
            <a:ext cx="1872399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556601" y="237756"/>
            <a:ext cx="8763000" cy="12192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/>
              <a:t>Steps in Market Segmentation, Targeting, and Positioning </a:t>
            </a:r>
          </a:p>
        </p:txBody>
      </p:sp>
      <p:pic>
        <p:nvPicPr>
          <p:cNvPr id="16" name="Picture 4" descr="D:\chap007\07-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27" y="2259417"/>
            <a:ext cx="11319346" cy="2728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534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279561" y="0"/>
            <a:ext cx="8585200" cy="15160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b="1" dirty="0">
                <a:solidFill>
                  <a:schemeClr val="bg1"/>
                </a:solidFill>
                <a:latin typeface="+mn-lt"/>
              </a:rPr>
              <a:t>Market Segmentation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47759310"/>
              </p:ext>
            </p:extLst>
          </p:nvPr>
        </p:nvGraphicFramePr>
        <p:xfrm>
          <a:off x="1093563" y="1644460"/>
          <a:ext cx="9906946" cy="4307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98204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9632" y="1493206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284703" y="355708"/>
            <a:ext cx="4964387" cy="15160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SA" b="1" dirty="0">
                <a:solidFill>
                  <a:schemeClr val="bg1"/>
                </a:solidFill>
                <a:latin typeface="+mn-lt"/>
              </a:rPr>
              <a:t>Target Markets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05385498"/>
              </p:ext>
            </p:extLst>
          </p:nvPr>
        </p:nvGraphicFramePr>
        <p:xfrm>
          <a:off x="570047" y="2251237"/>
          <a:ext cx="9684329" cy="2856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876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231827"/>
            <a:ext cx="11572736" cy="48129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45108" y="40226"/>
            <a:ext cx="1817631" cy="8579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128579" y="369839"/>
            <a:ext cx="5374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Positioning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>
            <a:off x="3991304" y="3991303"/>
            <a:ext cx="6553200" cy="1981200"/>
          </a:xfrm>
          <a:prstGeom prst="flowChartAlternateProcess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/>
            <a:r>
              <a:rPr lang="en-US" altLang="ar-SA" sz="2800" b="1" dirty="0">
                <a:solidFill>
                  <a:srgbClr val="FF0000"/>
                </a:solidFill>
              </a:rPr>
              <a:t>Repositioning:</a:t>
            </a:r>
          </a:p>
          <a:p>
            <a:pPr lvl="1" algn="ctr" eaLnBrk="0" hangingPunct="0"/>
            <a:r>
              <a:rPr lang="en-US" altLang="ar-SA" sz="2400" b="1" i="1" dirty="0"/>
              <a:t>When a firm wants to shift consumer </a:t>
            </a:r>
          </a:p>
          <a:p>
            <a:pPr lvl="1" algn="ctr" eaLnBrk="0" hangingPunct="0"/>
            <a:r>
              <a:rPr lang="en-US" altLang="ar-SA" sz="2400" b="1" i="1" dirty="0"/>
              <a:t>opinions about an existing brand.</a:t>
            </a:r>
          </a:p>
          <a:p>
            <a:pPr algn="ctr" eaLnBrk="0" hangingPunct="0"/>
            <a:endParaRPr lang="en-US" altLang="ar-SA" sz="2400" b="1" dirty="0"/>
          </a:p>
        </p:txBody>
      </p:sp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1911927" y="1495240"/>
            <a:ext cx="6590942" cy="2048060"/>
          </a:xfrm>
          <a:prstGeom prst="flowChartAlternateProcess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 altLang="ar-SA" sz="2800" b="1" dirty="0"/>
          </a:p>
          <a:p>
            <a:pPr algn="ctr" eaLnBrk="0" hangingPunct="0"/>
            <a:r>
              <a:rPr lang="en-US" altLang="ar-SA" sz="2800" b="1" dirty="0">
                <a:solidFill>
                  <a:srgbClr val="FF0000"/>
                </a:solidFill>
              </a:rPr>
              <a:t>Positioning:</a:t>
            </a:r>
          </a:p>
          <a:p>
            <a:pPr lvl="1" algn="ctr" eaLnBrk="0" hangingPunct="0"/>
            <a:r>
              <a:rPr lang="en-US" altLang="ar-SA" sz="2400" b="1" i="1" dirty="0"/>
              <a:t>Designing a marketing program, including </a:t>
            </a:r>
          </a:p>
          <a:p>
            <a:pPr lvl="1" algn="ctr" eaLnBrk="0" hangingPunct="0"/>
            <a:r>
              <a:rPr lang="en-US" altLang="ar-SA" sz="2400" b="1" i="1" dirty="0"/>
              <a:t>the product mix, that is consistent with how </a:t>
            </a:r>
          </a:p>
          <a:p>
            <a:pPr lvl="1" algn="ctr" eaLnBrk="0" hangingPunct="0"/>
            <a:r>
              <a:rPr lang="en-US" altLang="ar-SA" sz="2400" b="1" i="1" dirty="0"/>
              <a:t>the company wants its products or </a:t>
            </a:r>
          </a:p>
          <a:p>
            <a:pPr lvl="1" algn="ctr" eaLnBrk="0" hangingPunct="0"/>
            <a:r>
              <a:rPr lang="en-US" altLang="ar-SA" sz="2400" b="1" i="1" dirty="0"/>
              <a:t>services to be perceived.</a:t>
            </a:r>
          </a:p>
          <a:p>
            <a:pPr algn="ctr" eaLnBrk="0" hangingPunct="0"/>
            <a:endParaRPr lang="en-US" altLang="ar-SA" sz="2400" b="1" dirty="0"/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 flipH="1">
            <a:off x="2819399" y="3505200"/>
            <a:ext cx="48491" cy="147670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scene3d>
            <a:camera prst="legacyObliqueTopRight">
              <a:rot lat="30000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ar-SA"/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>
            <a:off x="2819400" y="5058103"/>
            <a:ext cx="1295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scene3d>
            <a:camera prst="legacyObliqueTopRight">
              <a:rot lat="300000" lon="0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9024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2509" y="1516711"/>
            <a:ext cx="11548316" cy="47242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79002" y="106053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24655" y="6240945"/>
            <a:ext cx="1938084" cy="529045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167482" y="140303"/>
            <a:ext cx="8491881" cy="11849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/>
              <a:t>Criteria for Effective Segmentation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787236" y="2154620"/>
            <a:ext cx="7709851" cy="3890185"/>
          </a:xfrm>
          <a:prstGeom prst="rect">
            <a:avLst/>
          </a:prstGeom>
          <a:noFill/>
          <a:ln/>
          <a:scene3d>
            <a:camera prst="legacyObliqueTop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</p:spPr>
        <p:txBody>
          <a:bodyPr vert="horz" lIns="91440" tIns="45720" rIns="91440" bIns="45720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Arial" panose="020B0604020202020204" pitchFamily="34" charset="0"/>
              <a:buNone/>
            </a:pPr>
            <a:r>
              <a:rPr lang="en-US" altLang="ar-SA" sz="3600" b="1" dirty="0">
                <a:solidFill>
                  <a:schemeClr val="hlink"/>
                </a:solidFill>
              </a:rPr>
              <a:t>    Five Criteria: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Measurability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Accessibility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Sub stantialness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Durability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Differential Responsiveness</a:t>
            </a:r>
          </a:p>
        </p:txBody>
      </p:sp>
    </p:spTree>
    <p:extLst>
      <p:ext uri="{BB962C8B-B14F-4D97-AF65-F5344CB8AC3E}">
        <p14:creationId xmlns:p14="http://schemas.microsoft.com/office/powerpoint/2010/main" val="2726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89412" y="77193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814946" y="237757"/>
            <a:ext cx="7928146" cy="110756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/>
              <a:t>Stages in Developing Market Segmentation Strategies</a:t>
            </a:r>
          </a:p>
        </p:txBody>
      </p:sp>
      <p:pic>
        <p:nvPicPr>
          <p:cNvPr id="14" name="Picture 5" descr="ex07-0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724" y="1744717"/>
            <a:ext cx="9532764" cy="372066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07333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2152405" y="136838"/>
            <a:ext cx="6972658" cy="13255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/>
              <a:t>Bases for Segmentation</a:t>
            </a:r>
            <a:endParaRPr lang="ar-SA" dirty="0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627104" y="1818361"/>
            <a:ext cx="6869984" cy="379929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Demographics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Geographic's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Psychographics &amp;   Lifestyles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Benefit Segmentation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Economic Segmentation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International Segmentation</a:t>
            </a:r>
          </a:p>
        </p:txBody>
      </p:sp>
    </p:spTree>
    <p:extLst>
      <p:ext uri="{BB962C8B-B14F-4D97-AF65-F5344CB8AC3E}">
        <p14:creationId xmlns:p14="http://schemas.microsoft.com/office/powerpoint/2010/main" val="11539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24993" y="101575"/>
            <a:ext cx="176700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793363" y="414967"/>
            <a:ext cx="8025524" cy="79873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3600" dirty="0"/>
              <a:t>Combining Bases of Market Segmentation</a:t>
            </a:r>
          </a:p>
        </p:txBody>
      </p:sp>
      <p:pic>
        <p:nvPicPr>
          <p:cNvPr id="14" name="Picture 5" descr="ex07-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209" y="1816415"/>
            <a:ext cx="10001794" cy="39286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90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52358" y="58105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383558" y="144367"/>
            <a:ext cx="8585200" cy="15160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/>
              <a:t>Segmentation Strategies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438400" y="1676400"/>
            <a:ext cx="5105400" cy="11430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200" b="1" dirty="0"/>
              <a:t>  Undifferentiated Strategy</a:t>
            </a:r>
          </a:p>
          <a:p>
            <a:pPr algn="ctr" eaLnBrk="0" hangingPunct="0"/>
            <a:endParaRPr lang="en-US" altLang="ar-SA" sz="3200" b="1" dirty="0"/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4953000" y="3200400"/>
            <a:ext cx="5105400" cy="11430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200" b="1" dirty="0"/>
              <a:t>  Differentiated Strategy</a:t>
            </a:r>
          </a:p>
          <a:p>
            <a:pPr algn="ctr" eaLnBrk="0" hangingPunct="0"/>
            <a:endParaRPr lang="en-US" altLang="ar-SA" sz="3200" b="1" dirty="0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2362200" y="4724400"/>
            <a:ext cx="5105400" cy="11430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200" b="1" dirty="0"/>
              <a:t>  Concentrated Strategy</a:t>
            </a:r>
          </a:p>
          <a:p>
            <a:pPr algn="ctr" eaLnBrk="0" hangingPunct="0"/>
            <a:endParaRPr lang="en-US" altLang="ar-SA" sz="3200" b="1" dirty="0"/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5400000">
            <a:off x="4055270" y="3093245"/>
            <a:ext cx="852487" cy="7334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ObliqueTopRight">
              <a:rot lat="20699999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ar-SA"/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 rot="5473982" flipV="1">
            <a:off x="7512845" y="4617245"/>
            <a:ext cx="852487" cy="7334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ObliqueTopRight">
              <a:rot lat="20699999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606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6363" y="1516712"/>
            <a:ext cx="11534461" cy="48348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26435" y="6350621"/>
            <a:ext cx="1536303" cy="419369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576349" y="141844"/>
            <a:ext cx="75948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Factors Influencing Segmentation Strategy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936073" y="1628932"/>
            <a:ext cx="8316768" cy="429220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/>
            <a:r>
              <a:rPr lang="en-US" altLang="ar-SA" sz="3200" b="1"/>
              <a:t>Size and type of the market </a:t>
            </a:r>
          </a:p>
          <a:p>
            <a:pPr marL="609600" indent="-609600"/>
            <a:r>
              <a:rPr lang="en-US" altLang="ar-SA" sz="3200" b="1"/>
              <a:t>Competitive factors</a:t>
            </a:r>
          </a:p>
          <a:p>
            <a:pPr marL="609600" indent="-609600"/>
            <a:r>
              <a:rPr lang="en-US" altLang="ar-SA" sz="3200" b="1"/>
              <a:t>Product-related factors: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2800" b="1"/>
              <a:t>Stage in the product life cycle.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2800" b="1"/>
              <a:t>Degree to which the product may be varied or modified.</a:t>
            </a:r>
          </a:p>
          <a:p>
            <a:pPr marL="609600" indent="-609600"/>
            <a:r>
              <a:rPr lang="en-US" altLang="ar-SA" sz="3200" b="1"/>
              <a:t>Firm’s size and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342572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9382" y="1212844"/>
            <a:ext cx="11631443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35920" y="305053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3239" y="0"/>
            <a:ext cx="2258761" cy="11418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5709" y="6369530"/>
            <a:ext cx="1467030" cy="400460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348040" y="273861"/>
            <a:ext cx="858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000" dirty="0"/>
              <a:t>Estimating Segment Potentials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406650" y="1524001"/>
            <a:ext cx="8108950" cy="444976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Set time period of interest.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lang="en-US" altLang="ar-SA" b="1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Define product level.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lang="en-US" altLang="ar-SA" b="1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Specify segment characteristics or bases.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lang="en-US" altLang="ar-SA" b="1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Identify geographic market boundaries.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134587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1368" y="321021"/>
            <a:ext cx="1889457" cy="891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854201" y="-4509"/>
            <a:ext cx="8585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400" dirty="0"/>
              <a:t>Estimating Segment Potentials.. CONT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289176" y="1600201"/>
            <a:ext cx="8150225" cy="413558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AutoNum type="arabicPeriod" startAt="5"/>
            </a:pPr>
            <a:r>
              <a:rPr lang="en-US" altLang="ar-SA" sz="3200" b="1" dirty="0"/>
              <a:t>Make assumptions about the marketing environment.</a:t>
            </a:r>
          </a:p>
          <a:p>
            <a:pPr marL="609600" indent="-609600">
              <a:buFont typeface="Wingdings" panose="05000000000000000000" pitchFamily="2" charset="2"/>
              <a:buAutoNum type="arabicPeriod" startAt="5"/>
            </a:pPr>
            <a:r>
              <a:rPr lang="en-US" altLang="ar-SA" sz="3200" b="1" dirty="0"/>
              <a:t>Make assumptions about company’s own marketing efforts and programs (controllable factors).</a:t>
            </a:r>
          </a:p>
          <a:p>
            <a:pPr marL="609600" indent="-609600">
              <a:buFont typeface="Wingdings" panose="05000000000000000000" pitchFamily="2" charset="2"/>
              <a:buAutoNum type="arabicPeriod" startAt="5"/>
            </a:pPr>
            <a:r>
              <a:rPr lang="en-US" altLang="ar-SA" sz="3200" b="1" dirty="0"/>
              <a:t>Make estimates of market potential, industry sales, and company sales. </a:t>
            </a:r>
          </a:p>
        </p:txBody>
      </p:sp>
    </p:spTree>
    <p:extLst>
      <p:ext uri="{BB962C8B-B14F-4D97-AF65-F5344CB8AC3E}">
        <p14:creationId xmlns:p14="http://schemas.microsoft.com/office/powerpoint/2010/main" val="37693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2"/>
            <a:ext cx="1061467" cy="75491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627584" y="361691"/>
            <a:ext cx="65724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Developing Forecasts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273076" y="2000420"/>
            <a:ext cx="4821381" cy="3794864"/>
          </a:xfrm>
          <a:prstGeom prst="rect">
            <a:avLst/>
          </a:prstGeom>
          <a:solidFill>
            <a:schemeClr val="bg1"/>
          </a:solidFill>
          <a:ln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bg1"/>
            </a:contourClr>
          </a:sp3d>
        </p:spPr>
        <p:txBody>
          <a:bodyPr vert="horz" lIns="91440" tIns="45720" rIns="91440" bIns="45720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/>
            <a:r>
              <a:rPr lang="en-US" altLang="ar-SA" b="1" dirty="0">
                <a:solidFill>
                  <a:schemeClr val="tx2"/>
                </a:solidFill>
              </a:rPr>
              <a:t>Qualitative Procedures:</a:t>
            </a:r>
          </a:p>
          <a:p>
            <a:pPr marL="908050" lvl="1" indent="-450850"/>
            <a:r>
              <a:rPr lang="en-US" altLang="ar-SA" b="1" dirty="0"/>
              <a:t>Survey of Buyers’ Intentions</a:t>
            </a:r>
          </a:p>
          <a:p>
            <a:pPr marL="908050" lvl="1" indent="-450850"/>
            <a:endParaRPr lang="en-US" altLang="ar-SA" b="1" dirty="0"/>
          </a:p>
          <a:p>
            <a:pPr marL="908050" lvl="1" indent="-450850"/>
            <a:r>
              <a:rPr lang="en-US" altLang="ar-SA" b="1" dirty="0"/>
              <a:t>Expert Opinion</a:t>
            </a:r>
          </a:p>
          <a:p>
            <a:pPr marL="908050" lvl="1" indent="-450850"/>
            <a:endParaRPr lang="en-US" altLang="ar-SA" b="1" dirty="0"/>
          </a:p>
          <a:p>
            <a:pPr marL="908050" lvl="1" indent="-450850"/>
            <a:r>
              <a:rPr lang="en-US" altLang="ar-SA" b="1" dirty="0"/>
              <a:t>Composite of Salesforce Estimates</a:t>
            </a:r>
          </a:p>
          <a:p>
            <a:pPr marL="908050" lvl="1" indent="-450850"/>
            <a:endParaRPr lang="en-US" altLang="ar-SA" b="1" dirty="0"/>
          </a:p>
        </p:txBody>
      </p:sp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6612018" y="1945390"/>
            <a:ext cx="4403358" cy="3670738"/>
          </a:xfrm>
          <a:prstGeom prst="rect">
            <a:avLst/>
          </a:prstGeom>
          <a:solidFill>
            <a:schemeClr val="bg1"/>
          </a:solidFill>
          <a:ln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bg1"/>
            </a:contourClr>
          </a:sp3d>
        </p:spPr>
        <p:txBody>
          <a:bodyPr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chemeClr val="tx2"/>
                </a:solidFill>
              </a:rPr>
              <a:t>  Quantitative  Methods:</a:t>
            </a:r>
          </a:p>
          <a:p>
            <a:pPr lvl="1"/>
            <a:r>
              <a:rPr lang="en-US" altLang="ar-SA" b="1" dirty="0"/>
              <a:t>Trend Analysis</a:t>
            </a:r>
          </a:p>
          <a:p>
            <a:pPr lvl="1"/>
            <a:endParaRPr lang="en-US" altLang="ar-SA" b="1" dirty="0"/>
          </a:p>
          <a:p>
            <a:pPr lvl="1"/>
            <a:r>
              <a:rPr lang="en-US" altLang="ar-SA" b="1" dirty="0"/>
              <a:t>Market Tests</a:t>
            </a:r>
          </a:p>
          <a:p>
            <a:pPr lvl="1"/>
            <a:endParaRPr lang="en-US" altLang="ar-SA" b="1" dirty="0"/>
          </a:p>
          <a:p>
            <a:pPr lvl="1"/>
            <a:r>
              <a:rPr lang="en-US" altLang="ar-SA" b="1" dirty="0"/>
              <a:t>Statistical Demand Analysis</a:t>
            </a:r>
          </a:p>
          <a:p>
            <a:pPr lvl="1"/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60076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6"/>
          <p:cNvSpPr txBox="1">
            <a:spLocks noChangeArrowheads="1"/>
          </p:cNvSpPr>
          <p:nvPr/>
        </p:nvSpPr>
        <p:spPr>
          <a:xfrm>
            <a:off x="1841548" y="390697"/>
            <a:ext cx="6934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Targeting Market Segments</a:t>
            </a:r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>
          <a:xfrm>
            <a:off x="1053161" y="1798245"/>
            <a:ext cx="8457551" cy="396502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i="1" dirty="0"/>
              <a:t>To select target segments, the firm must consider: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altLang="ar-SA" sz="2800" b="1" i="1" dirty="0"/>
              <a:t>The segment’s potential sales volume and profits.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altLang="ar-SA" sz="2800" b="1" i="1" dirty="0"/>
              <a:t>Competition currently selling to the segments.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altLang="ar-SA" sz="2800" b="1" i="1" dirty="0"/>
              <a:t>The firm’s abilities and objectives.                           </a:t>
            </a:r>
          </a:p>
        </p:txBody>
      </p:sp>
      <p:pic>
        <p:nvPicPr>
          <p:cNvPr id="15" name="Picture 8" descr="j01982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74225" y="2237709"/>
            <a:ext cx="1843087" cy="30861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79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pic>
        <p:nvPicPr>
          <p:cNvPr id="12" name="Picture 4" descr="j019808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20988" y="1835150"/>
            <a:ext cx="2012950" cy="333375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6"/>
          <p:cNvSpPr>
            <a:spLocks noChangeArrowheads="1"/>
          </p:cNvSpPr>
          <p:nvPr/>
        </p:nvSpPr>
        <p:spPr bwMode="auto">
          <a:xfrm>
            <a:off x="4876800" y="1447800"/>
            <a:ext cx="5486400" cy="4262438"/>
          </a:xfrm>
          <a:prstGeom prst="flowChartMultidocument">
            <a:avLst/>
          </a:prstGeom>
          <a:solidFill>
            <a:schemeClr val="accent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eaLnBrk="0" hangingPunct="0"/>
            <a:endParaRPr lang="en-US" altLang="ar-SA" sz="2400" b="1" dirty="0"/>
          </a:p>
          <a:p>
            <a:pPr algn="ctr" eaLnBrk="0" hangingPunct="0"/>
            <a:endParaRPr lang="en-US" altLang="ar-SA" sz="2400" b="1" dirty="0"/>
          </a:p>
          <a:p>
            <a:pPr algn="ctr" eaLnBrk="0" hangingPunct="0"/>
            <a:r>
              <a:rPr lang="en-US" altLang="ar-SA" sz="3200" b="1" i="1" u="sng" dirty="0">
                <a:solidFill>
                  <a:srgbClr val="FF0000"/>
                </a:solidFill>
              </a:rPr>
              <a:t>Micromarketing</a:t>
            </a:r>
            <a:r>
              <a:rPr lang="en-US" altLang="ar-SA" sz="3200" b="1" dirty="0">
                <a:solidFill>
                  <a:schemeClr val="tx2"/>
                </a:solidFill>
              </a:rPr>
              <a:t>:</a:t>
            </a:r>
          </a:p>
          <a:p>
            <a:pPr lvl="1" algn="ctr" eaLnBrk="0" hangingPunct="0"/>
            <a:r>
              <a:rPr lang="en-US" altLang="ar-SA" sz="2400" b="1" i="1" dirty="0"/>
              <a:t>Combines census and </a:t>
            </a:r>
          </a:p>
          <a:p>
            <a:pPr lvl="1" algn="ctr" eaLnBrk="0" hangingPunct="0"/>
            <a:r>
              <a:rPr lang="en-US" altLang="ar-SA" sz="2400" b="1" i="1" dirty="0"/>
              <a:t>Demographic data to identify </a:t>
            </a:r>
          </a:p>
          <a:p>
            <a:pPr lvl="1" algn="ctr" eaLnBrk="0" hangingPunct="0"/>
            <a:r>
              <a:rPr lang="en-US" altLang="ar-SA" sz="2400" b="1" i="1" dirty="0"/>
              <a:t>clusters of  households </a:t>
            </a:r>
          </a:p>
          <a:p>
            <a:pPr lvl="1" algn="ctr" eaLnBrk="0" hangingPunct="0"/>
            <a:r>
              <a:rPr lang="en-US" altLang="ar-SA" sz="2400" b="1" i="1" dirty="0"/>
              <a:t>that share similar </a:t>
            </a:r>
          </a:p>
          <a:p>
            <a:pPr lvl="1" algn="ctr" eaLnBrk="0" hangingPunct="0"/>
            <a:r>
              <a:rPr lang="en-US" altLang="ar-SA" sz="2400" b="1" i="1" dirty="0"/>
              <a:t>consumption patterns.</a:t>
            </a:r>
          </a:p>
          <a:p>
            <a:pPr algn="ctr" eaLnBrk="0" hangingPunct="0"/>
            <a:endParaRPr lang="en-US" altLang="ar-SA" sz="2400" b="1" i="1" dirty="0"/>
          </a:p>
          <a:p>
            <a:pPr algn="ctr" eaLnBrk="0" hangingPunct="0"/>
            <a:endParaRPr lang="en-US" altLang="ar-SA" sz="2400" b="1" dirty="0"/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2392306" y="343791"/>
            <a:ext cx="6692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Micromarketing</a:t>
            </a:r>
          </a:p>
        </p:txBody>
      </p:sp>
    </p:spTree>
    <p:extLst>
      <p:ext uri="{BB962C8B-B14F-4D97-AF65-F5344CB8AC3E}">
        <p14:creationId xmlns:p14="http://schemas.microsoft.com/office/powerpoint/2010/main" val="132409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2908" y="1309139"/>
            <a:ext cx="11562170" cy="47781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723849" y="346151"/>
            <a:ext cx="858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Micromarketing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343892" y="1568804"/>
            <a:ext cx="9040202" cy="425881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/>
              <a:t>Enhances the effectiveness of marketing efforts by:</a:t>
            </a:r>
          </a:p>
          <a:p>
            <a:pPr lvl="1"/>
            <a:r>
              <a:rPr lang="en-US" altLang="ar-SA" sz="2800" b="1" dirty="0"/>
              <a:t>Identifying potential markets for direct selling through mail and telemarketing campaigns.</a:t>
            </a:r>
          </a:p>
          <a:p>
            <a:pPr lvl="1"/>
            <a:r>
              <a:rPr lang="en-US" altLang="ar-SA" sz="2800" b="1" dirty="0"/>
              <a:t>Profiling customers by matching them to demographic and lifestyle clusters.</a:t>
            </a:r>
          </a:p>
          <a:p>
            <a:pPr lvl="1"/>
            <a:r>
              <a:rPr lang="en-US" altLang="ar-SA" sz="2800" b="1" dirty="0"/>
              <a:t>Learning which areas offer the greatest potential in site selection for new stores or offices. </a:t>
            </a:r>
          </a:p>
          <a:p>
            <a:pPr lvl="1"/>
            <a:r>
              <a:rPr lang="en-US" altLang="ar-SA" sz="2800" b="1" dirty="0"/>
              <a:t>Tailoring advertising themes and planning media.</a:t>
            </a:r>
          </a:p>
          <a:p>
            <a:pPr lvl="1"/>
            <a:endParaRPr lang="en-US" altLang="ar-SA" sz="2800" b="1" dirty="0"/>
          </a:p>
        </p:txBody>
      </p:sp>
    </p:spTree>
    <p:extLst>
      <p:ext uri="{BB962C8B-B14F-4D97-AF65-F5344CB8AC3E}">
        <p14:creationId xmlns:p14="http://schemas.microsoft.com/office/powerpoint/2010/main" val="409469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93705" y="106054"/>
            <a:ext cx="1881268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414357" y="418843"/>
            <a:ext cx="858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Market Segmentation and Ethics</a:t>
            </a:r>
          </a:p>
        </p:txBody>
      </p:sp>
      <p:pic>
        <p:nvPicPr>
          <p:cNvPr id="14" name="Picture 13" descr="j02342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1694795"/>
            <a:ext cx="4266895" cy="341323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6134538" y="2618509"/>
            <a:ext cx="4989513" cy="295854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altLang="ar-SA" sz="3200" b="1" dirty="0"/>
              <a:t> Advertising to Children</a:t>
            </a:r>
          </a:p>
          <a:p>
            <a:pPr lvl="1"/>
            <a:r>
              <a:rPr lang="en-US" altLang="ar-SA" sz="3200" b="1" dirty="0"/>
              <a:t> Harmful Products </a:t>
            </a:r>
          </a:p>
          <a:p>
            <a:pPr lvl="1"/>
            <a:r>
              <a:rPr lang="en-US" altLang="ar-SA" sz="3200" b="1" dirty="0"/>
              <a:t> Privacy Issues</a:t>
            </a:r>
          </a:p>
          <a:p>
            <a:pPr lvl="1"/>
            <a:r>
              <a:rPr lang="en-US" altLang="ar-SA" sz="3200" b="1" dirty="0"/>
              <a:t> Product Proliferation</a:t>
            </a:r>
          </a:p>
          <a:p>
            <a:pPr lvl="1">
              <a:buFontTx/>
              <a:buNone/>
            </a:pPr>
            <a:endParaRPr lang="en-US" alt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35213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4909" y="2666453"/>
            <a:ext cx="9724697" cy="1947589"/>
          </a:xfrm>
          <a:solidFill>
            <a:srgbClr val="24A9E1"/>
          </a:solidFill>
        </p:spPr>
        <p:txBody>
          <a:bodyPr anchor="ctr">
            <a:normAutofit fontScale="92500" lnSpcReduction="10000"/>
          </a:bodyPr>
          <a:lstStyle/>
          <a:p>
            <a:pPr marL="0" indent="0" algn="ctr">
              <a:buNone/>
            </a:pPr>
            <a:endParaRPr lang="en-US" altLang="ar-SA" sz="44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altLang="ar-SA" sz="44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altLang="ar-SA" sz="4400" b="1" dirty="0">
                <a:solidFill>
                  <a:schemeClr val="bg1"/>
                </a:solidFill>
              </a:rPr>
              <a:t>Positioning for Competitive Advantage</a:t>
            </a:r>
          </a:p>
          <a:p>
            <a:endParaRPr lang="en-US" altLang="ar-SA" sz="4400" b="1" dirty="0">
              <a:solidFill>
                <a:schemeClr val="bg1"/>
              </a:solidFill>
            </a:endParaRPr>
          </a:p>
          <a:p>
            <a:endParaRPr lang="ar-SA" sz="44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54627" y="25511"/>
            <a:ext cx="2286001" cy="2021881"/>
          </a:xfrm>
          <a:prstGeom prst="rect">
            <a:avLst/>
          </a:prstGeom>
        </p:spPr>
      </p:pic>
      <p:pic>
        <p:nvPicPr>
          <p:cNvPr id="6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8763" y="352486"/>
            <a:ext cx="2094196" cy="57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9548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93705" y="106054"/>
            <a:ext cx="1881268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761999" y="1773238"/>
            <a:ext cx="10889674" cy="47513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  <a:defRPr/>
            </a:pPr>
            <a:r>
              <a:rPr lang="en-US" sz="3200" b="1" dirty="0">
                <a:solidFill>
                  <a:srgbClr val="FF0000"/>
                </a:solidFill>
              </a:rPr>
              <a:t>A couple of definitions</a:t>
            </a:r>
          </a:p>
          <a:p>
            <a:pPr lvl="1">
              <a:buFont typeface="Wingdings" panose="05000000000000000000" pitchFamily="2" charset="2"/>
              <a:buChar char="q"/>
              <a:defRPr/>
            </a:pPr>
            <a:r>
              <a:rPr lang="en-US" sz="3200" b="1" dirty="0"/>
              <a:t>Creating distinct and valued physical and perceptual differences between one’s product and its competitors, as perceived by the target customer.</a:t>
            </a:r>
          </a:p>
          <a:p>
            <a:pPr lvl="1">
              <a:buFont typeface="Wingdings" panose="05000000000000000000" pitchFamily="2" charset="2"/>
              <a:buChar char="q"/>
              <a:defRPr/>
            </a:pPr>
            <a:r>
              <a:rPr lang="en-US" sz="3200" b="1" dirty="0"/>
              <a:t>The act of designing the firm’s market offering so that it occupies a distinct and valued place in the minds of its target customers.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25333" y="384556"/>
            <a:ext cx="769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GB" dirty="0"/>
              <a:t>What is Positioning?</a:t>
            </a:r>
          </a:p>
        </p:txBody>
      </p:sp>
    </p:spTree>
    <p:extLst>
      <p:ext uri="{BB962C8B-B14F-4D97-AF65-F5344CB8AC3E}">
        <p14:creationId xmlns:p14="http://schemas.microsoft.com/office/powerpoint/2010/main" val="20623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ar-SA" b="1">
                <a:solidFill>
                  <a:srgbClr val="FF0000"/>
                </a:solidFill>
                <a:latin typeface="Arial" panose="020B0604020202020204" pitchFamily="34" charset="0"/>
              </a:rPr>
              <a:t>Target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1287" y="237756"/>
            <a:ext cx="2065866" cy="9750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5318593" y="3200681"/>
            <a:ext cx="4752694" cy="1099577"/>
          </a:xfrm>
          <a:prstGeom prst="rect">
            <a:avLst/>
          </a:prstGeom>
          <a:solidFill>
            <a:srgbClr val="F6BF6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318593" y="2089897"/>
            <a:ext cx="4752694" cy="1099578"/>
          </a:xfrm>
          <a:prstGeom prst="rect">
            <a:avLst/>
          </a:prstGeom>
          <a:solidFill>
            <a:srgbClr val="E3BE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18593" y="4311463"/>
            <a:ext cx="4752694" cy="1099578"/>
          </a:xfrm>
          <a:prstGeom prst="rect">
            <a:avLst/>
          </a:prstGeom>
          <a:solidFill>
            <a:srgbClr val="8CF4E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2022662" y="4866155"/>
            <a:ext cx="3316941" cy="544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1.  Identify Bases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for Segmenting the Market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2528328" y="4311463"/>
            <a:ext cx="3316941" cy="543485"/>
          </a:xfrm>
          <a:prstGeom prst="rect">
            <a:avLst/>
          </a:prstGeom>
          <a:solidFill>
            <a:srgbClr val="FDC0E5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2.  Develop Profiles</a:t>
            </a:r>
          </a:p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of Resulting Segments</a:t>
            </a: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3033993" y="3756772"/>
            <a:ext cx="3316941" cy="543485"/>
          </a:xfrm>
          <a:prstGeom prst="rect">
            <a:avLst/>
          </a:prstGeom>
          <a:solidFill>
            <a:srgbClr val="DBFFB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3.  Develop Measures</a:t>
            </a:r>
          </a:p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of Segment Attractiveness</a:t>
            </a: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3539659" y="3200681"/>
            <a:ext cx="3316941" cy="544886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4.  Select Target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Segment</a:t>
            </a: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4045324" y="2645990"/>
            <a:ext cx="3316941" cy="543485"/>
          </a:xfrm>
          <a:prstGeom prst="rect">
            <a:avLst/>
          </a:prstGeom>
          <a:solidFill>
            <a:srgbClr val="DADAD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5.  Develop Positioning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for Each Target Segment</a:t>
            </a: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4552390" y="2089897"/>
            <a:ext cx="3316941" cy="544886"/>
          </a:xfrm>
          <a:prstGeom prst="rect">
            <a:avLst/>
          </a:prstGeom>
          <a:gradFill rotWithShape="0">
            <a:gsLst>
              <a:gs pos="0">
                <a:srgbClr val="A3F25F"/>
              </a:gs>
              <a:gs pos="100000">
                <a:srgbClr val="A3F25F">
                  <a:gamma/>
                  <a:shade val="10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6.  Develop Marketing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Mix for Each Target Segment</a:t>
            </a:r>
          </a:p>
        </p:txBody>
      </p:sp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8290124" y="2350434"/>
            <a:ext cx="1272125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Market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Positioning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>
          <a:xfrm>
            <a:off x="1281030" y="125774"/>
            <a:ext cx="82722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000" dirty="0"/>
              <a:t>Steps in Segmentation, Targeting, and Positioning</a:t>
            </a: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75132" y="3510243"/>
            <a:ext cx="1075854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Market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Targeting</a:t>
            </a: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6660526" y="4737287"/>
            <a:ext cx="2224309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Market Segmentation</a:t>
            </a:r>
          </a:p>
        </p:txBody>
      </p:sp>
    </p:spTree>
    <p:extLst>
      <p:ext uri="{BB962C8B-B14F-4D97-AF65-F5344CB8AC3E}">
        <p14:creationId xmlns:p14="http://schemas.microsoft.com/office/powerpoint/2010/main" val="103432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4800" y="1014949"/>
            <a:ext cx="11576025" cy="53858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7852" y="130157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10331" y="57017"/>
            <a:ext cx="1581669" cy="7465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 rot="5400000">
            <a:off x="5039673" y="-155307"/>
            <a:ext cx="1195058" cy="6509100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Segment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Different products to one or more segments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(some segmentation)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 rot="5400000">
            <a:off x="5212452" y="2322107"/>
            <a:ext cx="928695" cy="6661133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Micromarketing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Products to suit the tastes of individuals or locations 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(complete segmentation)</a:t>
            </a: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 rot="5400000">
            <a:off x="5042150" y="1111280"/>
            <a:ext cx="1267897" cy="6662535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Niche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Different products to subgroups within segments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 more segmentation)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1107998" y="50640"/>
            <a:ext cx="83867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/>
              <a:t>Step 1. Market Segmentation</a:t>
            </a:r>
            <a:br>
              <a:rPr lang="en-US" altLang="ar-SA" sz="2800" dirty="0"/>
            </a:br>
            <a:r>
              <a:rPr lang="en-US" altLang="ar-SA" sz="2800" dirty="0"/>
              <a:t>Levels of Market Segmentation</a:t>
            </a: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 rot="5400000">
            <a:off x="5040938" y="-1376614"/>
            <a:ext cx="1145570" cy="6408915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000000"/>
                </a:solidFill>
                <a:latin typeface="Arial" panose="020B0604020202020204" pitchFamily="34" charset="0"/>
              </a:rPr>
              <a:t>Mass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Same product to all consumers 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(no segmentation)</a:t>
            </a:r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 rot="5400000">
            <a:off x="5040937" y="-1376614"/>
            <a:ext cx="1145570" cy="6408915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Mass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Same product to all consumers 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(no segmentation)</a:t>
            </a:r>
          </a:p>
        </p:txBody>
      </p:sp>
    </p:spTree>
    <p:extLst>
      <p:ext uri="{BB962C8B-B14F-4D97-AF65-F5344CB8AC3E}">
        <p14:creationId xmlns:p14="http://schemas.microsoft.com/office/powerpoint/2010/main" val="284490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21673" y="1202782"/>
            <a:ext cx="11659152" cy="54058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5324" y="-11910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6680" y="81790"/>
            <a:ext cx="1817631" cy="8579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4605618" y="3964081"/>
            <a:ext cx="2846294" cy="1022537"/>
          </a:xfrm>
          <a:prstGeom prst="rect">
            <a:avLst/>
          </a:prstGeom>
          <a:gradFill rotWithShape="0">
            <a:gsLst>
              <a:gs pos="0">
                <a:srgbClr val="EAEC5E">
                  <a:gamma/>
                  <a:tint val="0"/>
                  <a:invGamma/>
                </a:srgbClr>
              </a:gs>
              <a:gs pos="100000">
                <a:srgbClr val="EAEC5E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243978" y="131129"/>
            <a:ext cx="71885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1. Market Segmentation</a:t>
            </a:r>
            <a:br>
              <a:rPr lang="en-US" altLang="ar-SA" dirty="0"/>
            </a:br>
            <a:r>
              <a:rPr lang="en-US" altLang="ar-SA" dirty="0"/>
              <a:t>Bases for Segmenting Consumer Markets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155732" y="1563220"/>
            <a:ext cx="2430276" cy="952501"/>
          </a:xfrm>
          <a:prstGeom prst="rect">
            <a:avLst/>
          </a:prstGeom>
          <a:gradFill rotWithShape="0">
            <a:gsLst>
              <a:gs pos="0">
                <a:srgbClr val="F95AB7">
                  <a:gamma/>
                  <a:tint val="0"/>
                  <a:invGamma/>
                </a:srgbClr>
              </a:gs>
              <a:gs pos="100000">
                <a:srgbClr val="F95AB7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41414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grpSp>
        <p:nvGrpSpPr>
          <p:cNvPr id="16" name="Group 57"/>
          <p:cNvGrpSpPr>
            <a:grpSpLocks/>
          </p:cNvGrpSpPr>
          <p:nvPr/>
        </p:nvGrpSpPr>
        <p:grpSpPr bwMode="auto">
          <a:xfrm>
            <a:off x="4922184" y="1390343"/>
            <a:ext cx="2203357" cy="766789"/>
            <a:chOff x="1557" y="756"/>
            <a:chExt cx="1837" cy="829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257" y="756"/>
              <a:ext cx="137" cy="156"/>
            </a:xfrm>
            <a:custGeom>
              <a:avLst/>
              <a:gdLst>
                <a:gd name="T0" fmla="*/ 32 w 137"/>
                <a:gd name="T1" fmla="*/ 5 h 156"/>
                <a:gd name="T2" fmla="*/ 12 w 137"/>
                <a:gd name="T3" fmla="*/ 33 h 156"/>
                <a:gd name="T4" fmla="*/ 21 w 137"/>
                <a:gd name="T5" fmla="*/ 44 h 156"/>
                <a:gd name="T6" fmla="*/ 12 w 137"/>
                <a:gd name="T7" fmla="*/ 57 h 156"/>
                <a:gd name="T8" fmla="*/ 17 w 137"/>
                <a:gd name="T9" fmla="*/ 61 h 156"/>
                <a:gd name="T10" fmla="*/ 14 w 137"/>
                <a:gd name="T11" fmla="*/ 70 h 156"/>
                <a:gd name="T12" fmla="*/ 14 w 137"/>
                <a:gd name="T13" fmla="*/ 85 h 156"/>
                <a:gd name="T14" fmla="*/ 0 w 137"/>
                <a:gd name="T15" fmla="*/ 90 h 156"/>
                <a:gd name="T16" fmla="*/ 5 w 137"/>
                <a:gd name="T17" fmla="*/ 94 h 156"/>
                <a:gd name="T18" fmla="*/ 34 w 137"/>
                <a:gd name="T19" fmla="*/ 148 h 156"/>
                <a:gd name="T20" fmla="*/ 56 w 137"/>
                <a:gd name="T21" fmla="*/ 155 h 156"/>
                <a:gd name="T22" fmla="*/ 55 w 137"/>
                <a:gd name="T23" fmla="*/ 144 h 156"/>
                <a:gd name="T24" fmla="*/ 66 w 137"/>
                <a:gd name="T25" fmla="*/ 135 h 156"/>
                <a:gd name="T26" fmla="*/ 62 w 137"/>
                <a:gd name="T27" fmla="*/ 126 h 156"/>
                <a:gd name="T28" fmla="*/ 90 w 137"/>
                <a:gd name="T29" fmla="*/ 115 h 156"/>
                <a:gd name="T30" fmla="*/ 91 w 137"/>
                <a:gd name="T31" fmla="*/ 100 h 156"/>
                <a:gd name="T32" fmla="*/ 108 w 137"/>
                <a:gd name="T33" fmla="*/ 99 h 156"/>
                <a:gd name="T34" fmla="*/ 120 w 137"/>
                <a:gd name="T35" fmla="*/ 87 h 156"/>
                <a:gd name="T36" fmla="*/ 136 w 137"/>
                <a:gd name="T37" fmla="*/ 80 h 156"/>
                <a:gd name="T38" fmla="*/ 136 w 137"/>
                <a:gd name="T39" fmla="*/ 70 h 156"/>
                <a:gd name="T40" fmla="*/ 115 w 137"/>
                <a:gd name="T41" fmla="*/ 67 h 156"/>
                <a:gd name="T42" fmla="*/ 111 w 137"/>
                <a:gd name="T43" fmla="*/ 56 h 156"/>
                <a:gd name="T44" fmla="*/ 89 w 137"/>
                <a:gd name="T45" fmla="*/ 55 h 156"/>
                <a:gd name="T46" fmla="*/ 72 w 137"/>
                <a:gd name="T47" fmla="*/ 9 h 156"/>
                <a:gd name="T48" fmla="*/ 64 w 137"/>
                <a:gd name="T49" fmla="*/ 0 h 156"/>
                <a:gd name="T50" fmla="*/ 43 w 137"/>
                <a:gd name="T51" fmla="*/ 4 h 156"/>
                <a:gd name="T52" fmla="*/ 39 w 137"/>
                <a:gd name="T53" fmla="*/ 8 h 156"/>
                <a:gd name="T54" fmla="*/ 32 w 137"/>
                <a:gd name="T55" fmla="*/ 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7" h="156">
                  <a:moveTo>
                    <a:pt x="32" y="5"/>
                  </a:moveTo>
                  <a:lnTo>
                    <a:pt x="12" y="33"/>
                  </a:lnTo>
                  <a:lnTo>
                    <a:pt x="21" y="44"/>
                  </a:lnTo>
                  <a:lnTo>
                    <a:pt x="12" y="57"/>
                  </a:lnTo>
                  <a:lnTo>
                    <a:pt x="17" y="61"/>
                  </a:lnTo>
                  <a:lnTo>
                    <a:pt x="14" y="70"/>
                  </a:lnTo>
                  <a:lnTo>
                    <a:pt x="14" y="85"/>
                  </a:lnTo>
                  <a:lnTo>
                    <a:pt x="0" y="90"/>
                  </a:lnTo>
                  <a:lnTo>
                    <a:pt x="5" y="94"/>
                  </a:lnTo>
                  <a:lnTo>
                    <a:pt x="34" y="148"/>
                  </a:lnTo>
                  <a:lnTo>
                    <a:pt x="56" y="155"/>
                  </a:lnTo>
                  <a:lnTo>
                    <a:pt x="55" y="144"/>
                  </a:lnTo>
                  <a:lnTo>
                    <a:pt x="66" y="135"/>
                  </a:lnTo>
                  <a:lnTo>
                    <a:pt x="62" y="126"/>
                  </a:lnTo>
                  <a:lnTo>
                    <a:pt x="90" y="115"/>
                  </a:lnTo>
                  <a:lnTo>
                    <a:pt x="91" y="100"/>
                  </a:lnTo>
                  <a:lnTo>
                    <a:pt x="108" y="99"/>
                  </a:lnTo>
                  <a:lnTo>
                    <a:pt x="120" y="87"/>
                  </a:lnTo>
                  <a:lnTo>
                    <a:pt x="136" y="80"/>
                  </a:lnTo>
                  <a:lnTo>
                    <a:pt x="136" y="70"/>
                  </a:lnTo>
                  <a:lnTo>
                    <a:pt x="115" y="67"/>
                  </a:lnTo>
                  <a:lnTo>
                    <a:pt x="111" y="56"/>
                  </a:lnTo>
                  <a:lnTo>
                    <a:pt x="89" y="55"/>
                  </a:lnTo>
                  <a:lnTo>
                    <a:pt x="72" y="9"/>
                  </a:lnTo>
                  <a:lnTo>
                    <a:pt x="64" y="0"/>
                  </a:lnTo>
                  <a:lnTo>
                    <a:pt x="43" y="4"/>
                  </a:lnTo>
                  <a:lnTo>
                    <a:pt x="39" y="8"/>
                  </a:lnTo>
                  <a:lnTo>
                    <a:pt x="32" y="5"/>
                  </a:lnTo>
                </a:path>
              </a:pathLst>
            </a:custGeom>
            <a:solidFill>
              <a:srgbClr val="001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18" name="Group 56"/>
            <p:cNvGrpSpPr>
              <a:grpSpLocks/>
            </p:cNvGrpSpPr>
            <p:nvPr/>
          </p:nvGrpSpPr>
          <p:grpSpPr bwMode="auto">
            <a:xfrm>
              <a:off x="1557" y="769"/>
              <a:ext cx="1801" cy="816"/>
              <a:chOff x="1557" y="769"/>
              <a:chExt cx="1801" cy="816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055" y="1059"/>
                <a:ext cx="176" cy="56"/>
              </a:xfrm>
              <a:custGeom>
                <a:avLst/>
                <a:gdLst>
                  <a:gd name="T0" fmla="*/ 0 w 176"/>
                  <a:gd name="T1" fmla="*/ 19 h 56"/>
                  <a:gd name="T2" fmla="*/ 130 w 176"/>
                  <a:gd name="T3" fmla="*/ 0 h 56"/>
                  <a:gd name="T4" fmla="*/ 152 w 176"/>
                  <a:gd name="T5" fmla="*/ 38 h 56"/>
                  <a:gd name="T6" fmla="*/ 174 w 176"/>
                  <a:gd name="T7" fmla="*/ 34 h 56"/>
                  <a:gd name="T8" fmla="*/ 175 w 176"/>
                  <a:gd name="T9" fmla="*/ 53 h 56"/>
                  <a:gd name="T10" fmla="*/ 157 w 176"/>
                  <a:gd name="T11" fmla="*/ 55 h 56"/>
                  <a:gd name="T12" fmla="*/ 141 w 176"/>
                  <a:gd name="T13" fmla="*/ 43 h 56"/>
                  <a:gd name="T14" fmla="*/ 130 w 176"/>
                  <a:gd name="T15" fmla="*/ 28 h 56"/>
                  <a:gd name="T16" fmla="*/ 128 w 176"/>
                  <a:gd name="T17" fmla="*/ 7 h 56"/>
                  <a:gd name="T18" fmla="*/ 121 w 176"/>
                  <a:gd name="T19" fmla="*/ 17 h 56"/>
                  <a:gd name="T20" fmla="*/ 130 w 176"/>
                  <a:gd name="T21" fmla="*/ 49 h 56"/>
                  <a:gd name="T22" fmla="*/ 91 w 176"/>
                  <a:gd name="T23" fmla="*/ 53 h 56"/>
                  <a:gd name="T24" fmla="*/ 90 w 176"/>
                  <a:gd name="T25" fmla="*/ 30 h 56"/>
                  <a:gd name="T26" fmla="*/ 67 w 176"/>
                  <a:gd name="T27" fmla="*/ 20 h 56"/>
                  <a:gd name="T28" fmla="*/ 47 w 176"/>
                  <a:gd name="T29" fmla="*/ 18 h 56"/>
                  <a:gd name="T30" fmla="*/ 5 w 176"/>
                  <a:gd name="T31" fmla="*/ 34 h 56"/>
                  <a:gd name="T32" fmla="*/ 0 w 176"/>
                  <a:gd name="T33" fmla="*/ 1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76" h="56">
                    <a:moveTo>
                      <a:pt x="0" y="19"/>
                    </a:moveTo>
                    <a:lnTo>
                      <a:pt x="130" y="0"/>
                    </a:lnTo>
                    <a:lnTo>
                      <a:pt x="152" y="38"/>
                    </a:lnTo>
                    <a:lnTo>
                      <a:pt x="174" y="34"/>
                    </a:lnTo>
                    <a:lnTo>
                      <a:pt x="175" y="53"/>
                    </a:lnTo>
                    <a:lnTo>
                      <a:pt x="157" y="55"/>
                    </a:lnTo>
                    <a:lnTo>
                      <a:pt x="141" y="43"/>
                    </a:lnTo>
                    <a:lnTo>
                      <a:pt x="130" y="28"/>
                    </a:lnTo>
                    <a:lnTo>
                      <a:pt x="128" y="7"/>
                    </a:lnTo>
                    <a:lnTo>
                      <a:pt x="121" y="17"/>
                    </a:lnTo>
                    <a:lnTo>
                      <a:pt x="130" y="49"/>
                    </a:lnTo>
                    <a:lnTo>
                      <a:pt x="91" y="53"/>
                    </a:lnTo>
                    <a:lnTo>
                      <a:pt x="90" y="30"/>
                    </a:lnTo>
                    <a:lnTo>
                      <a:pt x="67" y="20"/>
                    </a:lnTo>
                    <a:lnTo>
                      <a:pt x="47" y="18"/>
                    </a:lnTo>
                    <a:lnTo>
                      <a:pt x="5" y="34"/>
                    </a:lnTo>
                    <a:lnTo>
                      <a:pt x="0" y="19"/>
                    </a:lnTo>
                  </a:path>
                </a:pathLst>
              </a:custGeom>
              <a:solidFill>
                <a:srgbClr val="BFB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0" name="Freeform 7"/>
              <p:cNvSpPr>
                <a:spLocks/>
              </p:cNvSpPr>
              <p:nvPr/>
            </p:nvSpPr>
            <p:spPr bwMode="auto">
              <a:xfrm>
                <a:off x="1634" y="769"/>
                <a:ext cx="231" cy="126"/>
              </a:xfrm>
              <a:custGeom>
                <a:avLst/>
                <a:gdLst>
                  <a:gd name="T0" fmla="*/ 58 w 231"/>
                  <a:gd name="T1" fmla="*/ 0 h 126"/>
                  <a:gd name="T2" fmla="*/ 105 w 231"/>
                  <a:gd name="T3" fmla="*/ 10 h 126"/>
                  <a:gd name="T4" fmla="*/ 141 w 231"/>
                  <a:gd name="T5" fmla="*/ 16 h 126"/>
                  <a:gd name="T6" fmla="*/ 159 w 231"/>
                  <a:gd name="T7" fmla="*/ 19 h 126"/>
                  <a:gd name="T8" fmla="*/ 177 w 231"/>
                  <a:gd name="T9" fmla="*/ 21 h 126"/>
                  <a:gd name="T10" fmla="*/ 201 w 231"/>
                  <a:gd name="T11" fmla="*/ 24 h 126"/>
                  <a:gd name="T12" fmla="*/ 230 w 231"/>
                  <a:gd name="T13" fmla="*/ 28 h 126"/>
                  <a:gd name="T14" fmla="*/ 211 w 231"/>
                  <a:gd name="T15" fmla="*/ 125 h 126"/>
                  <a:gd name="T16" fmla="*/ 122 w 231"/>
                  <a:gd name="T17" fmla="*/ 111 h 126"/>
                  <a:gd name="T18" fmla="*/ 110 w 231"/>
                  <a:gd name="T19" fmla="*/ 117 h 126"/>
                  <a:gd name="T20" fmla="*/ 94 w 231"/>
                  <a:gd name="T21" fmla="*/ 108 h 126"/>
                  <a:gd name="T22" fmla="*/ 79 w 231"/>
                  <a:gd name="T23" fmla="*/ 117 h 126"/>
                  <a:gd name="T24" fmla="*/ 67 w 231"/>
                  <a:gd name="T25" fmla="*/ 109 h 126"/>
                  <a:gd name="T26" fmla="*/ 30 w 231"/>
                  <a:gd name="T27" fmla="*/ 108 h 126"/>
                  <a:gd name="T28" fmla="*/ 35 w 231"/>
                  <a:gd name="T29" fmla="*/ 92 h 126"/>
                  <a:gd name="T30" fmla="*/ 8 w 231"/>
                  <a:gd name="T31" fmla="*/ 91 h 126"/>
                  <a:gd name="T32" fmla="*/ 6 w 231"/>
                  <a:gd name="T33" fmla="*/ 81 h 126"/>
                  <a:gd name="T34" fmla="*/ 11 w 231"/>
                  <a:gd name="T35" fmla="*/ 72 h 126"/>
                  <a:gd name="T36" fmla="*/ 5 w 231"/>
                  <a:gd name="T37" fmla="*/ 63 h 126"/>
                  <a:gd name="T38" fmla="*/ 5 w 231"/>
                  <a:gd name="T39" fmla="*/ 39 h 126"/>
                  <a:gd name="T40" fmla="*/ 0 w 231"/>
                  <a:gd name="T41" fmla="*/ 20 h 126"/>
                  <a:gd name="T42" fmla="*/ 3 w 231"/>
                  <a:gd name="T43" fmla="*/ 13 h 126"/>
                  <a:gd name="T44" fmla="*/ 15 w 231"/>
                  <a:gd name="T45" fmla="*/ 16 h 126"/>
                  <a:gd name="T46" fmla="*/ 27 w 231"/>
                  <a:gd name="T47" fmla="*/ 27 h 126"/>
                  <a:gd name="T48" fmla="*/ 50 w 231"/>
                  <a:gd name="T49" fmla="*/ 29 h 126"/>
                  <a:gd name="T50" fmla="*/ 56 w 231"/>
                  <a:gd name="T51" fmla="*/ 38 h 126"/>
                  <a:gd name="T52" fmla="*/ 45 w 231"/>
                  <a:gd name="T53" fmla="*/ 38 h 126"/>
                  <a:gd name="T54" fmla="*/ 43 w 231"/>
                  <a:gd name="T55" fmla="*/ 46 h 126"/>
                  <a:gd name="T56" fmla="*/ 50 w 231"/>
                  <a:gd name="T57" fmla="*/ 47 h 126"/>
                  <a:gd name="T58" fmla="*/ 52 w 231"/>
                  <a:gd name="T59" fmla="*/ 55 h 126"/>
                  <a:gd name="T60" fmla="*/ 39 w 231"/>
                  <a:gd name="T61" fmla="*/ 60 h 126"/>
                  <a:gd name="T62" fmla="*/ 39 w 231"/>
                  <a:gd name="T63" fmla="*/ 66 h 126"/>
                  <a:gd name="T64" fmla="*/ 54 w 231"/>
                  <a:gd name="T65" fmla="*/ 66 h 126"/>
                  <a:gd name="T66" fmla="*/ 58 w 231"/>
                  <a:gd name="T67" fmla="*/ 52 h 126"/>
                  <a:gd name="T68" fmla="*/ 70 w 231"/>
                  <a:gd name="T69" fmla="*/ 44 h 126"/>
                  <a:gd name="T70" fmla="*/ 56 w 231"/>
                  <a:gd name="T71" fmla="*/ 23 h 126"/>
                  <a:gd name="T72" fmla="*/ 65 w 231"/>
                  <a:gd name="T73" fmla="*/ 16 h 126"/>
                  <a:gd name="T74" fmla="*/ 58 w 231"/>
                  <a:gd name="T7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1" h="126">
                    <a:moveTo>
                      <a:pt x="58" y="0"/>
                    </a:moveTo>
                    <a:lnTo>
                      <a:pt x="105" y="10"/>
                    </a:lnTo>
                    <a:lnTo>
                      <a:pt x="141" y="16"/>
                    </a:lnTo>
                    <a:lnTo>
                      <a:pt x="159" y="19"/>
                    </a:lnTo>
                    <a:lnTo>
                      <a:pt x="177" y="21"/>
                    </a:lnTo>
                    <a:lnTo>
                      <a:pt x="201" y="24"/>
                    </a:lnTo>
                    <a:lnTo>
                      <a:pt x="230" y="28"/>
                    </a:lnTo>
                    <a:lnTo>
                      <a:pt x="211" y="125"/>
                    </a:lnTo>
                    <a:lnTo>
                      <a:pt x="122" y="111"/>
                    </a:lnTo>
                    <a:lnTo>
                      <a:pt x="110" y="117"/>
                    </a:lnTo>
                    <a:lnTo>
                      <a:pt x="94" y="108"/>
                    </a:lnTo>
                    <a:lnTo>
                      <a:pt x="79" y="117"/>
                    </a:lnTo>
                    <a:lnTo>
                      <a:pt x="67" y="109"/>
                    </a:lnTo>
                    <a:lnTo>
                      <a:pt x="30" y="108"/>
                    </a:lnTo>
                    <a:lnTo>
                      <a:pt x="35" y="92"/>
                    </a:lnTo>
                    <a:lnTo>
                      <a:pt x="8" y="91"/>
                    </a:lnTo>
                    <a:lnTo>
                      <a:pt x="6" y="81"/>
                    </a:lnTo>
                    <a:lnTo>
                      <a:pt x="11" y="72"/>
                    </a:lnTo>
                    <a:lnTo>
                      <a:pt x="5" y="63"/>
                    </a:lnTo>
                    <a:lnTo>
                      <a:pt x="5" y="39"/>
                    </a:lnTo>
                    <a:lnTo>
                      <a:pt x="0" y="20"/>
                    </a:lnTo>
                    <a:lnTo>
                      <a:pt x="3" y="13"/>
                    </a:lnTo>
                    <a:lnTo>
                      <a:pt x="15" y="16"/>
                    </a:lnTo>
                    <a:lnTo>
                      <a:pt x="27" y="27"/>
                    </a:lnTo>
                    <a:lnTo>
                      <a:pt x="50" y="29"/>
                    </a:lnTo>
                    <a:lnTo>
                      <a:pt x="56" y="38"/>
                    </a:lnTo>
                    <a:lnTo>
                      <a:pt x="45" y="38"/>
                    </a:lnTo>
                    <a:lnTo>
                      <a:pt x="43" y="46"/>
                    </a:lnTo>
                    <a:lnTo>
                      <a:pt x="50" y="47"/>
                    </a:lnTo>
                    <a:lnTo>
                      <a:pt x="52" y="55"/>
                    </a:lnTo>
                    <a:lnTo>
                      <a:pt x="39" y="60"/>
                    </a:lnTo>
                    <a:lnTo>
                      <a:pt x="39" y="66"/>
                    </a:lnTo>
                    <a:lnTo>
                      <a:pt x="54" y="66"/>
                    </a:lnTo>
                    <a:lnTo>
                      <a:pt x="58" y="52"/>
                    </a:lnTo>
                    <a:lnTo>
                      <a:pt x="70" y="44"/>
                    </a:lnTo>
                    <a:lnTo>
                      <a:pt x="56" y="23"/>
                    </a:lnTo>
                    <a:lnTo>
                      <a:pt x="65" y="16"/>
                    </a:lnTo>
                    <a:lnTo>
                      <a:pt x="58" y="0"/>
                    </a:lnTo>
                  </a:path>
                </a:pathLst>
              </a:custGeom>
              <a:solidFill>
                <a:srgbClr val="00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1580" y="859"/>
                <a:ext cx="287" cy="163"/>
              </a:xfrm>
              <a:custGeom>
                <a:avLst/>
                <a:gdLst>
                  <a:gd name="T0" fmla="*/ 62 w 287"/>
                  <a:gd name="T1" fmla="*/ 0 h 163"/>
                  <a:gd name="T2" fmla="*/ 54 w 287"/>
                  <a:gd name="T3" fmla="*/ 3 h 163"/>
                  <a:gd name="T4" fmla="*/ 49 w 287"/>
                  <a:gd name="T5" fmla="*/ 18 h 163"/>
                  <a:gd name="T6" fmla="*/ 44 w 287"/>
                  <a:gd name="T7" fmla="*/ 30 h 163"/>
                  <a:gd name="T8" fmla="*/ 40 w 287"/>
                  <a:gd name="T9" fmla="*/ 39 h 163"/>
                  <a:gd name="T10" fmla="*/ 35 w 287"/>
                  <a:gd name="T11" fmla="*/ 50 h 163"/>
                  <a:gd name="T12" fmla="*/ 29 w 287"/>
                  <a:gd name="T13" fmla="*/ 60 h 163"/>
                  <a:gd name="T14" fmla="*/ 21 w 287"/>
                  <a:gd name="T15" fmla="*/ 72 h 163"/>
                  <a:gd name="T16" fmla="*/ 11 w 287"/>
                  <a:gd name="T17" fmla="*/ 85 h 163"/>
                  <a:gd name="T18" fmla="*/ 0 w 287"/>
                  <a:gd name="T19" fmla="*/ 98 h 163"/>
                  <a:gd name="T20" fmla="*/ 0 w 287"/>
                  <a:gd name="T21" fmla="*/ 126 h 163"/>
                  <a:gd name="T22" fmla="*/ 160 w 287"/>
                  <a:gd name="T23" fmla="*/ 151 h 163"/>
                  <a:gd name="T24" fmla="*/ 234 w 287"/>
                  <a:gd name="T25" fmla="*/ 162 h 163"/>
                  <a:gd name="T26" fmla="*/ 250 w 287"/>
                  <a:gd name="T27" fmla="*/ 106 h 163"/>
                  <a:gd name="T28" fmla="*/ 260 w 287"/>
                  <a:gd name="T29" fmla="*/ 101 h 163"/>
                  <a:gd name="T30" fmla="*/ 251 w 287"/>
                  <a:gd name="T31" fmla="*/ 88 h 163"/>
                  <a:gd name="T32" fmla="*/ 255 w 287"/>
                  <a:gd name="T33" fmla="*/ 76 h 163"/>
                  <a:gd name="T34" fmla="*/ 286 w 287"/>
                  <a:gd name="T35" fmla="*/ 54 h 163"/>
                  <a:gd name="T36" fmla="*/ 265 w 287"/>
                  <a:gd name="T37" fmla="*/ 34 h 163"/>
                  <a:gd name="T38" fmla="*/ 176 w 287"/>
                  <a:gd name="T39" fmla="*/ 21 h 163"/>
                  <a:gd name="T40" fmla="*/ 164 w 287"/>
                  <a:gd name="T41" fmla="*/ 26 h 163"/>
                  <a:gd name="T42" fmla="*/ 148 w 287"/>
                  <a:gd name="T43" fmla="*/ 17 h 163"/>
                  <a:gd name="T44" fmla="*/ 133 w 287"/>
                  <a:gd name="T45" fmla="*/ 27 h 163"/>
                  <a:gd name="T46" fmla="*/ 120 w 287"/>
                  <a:gd name="T47" fmla="*/ 17 h 163"/>
                  <a:gd name="T48" fmla="*/ 84 w 287"/>
                  <a:gd name="T49" fmla="*/ 17 h 163"/>
                  <a:gd name="T50" fmla="*/ 89 w 287"/>
                  <a:gd name="T51" fmla="*/ 1 h 163"/>
                  <a:gd name="T52" fmla="*/ 62 w 287"/>
                  <a:gd name="T5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87" h="163">
                    <a:moveTo>
                      <a:pt x="62" y="0"/>
                    </a:moveTo>
                    <a:lnTo>
                      <a:pt x="54" y="3"/>
                    </a:lnTo>
                    <a:lnTo>
                      <a:pt x="49" y="18"/>
                    </a:lnTo>
                    <a:lnTo>
                      <a:pt x="44" y="30"/>
                    </a:lnTo>
                    <a:lnTo>
                      <a:pt x="40" y="39"/>
                    </a:lnTo>
                    <a:lnTo>
                      <a:pt x="35" y="50"/>
                    </a:lnTo>
                    <a:lnTo>
                      <a:pt x="29" y="60"/>
                    </a:lnTo>
                    <a:lnTo>
                      <a:pt x="21" y="72"/>
                    </a:lnTo>
                    <a:lnTo>
                      <a:pt x="11" y="85"/>
                    </a:lnTo>
                    <a:lnTo>
                      <a:pt x="0" y="98"/>
                    </a:lnTo>
                    <a:lnTo>
                      <a:pt x="0" y="126"/>
                    </a:lnTo>
                    <a:lnTo>
                      <a:pt x="160" y="151"/>
                    </a:lnTo>
                    <a:lnTo>
                      <a:pt x="234" y="162"/>
                    </a:lnTo>
                    <a:lnTo>
                      <a:pt x="250" y="106"/>
                    </a:lnTo>
                    <a:lnTo>
                      <a:pt x="260" y="101"/>
                    </a:lnTo>
                    <a:lnTo>
                      <a:pt x="251" y="88"/>
                    </a:lnTo>
                    <a:lnTo>
                      <a:pt x="255" y="76"/>
                    </a:lnTo>
                    <a:lnTo>
                      <a:pt x="286" y="54"/>
                    </a:lnTo>
                    <a:lnTo>
                      <a:pt x="265" y="34"/>
                    </a:lnTo>
                    <a:lnTo>
                      <a:pt x="176" y="21"/>
                    </a:lnTo>
                    <a:lnTo>
                      <a:pt x="164" y="26"/>
                    </a:lnTo>
                    <a:lnTo>
                      <a:pt x="148" y="17"/>
                    </a:lnTo>
                    <a:lnTo>
                      <a:pt x="133" y="27"/>
                    </a:lnTo>
                    <a:lnTo>
                      <a:pt x="120" y="17"/>
                    </a:lnTo>
                    <a:lnTo>
                      <a:pt x="84" y="17"/>
                    </a:lnTo>
                    <a:lnTo>
                      <a:pt x="89" y="1"/>
                    </a:lnTo>
                    <a:lnTo>
                      <a:pt x="62" y="0"/>
                    </a:lnTo>
                  </a:path>
                </a:pathLst>
              </a:custGeom>
              <a:solidFill>
                <a:srgbClr val="3F5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1557" y="985"/>
                <a:ext cx="302" cy="346"/>
              </a:xfrm>
              <a:custGeom>
                <a:avLst/>
                <a:gdLst>
                  <a:gd name="T0" fmla="*/ 23 w 302"/>
                  <a:gd name="T1" fmla="*/ 0 h 346"/>
                  <a:gd name="T2" fmla="*/ 161 w 302"/>
                  <a:gd name="T3" fmla="*/ 21 h 346"/>
                  <a:gd name="T4" fmla="*/ 131 w 302"/>
                  <a:gd name="T5" fmla="*/ 122 h 346"/>
                  <a:gd name="T6" fmla="*/ 287 w 302"/>
                  <a:gd name="T7" fmla="*/ 277 h 346"/>
                  <a:gd name="T8" fmla="*/ 301 w 302"/>
                  <a:gd name="T9" fmla="*/ 297 h 346"/>
                  <a:gd name="T10" fmla="*/ 286 w 302"/>
                  <a:gd name="T11" fmla="*/ 306 h 346"/>
                  <a:gd name="T12" fmla="*/ 277 w 302"/>
                  <a:gd name="T13" fmla="*/ 323 h 346"/>
                  <a:gd name="T14" fmla="*/ 268 w 302"/>
                  <a:gd name="T15" fmla="*/ 333 h 346"/>
                  <a:gd name="T16" fmla="*/ 277 w 302"/>
                  <a:gd name="T17" fmla="*/ 342 h 346"/>
                  <a:gd name="T18" fmla="*/ 261 w 302"/>
                  <a:gd name="T19" fmla="*/ 345 h 346"/>
                  <a:gd name="T20" fmla="*/ 170 w 302"/>
                  <a:gd name="T21" fmla="*/ 343 h 346"/>
                  <a:gd name="T22" fmla="*/ 164 w 302"/>
                  <a:gd name="T23" fmla="*/ 323 h 346"/>
                  <a:gd name="T24" fmla="*/ 148 w 302"/>
                  <a:gd name="T25" fmla="*/ 308 h 346"/>
                  <a:gd name="T26" fmla="*/ 136 w 302"/>
                  <a:gd name="T27" fmla="*/ 303 h 346"/>
                  <a:gd name="T28" fmla="*/ 133 w 302"/>
                  <a:gd name="T29" fmla="*/ 292 h 346"/>
                  <a:gd name="T30" fmla="*/ 123 w 302"/>
                  <a:gd name="T31" fmla="*/ 287 h 346"/>
                  <a:gd name="T32" fmla="*/ 114 w 302"/>
                  <a:gd name="T33" fmla="*/ 280 h 346"/>
                  <a:gd name="T34" fmla="*/ 111 w 302"/>
                  <a:gd name="T35" fmla="*/ 271 h 346"/>
                  <a:gd name="T36" fmla="*/ 102 w 302"/>
                  <a:gd name="T37" fmla="*/ 266 h 346"/>
                  <a:gd name="T38" fmla="*/ 87 w 302"/>
                  <a:gd name="T39" fmla="*/ 269 h 346"/>
                  <a:gd name="T40" fmla="*/ 71 w 302"/>
                  <a:gd name="T41" fmla="*/ 265 h 346"/>
                  <a:gd name="T42" fmla="*/ 71 w 302"/>
                  <a:gd name="T43" fmla="*/ 260 h 346"/>
                  <a:gd name="T44" fmla="*/ 71 w 302"/>
                  <a:gd name="T45" fmla="*/ 251 h 346"/>
                  <a:gd name="T46" fmla="*/ 64 w 302"/>
                  <a:gd name="T47" fmla="*/ 240 h 346"/>
                  <a:gd name="T48" fmla="*/ 64 w 302"/>
                  <a:gd name="T49" fmla="*/ 232 h 346"/>
                  <a:gd name="T50" fmla="*/ 57 w 302"/>
                  <a:gd name="T51" fmla="*/ 224 h 346"/>
                  <a:gd name="T52" fmla="*/ 59 w 302"/>
                  <a:gd name="T53" fmla="*/ 217 h 346"/>
                  <a:gd name="T54" fmla="*/ 39 w 302"/>
                  <a:gd name="T55" fmla="*/ 199 h 346"/>
                  <a:gd name="T56" fmla="*/ 39 w 302"/>
                  <a:gd name="T57" fmla="*/ 189 h 346"/>
                  <a:gd name="T58" fmla="*/ 49 w 302"/>
                  <a:gd name="T59" fmla="*/ 185 h 346"/>
                  <a:gd name="T60" fmla="*/ 49 w 302"/>
                  <a:gd name="T61" fmla="*/ 179 h 346"/>
                  <a:gd name="T62" fmla="*/ 39 w 302"/>
                  <a:gd name="T63" fmla="*/ 177 h 346"/>
                  <a:gd name="T64" fmla="*/ 34 w 302"/>
                  <a:gd name="T65" fmla="*/ 168 h 346"/>
                  <a:gd name="T66" fmla="*/ 29 w 302"/>
                  <a:gd name="T67" fmla="*/ 151 h 346"/>
                  <a:gd name="T68" fmla="*/ 44 w 302"/>
                  <a:gd name="T69" fmla="*/ 160 h 346"/>
                  <a:gd name="T70" fmla="*/ 38 w 302"/>
                  <a:gd name="T71" fmla="*/ 148 h 346"/>
                  <a:gd name="T72" fmla="*/ 49 w 302"/>
                  <a:gd name="T73" fmla="*/ 148 h 346"/>
                  <a:gd name="T74" fmla="*/ 49 w 302"/>
                  <a:gd name="T75" fmla="*/ 140 h 346"/>
                  <a:gd name="T76" fmla="*/ 38 w 302"/>
                  <a:gd name="T77" fmla="*/ 134 h 346"/>
                  <a:gd name="T78" fmla="*/ 33 w 302"/>
                  <a:gd name="T79" fmla="*/ 142 h 346"/>
                  <a:gd name="T80" fmla="*/ 23 w 302"/>
                  <a:gd name="T81" fmla="*/ 139 h 346"/>
                  <a:gd name="T82" fmla="*/ 4 w 302"/>
                  <a:gd name="T83" fmla="*/ 100 h 346"/>
                  <a:gd name="T84" fmla="*/ 9 w 302"/>
                  <a:gd name="T85" fmla="*/ 73 h 346"/>
                  <a:gd name="T86" fmla="*/ 0 w 302"/>
                  <a:gd name="T87" fmla="*/ 57 h 346"/>
                  <a:gd name="T88" fmla="*/ 5 w 302"/>
                  <a:gd name="T89" fmla="*/ 45 h 346"/>
                  <a:gd name="T90" fmla="*/ 14 w 302"/>
                  <a:gd name="T91" fmla="*/ 43 h 346"/>
                  <a:gd name="T92" fmla="*/ 23 w 302"/>
                  <a:gd name="T93" fmla="*/ 23 h 346"/>
                  <a:gd name="T94" fmla="*/ 23 w 302"/>
                  <a:gd name="T95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2" h="346">
                    <a:moveTo>
                      <a:pt x="23" y="0"/>
                    </a:moveTo>
                    <a:lnTo>
                      <a:pt x="161" y="21"/>
                    </a:lnTo>
                    <a:lnTo>
                      <a:pt x="131" y="122"/>
                    </a:lnTo>
                    <a:lnTo>
                      <a:pt x="287" y="277"/>
                    </a:lnTo>
                    <a:lnTo>
                      <a:pt x="301" y="297"/>
                    </a:lnTo>
                    <a:lnTo>
                      <a:pt x="286" y="306"/>
                    </a:lnTo>
                    <a:lnTo>
                      <a:pt x="277" y="323"/>
                    </a:lnTo>
                    <a:lnTo>
                      <a:pt x="268" y="333"/>
                    </a:lnTo>
                    <a:lnTo>
                      <a:pt x="277" y="342"/>
                    </a:lnTo>
                    <a:lnTo>
                      <a:pt x="261" y="345"/>
                    </a:lnTo>
                    <a:lnTo>
                      <a:pt x="170" y="343"/>
                    </a:lnTo>
                    <a:lnTo>
                      <a:pt x="164" y="323"/>
                    </a:lnTo>
                    <a:lnTo>
                      <a:pt x="148" y="308"/>
                    </a:lnTo>
                    <a:lnTo>
                      <a:pt x="136" y="303"/>
                    </a:lnTo>
                    <a:lnTo>
                      <a:pt x="133" y="292"/>
                    </a:lnTo>
                    <a:lnTo>
                      <a:pt x="123" y="287"/>
                    </a:lnTo>
                    <a:lnTo>
                      <a:pt x="114" y="280"/>
                    </a:lnTo>
                    <a:lnTo>
                      <a:pt x="111" y="271"/>
                    </a:lnTo>
                    <a:lnTo>
                      <a:pt x="102" y="266"/>
                    </a:lnTo>
                    <a:lnTo>
                      <a:pt x="87" y="269"/>
                    </a:lnTo>
                    <a:lnTo>
                      <a:pt x="71" y="265"/>
                    </a:lnTo>
                    <a:lnTo>
                      <a:pt x="71" y="260"/>
                    </a:lnTo>
                    <a:lnTo>
                      <a:pt x="71" y="251"/>
                    </a:lnTo>
                    <a:lnTo>
                      <a:pt x="64" y="240"/>
                    </a:lnTo>
                    <a:lnTo>
                      <a:pt x="64" y="232"/>
                    </a:lnTo>
                    <a:lnTo>
                      <a:pt x="57" y="224"/>
                    </a:lnTo>
                    <a:lnTo>
                      <a:pt x="59" y="217"/>
                    </a:lnTo>
                    <a:lnTo>
                      <a:pt x="39" y="199"/>
                    </a:lnTo>
                    <a:lnTo>
                      <a:pt x="39" y="189"/>
                    </a:lnTo>
                    <a:lnTo>
                      <a:pt x="49" y="185"/>
                    </a:lnTo>
                    <a:lnTo>
                      <a:pt x="49" y="179"/>
                    </a:lnTo>
                    <a:lnTo>
                      <a:pt x="39" y="177"/>
                    </a:lnTo>
                    <a:lnTo>
                      <a:pt x="34" y="168"/>
                    </a:lnTo>
                    <a:lnTo>
                      <a:pt x="29" y="151"/>
                    </a:lnTo>
                    <a:lnTo>
                      <a:pt x="44" y="160"/>
                    </a:lnTo>
                    <a:lnTo>
                      <a:pt x="38" y="148"/>
                    </a:lnTo>
                    <a:lnTo>
                      <a:pt x="49" y="148"/>
                    </a:lnTo>
                    <a:lnTo>
                      <a:pt x="49" y="140"/>
                    </a:lnTo>
                    <a:lnTo>
                      <a:pt x="38" y="134"/>
                    </a:lnTo>
                    <a:lnTo>
                      <a:pt x="33" y="142"/>
                    </a:lnTo>
                    <a:lnTo>
                      <a:pt x="23" y="139"/>
                    </a:lnTo>
                    <a:lnTo>
                      <a:pt x="4" y="100"/>
                    </a:lnTo>
                    <a:lnTo>
                      <a:pt x="9" y="73"/>
                    </a:lnTo>
                    <a:lnTo>
                      <a:pt x="0" y="57"/>
                    </a:lnTo>
                    <a:lnTo>
                      <a:pt x="5" y="45"/>
                    </a:lnTo>
                    <a:lnTo>
                      <a:pt x="14" y="43"/>
                    </a:lnTo>
                    <a:lnTo>
                      <a:pt x="23" y="23"/>
                    </a:lnTo>
                    <a:lnTo>
                      <a:pt x="23" y="0"/>
                    </a:lnTo>
                  </a:path>
                </a:pathLst>
              </a:custGeom>
              <a:solidFill>
                <a:srgbClr val="00D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1688" y="1006"/>
                <a:ext cx="230" cy="257"/>
              </a:xfrm>
              <a:custGeom>
                <a:avLst/>
                <a:gdLst>
                  <a:gd name="T0" fmla="*/ 29 w 230"/>
                  <a:gd name="T1" fmla="*/ 0 h 257"/>
                  <a:gd name="T2" fmla="*/ 0 w 230"/>
                  <a:gd name="T3" fmla="*/ 101 h 257"/>
                  <a:gd name="T4" fmla="*/ 156 w 230"/>
                  <a:gd name="T5" fmla="*/ 256 h 257"/>
                  <a:gd name="T6" fmla="*/ 166 w 230"/>
                  <a:gd name="T7" fmla="*/ 249 h 257"/>
                  <a:gd name="T8" fmla="*/ 165 w 230"/>
                  <a:gd name="T9" fmla="*/ 219 h 257"/>
                  <a:gd name="T10" fmla="*/ 184 w 230"/>
                  <a:gd name="T11" fmla="*/ 221 h 257"/>
                  <a:gd name="T12" fmla="*/ 204 w 230"/>
                  <a:gd name="T13" fmla="*/ 127 h 257"/>
                  <a:gd name="T14" fmla="*/ 218 w 230"/>
                  <a:gd name="T15" fmla="*/ 64 h 257"/>
                  <a:gd name="T16" fmla="*/ 222 w 230"/>
                  <a:gd name="T17" fmla="*/ 45 h 257"/>
                  <a:gd name="T18" fmla="*/ 229 w 230"/>
                  <a:gd name="T19" fmla="*/ 27 h 257"/>
                  <a:gd name="T20" fmla="*/ 126 w 230"/>
                  <a:gd name="T21" fmla="*/ 15 h 257"/>
                  <a:gd name="T22" fmla="*/ 29 w 230"/>
                  <a:gd name="T23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0" h="257">
                    <a:moveTo>
                      <a:pt x="29" y="0"/>
                    </a:moveTo>
                    <a:lnTo>
                      <a:pt x="0" y="101"/>
                    </a:lnTo>
                    <a:lnTo>
                      <a:pt x="156" y="256"/>
                    </a:lnTo>
                    <a:lnTo>
                      <a:pt x="166" y="249"/>
                    </a:lnTo>
                    <a:lnTo>
                      <a:pt x="165" y="219"/>
                    </a:lnTo>
                    <a:lnTo>
                      <a:pt x="184" y="221"/>
                    </a:lnTo>
                    <a:lnTo>
                      <a:pt x="204" y="127"/>
                    </a:lnTo>
                    <a:lnTo>
                      <a:pt x="218" y="64"/>
                    </a:lnTo>
                    <a:lnTo>
                      <a:pt x="222" y="45"/>
                    </a:lnTo>
                    <a:lnTo>
                      <a:pt x="229" y="27"/>
                    </a:lnTo>
                    <a:lnTo>
                      <a:pt x="126" y="15"/>
                    </a:lnTo>
                    <a:lnTo>
                      <a:pt x="29" y="0"/>
                    </a:lnTo>
                  </a:path>
                </a:pathLst>
              </a:custGeom>
              <a:solidFill>
                <a:srgbClr val="5FD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1814" y="796"/>
                <a:ext cx="207" cy="248"/>
              </a:xfrm>
              <a:custGeom>
                <a:avLst/>
                <a:gdLst>
                  <a:gd name="T0" fmla="*/ 50 w 207"/>
                  <a:gd name="T1" fmla="*/ 0 h 248"/>
                  <a:gd name="T2" fmla="*/ 31 w 207"/>
                  <a:gd name="T3" fmla="*/ 97 h 248"/>
                  <a:gd name="T4" fmla="*/ 50 w 207"/>
                  <a:gd name="T5" fmla="*/ 117 h 248"/>
                  <a:gd name="T6" fmla="*/ 20 w 207"/>
                  <a:gd name="T7" fmla="*/ 139 h 248"/>
                  <a:gd name="T8" fmla="*/ 16 w 207"/>
                  <a:gd name="T9" fmla="*/ 153 h 248"/>
                  <a:gd name="T10" fmla="*/ 25 w 207"/>
                  <a:gd name="T11" fmla="*/ 164 h 248"/>
                  <a:gd name="T12" fmla="*/ 16 w 207"/>
                  <a:gd name="T13" fmla="*/ 169 h 248"/>
                  <a:gd name="T14" fmla="*/ 0 w 207"/>
                  <a:gd name="T15" fmla="*/ 225 h 248"/>
                  <a:gd name="T16" fmla="*/ 98 w 207"/>
                  <a:gd name="T17" fmla="*/ 238 h 248"/>
                  <a:gd name="T18" fmla="*/ 191 w 207"/>
                  <a:gd name="T19" fmla="*/ 247 h 248"/>
                  <a:gd name="T20" fmla="*/ 201 w 207"/>
                  <a:gd name="T21" fmla="*/ 196 h 248"/>
                  <a:gd name="T22" fmla="*/ 206 w 207"/>
                  <a:gd name="T23" fmla="*/ 168 h 248"/>
                  <a:gd name="T24" fmla="*/ 197 w 207"/>
                  <a:gd name="T25" fmla="*/ 158 h 248"/>
                  <a:gd name="T26" fmla="*/ 176 w 207"/>
                  <a:gd name="T27" fmla="*/ 161 h 248"/>
                  <a:gd name="T28" fmla="*/ 148 w 207"/>
                  <a:gd name="T29" fmla="*/ 163 h 248"/>
                  <a:gd name="T30" fmla="*/ 143 w 207"/>
                  <a:gd name="T31" fmla="*/ 140 h 248"/>
                  <a:gd name="T32" fmla="*/ 109 w 207"/>
                  <a:gd name="T33" fmla="*/ 121 h 248"/>
                  <a:gd name="T34" fmla="*/ 114 w 207"/>
                  <a:gd name="T35" fmla="*/ 109 h 248"/>
                  <a:gd name="T36" fmla="*/ 117 w 207"/>
                  <a:gd name="T37" fmla="*/ 88 h 248"/>
                  <a:gd name="T38" fmla="*/ 74 w 207"/>
                  <a:gd name="T39" fmla="*/ 43 h 248"/>
                  <a:gd name="T40" fmla="*/ 79 w 207"/>
                  <a:gd name="T41" fmla="*/ 3 h 248"/>
                  <a:gd name="T42" fmla="*/ 50 w 207"/>
                  <a:gd name="T43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7" h="248">
                    <a:moveTo>
                      <a:pt x="50" y="0"/>
                    </a:moveTo>
                    <a:lnTo>
                      <a:pt x="31" y="97"/>
                    </a:lnTo>
                    <a:lnTo>
                      <a:pt x="50" y="117"/>
                    </a:lnTo>
                    <a:lnTo>
                      <a:pt x="20" y="139"/>
                    </a:lnTo>
                    <a:lnTo>
                      <a:pt x="16" y="153"/>
                    </a:lnTo>
                    <a:lnTo>
                      <a:pt x="25" y="164"/>
                    </a:lnTo>
                    <a:lnTo>
                      <a:pt x="16" y="169"/>
                    </a:lnTo>
                    <a:lnTo>
                      <a:pt x="0" y="225"/>
                    </a:lnTo>
                    <a:lnTo>
                      <a:pt x="98" y="238"/>
                    </a:lnTo>
                    <a:lnTo>
                      <a:pt x="191" y="247"/>
                    </a:lnTo>
                    <a:lnTo>
                      <a:pt x="201" y="196"/>
                    </a:lnTo>
                    <a:lnTo>
                      <a:pt x="206" y="168"/>
                    </a:lnTo>
                    <a:lnTo>
                      <a:pt x="197" y="158"/>
                    </a:lnTo>
                    <a:lnTo>
                      <a:pt x="176" y="161"/>
                    </a:lnTo>
                    <a:lnTo>
                      <a:pt x="148" y="163"/>
                    </a:lnTo>
                    <a:lnTo>
                      <a:pt x="143" y="140"/>
                    </a:lnTo>
                    <a:lnTo>
                      <a:pt x="109" y="121"/>
                    </a:lnTo>
                    <a:lnTo>
                      <a:pt x="114" y="109"/>
                    </a:lnTo>
                    <a:lnTo>
                      <a:pt x="117" y="88"/>
                    </a:lnTo>
                    <a:lnTo>
                      <a:pt x="74" y="43"/>
                    </a:lnTo>
                    <a:lnTo>
                      <a:pt x="79" y="3"/>
                    </a:lnTo>
                    <a:lnTo>
                      <a:pt x="50" y="0"/>
                    </a:lnTo>
                  </a:path>
                </a:pathLst>
              </a:custGeom>
              <a:solidFill>
                <a:srgbClr val="5F7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6" name="Freeform 12"/>
              <p:cNvSpPr>
                <a:spLocks/>
              </p:cNvSpPr>
              <p:nvPr/>
            </p:nvSpPr>
            <p:spPr bwMode="auto">
              <a:xfrm>
                <a:off x="1878" y="1034"/>
                <a:ext cx="191" cy="182"/>
              </a:xfrm>
              <a:custGeom>
                <a:avLst/>
                <a:gdLst>
                  <a:gd name="T0" fmla="*/ 35 w 191"/>
                  <a:gd name="T1" fmla="*/ 0 h 182"/>
                  <a:gd name="T2" fmla="*/ 128 w 191"/>
                  <a:gd name="T3" fmla="*/ 9 h 182"/>
                  <a:gd name="T4" fmla="*/ 122 w 191"/>
                  <a:gd name="T5" fmla="*/ 44 h 182"/>
                  <a:gd name="T6" fmla="*/ 190 w 191"/>
                  <a:gd name="T7" fmla="*/ 49 h 182"/>
                  <a:gd name="T8" fmla="*/ 171 w 191"/>
                  <a:gd name="T9" fmla="*/ 181 h 182"/>
                  <a:gd name="T10" fmla="*/ 0 w 191"/>
                  <a:gd name="T11" fmla="*/ 167 h 182"/>
                  <a:gd name="T12" fmla="*/ 17 w 191"/>
                  <a:gd name="T13" fmla="*/ 83 h 182"/>
                  <a:gd name="T14" fmla="*/ 35 w 191"/>
                  <a:gd name="T15" fmla="*/ 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1" h="182">
                    <a:moveTo>
                      <a:pt x="35" y="0"/>
                    </a:moveTo>
                    <a:lnTo>
                      <a:pt x="128" y="9"/>
                    </a:lnTo>
                    <a:lnTo>
                      <a:pt x="122" y="44"/>
                    </a:lnTo>
                    <a:lnTo>
                      <a:pt x="190" y="49"/>
                    </a:lnTo>
                    <a:lnTo>
                      <a:pt x="171" y="181"/>
                    </a:lnTo>
                    <a:lnTo>
                      <a:pt x="0" y="167"/>
                    </a:lnTo>
                    <a:lnTo>
                      <a:pt x="17" y="83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3F7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7" name="Freeform 13"/>
              <p:cNvSpPr>
                <a:spLocks/>
              </p:cNvSpPr>
              <p:nvPr/>
            </p:nvSpPr>
            <p:spPr bwMode="auto">
              <a:xfrm>
                <a:off x="1887" y="798"/>
                <a:ext cx="358" cy="167"/>
              </a:xfrm>
              <a:custGeom>
                <a:avLst/>
                <a:gdLst>
                  <a:gd name="T0" fmla="*/ 6 w 358"/>
                  <a:gd name="T1" fmla="*/ 0 h 167"/>
                  <a:gd name="T2" fmla="*/ 76 w 358"/>
                  <a:gd name="T3" fmla="*/ 7 h 167"/>
                  <a:gd name="T4" fmla="*/ 119 w 358"/>
                  <a:gd name="T5" fmla="*/ 11 h 167"/>
                  <a:gd name="T6" fmla="*/ 175 w 358"/>
                  <a:gd name="T7" fmla="*/ 15 h 167"/>
                  <a:gd name="T8" fmla="*/ 226 w 358"/>
                  <a:gd name="T9" fmla="*/ 19 h 167"/>
                  <a:gd name="T10" fmla="*/ 315 w 358"/>
                  <a:gd name="T11" fmla="*/ 24 h 167"/>
                  <a:gd name="T12" fmla="*/ 357 w 358"/>
                  <a:gd name="T13" fmla="*/ 26 h 167"/>
                  <a:gd name="T14" fmla="*/ 356 w 358"/>
                  <a:gd name="T15" fmla="*/ 162 h 167"/>
                  <a:gd name="T16" fmla="*/ 137 w 358"/>
                  <a:gd name="T17" fmla="*/ 148 h 167"/>
                  <a:gd name="T18" fmla="*/ 133 w 358"/>
                  <a:gd name="T19" fmla="*/ 166 h 167"/>
                  <a:gd name="T20" fmla="*/ 124 w 358"/>
                  <a:gd name="T21" fmla="*/ 157 h 167"/>
                  <a:gd name="T22" fmla="*/ 104 w 358"/>
                  <a:gd name="T23" fmla="*/ 159 h 167"/>
                  <a:gd name="T24" fmla="*/ 75 w 358"/>
                  <a:gd name="T25" fmla="*/ 162 h 167"/>
                  <a:gd name="T26" fmla="*/ 70 w 358"/>
                  <a:gd name="T27" fmla="*/ 139 h 167"/>
                  <a:gd name="T28" fmla="*/ 36 w 358"/>
                  <a:gd name="T29" fmla="*/ 120 h 167"/>
                  <a:gd name="T30" fmla="*/ 41 w 358"/>
                  <a:gd name="T31" fmla="*/ 102 h 167"/>
                  <a:gd name="T32" fmla="*/ 44 w 358"/>
                  <a:gd name="T33" fmla="*/ 88 h 167"/>
                  <a:gd name="T34" fmla="*/ 0 w 358"/>
                  <a:gd name="T35" fmla="*/ 41 h 167"/>
                  <a:gd name="T36" fmla="*/ 6 w 358"/>
                  <a:gd name="T37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8" h="167">
                    <a:moveTo>
                      <a:pt x="6" y="0"/>
                    </a:moveTo>
                    <a:lnTo>
                      <a:pt x="76" y="7"/>
                    </a:lnTo>
                    <a:lnTo>
                      <a:pt x="119" y="11"/>
                    </a:lnTo>
                    <a:lnTo>
                      <a:pt x="175" y="15"/>
                    </a:lnTo>
                    <a:lnTo>
                      <a:pt x="226" y="19"/>
                    </a:lnTo>
                    <a:lnTo>
                      <a:pt x="315" y="24"/>
                    </a:lnTo>
                    <a:lnTo>
                      <a:pt x="357" y="26"/>
                    </a:lnTo>
                    <a:lnTo>
                      <a:pt x="356" y="162"/>
                    </a:lnTo>
                    <a:lnTo>
                      <a:pt x="137" y="148"/>
                    </a:lnTo>
                    <a:lnTo>
                      <a:pt x="133" y="166"/>
                    </a:lnTo>
                    <a:lnTo>
                      <a:pt x="124" y="157"/>
                    </a:lnTo>
                    <a:lnTo>
                      <a:pt x="104" y="159"/>
                    </a:lnTo>
                    <a:lnTo>
                      <a:pt x="75" y="162"/>
                    </a:lnTo>
                    <a:lnTo>
                      <a:pt x="70" y="139"/>
                    </a:lnTo>
                    <a:lnTo>
                      <a:pt x="36" y="120"/>
                    </a:lnTo>
                    <a:lnTo>
                      <a:pt x="41" y="102"/>
                    </a:lnTo>
                    <a:lnTo>
                      <a:pt x="44" y="88"/>
                    </a:lnTo>
                    <a:lnTo>
                      <a:pt x="0" y="41"/>
                    </a:lnTo>
                    <a:lnTo>
                      <a:pt x="6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8" name="Freeform 14"/>
              <p:cNvSpPr>
                <a:spLocks/>
              </p:cNvSpPr>
              <p:nvPr/>
            </p:nvSpPr>
            <p:spPr bwMode="auto">
              <a:xfrm>
                <a:off x="1998" y="945"/>
                <a:ext cx="246" cy="149"/>
              </a:xfrm>
              <a:custGeom>
                <a:avLst/>
                <a:gdLst>
                  <a:gd name="T0" fmla="*/ 24 w 246"/>
                  <a:gd name="T1" fmla="*/ 0 h 149"/>
                  <a:gd name="T2" fmla="*/ 15 w 246"/>
                  <a:gd name="T3" fmla="*/ 55 h 149"/>
                  <a:gd name="T4" fmla="*/ 0 w 246"/>
                  <a:gd name="T5" fmla="*/ 134 h 149"/>
                  <a:gd name="T6" fmla="*/ 71 w 246"/>
                  <a:gd name="T7" fmla="*/ 138 h 149"/>
                  <a:gd name="T8" fmla="*/ 237 w 246"/>
                  <a:gd name="T9" fmla="*/ 148 h 149"/>
                  <a:gd name="T10" fmla="*/ 245 w 246"/>
                  <a:gd name="T11" fmla="*/ 15 h 149"/>
                  <a:gd name="T12" fmla="*/ 24 w 246"/>
                  <a:gd name="T13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149">
                    <a:moveTo>
                      <a:pt x="24" y="0"/>
                    </a:moveTo>
                    <a:lnTo>
                      <a:pt x="15" y="55"/>
                    </a:lnTo>
                    <a:lnTo>
                      <a:pt x="0" y="134"/>
                    </a:lnTo>
                    <a:lnTo>
                      <a:pt x="71" y="138"/>
                    </a:lnTo>
                    <a:lnTo>
                      <a:pt x="237" y="148"/>
                    </a:lnTo>
                    <a:lnTo>
                      <a:pt x="245" y="15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9F7F5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9" name="Freeform 15"/>
              <p:cNvSpPr>
                <a:spLocks/>
              </p:cNvSpPr>
              <p:nvPr/>
            </p:nvSpPr>
            <p:spPr bwMode="auto">
              <a:xfrm>
                <a:off x="2048" y="1084"/>
                <a:ext cx="255" cy="142"/>
              </a:xfrm>
              <a:custGeom>
                <a:avLst/>
                <a:gdLst>
                  <a:gd name="T0" fmla="*/ 21 w 255"/>
                  <a:gd name="T1" fmla="*/ 0 h 142"/>
                  <a:gd name="T2" fmla="*/ 8 w 255"/>
                  <a:gd name="T3" fmla="*/ 85 h 142"/>
                  <a:gd name="T4" fmla="*/ 0 w 255"/>
                  <a:gd name="T5" fmla="*/ 133 h 142"/>
                  <a:gd name="T6" fmla="*/ 127 w 255"/>
                  <a:gd name="T7" fmla="*/ 138 h 142"/>
                  <a:gd name="T8" fmla="*/ 248 w 255"/>
                  <a:gd name="T9" fmla="*/ 141 h 142"/>
                  <a:gd name="T10" fmla="*/ 252 w 255"/>
                  <a:gd name="T11" fmla="*/ 75 h 142"/>
                  <a:gd name="T12" fmla="*/ 254 w 255"/>
                  <a:gd name="T13" fmla="*/ 11 h 142"/>
                  <a:gd name="T14" fmla="*/ 185 w 255"/>
                  <a:gd name="T15" fmla="*/ 10 h 142"/>
                  <a:gd name="T16" fmla="*/ 21 w 255"/>
                  <a:gd name="T1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5" h="142">
                    <a:moveTo>
                      <a:pt x="21" y="0"/>
                    </a:moveTo>
                    <a:lnTo>
                      <a:pt x="8" y="85"/>
                    </a:lnTo>
                    <a:lnTo>
                      <a:pt x="0" y="133"/>
                    </a:lnTo>
                    <a:lnTo>
                      <a:pt x="127" y="138"/>
                    </a:lnTo>
                    <a:lnTo>
                      <a:pt x="248" y="141"/>
                    </a:lnTo>
                    <a:lnTo>
                      <a:pt x="252" y="75"/>
                    </a:lnTo>
                    <a:lnTo>
                      <a:pt x="254" y="11"/>
                    </a:lnTo>
                    <a:lnTo>
                      <a:pt x="185" y="10"/>
                    </a:lnTo>
                    <a:lnTo>
                      <a:pt x="21" y="0"/>
                    </a:lnTo>
                  </a:path>
                </a:pathLst>
              </a:custGeom>
              <a:solidFill>
                <a:srgbClr val="9F9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0" name="Freeform 16"/>
              <p:cNvSpPr>
                <a:spLocks/>
              </p:cNvSpPr>
              <p:nvPr/>
            </p:nvSpPr>
            <p:spPr bwMode="auto">
              <a:xfrm>
                <a:off x="1819" y="1203"/>
                <a:ext cx="231" cy="191"/>
              </a:xfrm>
              <a:custGeom>
                <a:avLst/>
                <a:gdLst>
                  <a:gd name="T0" fmla="*/ 58 w 231"/>
                  <a:gd name="T1" fmla="*/ 0 h 191"/>
                  <a:gd name="T2" fmla="*/ 54 w 231"/>
                  <a:gd name="T3" fmla="*/ 25 h 191"/>
                  <a:gd name="T4" fmla="*/ 34 w 231"/>
                  <a:gd name="T5" fmla="*/ 22 h 191"/>
                  <a:gd name="T6" fmla="*/ 35 w 231"/>
                  <a:gd name="T7" fmla="*/ 54 h 191"/>
                  <a:gd name="T8" fmla="*/ 26 w 231"/>
                  <a:gd name="T9" fmla="*/ 60 h 191"/>
                  <a:gd name="T10" fmla="*/ 40 w 231"/>
                  <a:gd name="T11" fmla="*/ 80 h 191"/>
                  <a:gd name="T12" fmla="*/ 26 w 231"/>
                  <a:gd name="T13" fmla="*/ 88 h 191"/>
                  <a:gd name="T14" fmla="*/ 18 w 231"/>
                  <a:gd name="T15" fmla="*/ 102 h 191"/>
                  <a:gd name="T16" fmla="*/ 7 w 231"/>
                  <a:gd name="T17" fmla="*/ 116 h 191"/>
                  <a:gd name="T18" fmla="*/ 15 w 231"/>
                  <a:gd name="T19" fmla="*/ 124 h 191"/>
                  <a:gd name="T20" fmla="*/ 1 w 231"/>
                  <a:gd name="T21" fmla="*/ 127 h 191"/>
                  <a:gd name="T22" fmla="*/ 0 w 231"/>
                  <a:gd name="T23" fmla="*/ 140 h 191"/>
                  <a:gd name="T24" fmla="*/ 129 w 231"/>
                  <a:gd name="T25" fmla="*/ 189 h 191"/>
                  <a:gd name="T26" fmla="*/ 202 w 231"/>
                  <a:gd name="T27" fmla="*/ 190 h 191"/>
                  <a:gd name="T28" fmla="*/ 230 w 231"/>
                  <a:gd name="T29" fmla="*/ 15 h 191"/>
                  <a:gd name="T30" fmla="*/ 58 w 231"/>
                  <a:gd name="T31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1" h="191">
                    <a:moveTo>
                      <a:pt x="58" y="0"/>
                    </a:moveTo>
                    <a:lnTo>
                      <a:pt x="54" y="25"/>
                    </a:lnTo>
                    <a:lnTo>
                      <a:pt x="34" y="22"/>
                    </a:lnTo>
                    <a:lnTo>
                      <a:pt x="35" y="54"/>
                    </a:lnTo>
                    <a:lnTo>
                      <a:pt x="26" y="60"/>
                    </a:lnTo>
                    <a:lnTo>
                      <a:pt x="40" y="80"/>
                    </a:lnTo>
                    <a:lnTo>
                      <a:pt x="26" y="88"/>
                    </a:lnTo>
                    <a:lnTo>
                      <a:pt x="18" y="102"/>
                    </a:lnTo>
                    <a:lnTo>
                      <a:pt x="7" y="116"/>
                    </a:lnTo>
                    <a:lnTo>
                      <a:pt x="15" y="124"/>
                    </a:lnTo>
                    <a:lnTo>
                      <a:pt x="1" y="127"/>
                    </a:lnTo>
                    <a:lnTo>
                      <a:pt x="0" y="140"/>
                    </a:lnTo>
                    <a:lnTo>
                      <a:pt x="129" y="189"/>
                    </a:lnTo>
                    <a:lnTo>
                      <a:pt x="202" y="190"/>
                    </a:lnTo>
                    <a:lnTo>
                      <a:pt x="230" y="15"/>
                    </a:lnTo>
                    <a:lnTo>
                      <a:pt x="58" y="0"/>
                    </a:lnTo>
                  </a:path>
                </a:pathLst>
              </a:custGeom>
              <a:solidFill>
                <a:srgbClr val="BFB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" name="Freeform 17"/>
              <p:cNvSpPr>
                <a:spLocks/>
              </p:cNvSpPr>
              <p:nvPr/>
            </p:nvSpPr>
            <p:spPr bwMode="auto">
              <a:xfrm>
                <a:off x="2020" y="1215"/>
                <a:ext cx="246" cy="181"/>
              </a:xfrm>
              <a:custGeom>
                <a:avLst/>
                <a:gdLst>
                  <a:gd name="T0" fmla="*/ 30 w 246"/>
                  <a:gd name="T1" fmla="*/ 0 h 181"/>
                  <a:gd name="T2" fmla="*/ 245 w 246"/>
                  <a:gd name="T3" fmla="*/ 7 h 181"/>
                  <a:gd name="T4" fmla="*/ 235 w 246"/>
                  <a:gd name="T5" fmla="*/ 166 h 181"/>
                  <a:gd name="T6" fmla="*/ 164 w 246"/>
                  <a:gd name="T7" fmla="*/ 163 h 181"/>
                  <a:gd name="T8" fmla="*/ 99 w 246"/>
                  <a:gd name="T9" fmla="*/ 162 h 181"/>
                  <a:gd name="T10" fmla="*/ 99 w 246"/>
                  <a:gd name="T11" fmla="*/ 168 h 181"/>
                  <a:gd name="T12" fmla="*/ 44 w 246"/>
                  <a:gd name="T13" fmla="*/ 168 h 181"/>
                  <a:gd name="T14" fmla="*/ 41 w 246"/>
                  <a:gd name="T15" fmla="*/ 180 h 181"/>
                  <a:gd name="T16" fmla="*/ 0 w 246"/>
                  <a:gd name="T17" fmla="*/ 176 h 181"/>
                  <a:gd name="T18" fmla="*/ 23 w 246"/>
                  <a:gd name="T19" fmla="*/ 42 h 181"/>
                  <a:gd name="T20" fmla="*/ 30 w 246"/>
                  <a:gd name="T21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6" h="181">
                    <a:moveTo>
                      <a:pt x="30" y="0"/>
                    </a:moveTo>
                    <a:lnTo>
                      <a:pt x="245" y="7"/>
                    </a:lnTo>
                    <a:lnTo>
                      <a:pt x="235" y="166"/>
                    </a:lnTo>
                    <a:lnTo>
                      <a:pt x="164" y="163"/>
                    </a:lnTo>
                    <a:lnTo>
                      <a:pt x="99" y="162"/>
                    </a:lnTo>
                    <a:lnTo>
                      <a:pt x="99" y="168"/>
                    </a:lnTo>
                    <a:lnTo>
                      <a:pt x="44" y="168"/>
                    </a:lnTo>
                    <a:lnTo>
                      <a:pt x="41" y="180"/>
                    </a:lnTo>
                    <a:lnTo>
                      <a:pt x="0" y="176"/>
                    </a:lnTo>
                    <a:lnTo>
                      <a:pt x="23" y="42"/>
                    </a:lnTo>
                    <a:lnTo>
                      <a:pt x="30" y="0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2" name="Freeform 18"/>
              <p:cNvSpPr>
                <a:spLocks/>
              </p:cNvSpPr>
              <p:nvPr/>
            </p:nvSpPr>
            <p:spPr bwMode="auto">
              <a:xfrm>
                <a:off x="2117" y="1242"/>
                <a:ext cx="500" cy="343"/>
              </a:xfrm>
              <a:custGeom>
                <a:avLst/>
                <a:gdLst>
                  <a:gd name="T0" fmla="*/ 144 w 500"/>
                  <a:gd name="T1" fmla="*/ 0 h 343"/>
                  <a:gd name="T2" fmla="*/ 255 w 500"/>
                  <a:gd name="T3" fmla="*/ 3 h 343"/>
                  <a:gd name="T4" fmla="*/ 255 w 500"/>
                  <a:gd name="T5" fmla="*/ 65 h 343"/>
                  <a:gd name="T6" fmla="*/ 311 w 500"/>
                  <a:gd name="T7" fmla="*/ 82 h 343"/>
                  <a:gd name="T8" fmla="*/ 326 w 500"/>
                  <a:gd name="T9" fmla="*/ 76 h 343"/>
                  <a:gd name="T10" fmla="*/ 363 w 500"/>
                  <a:gd name="T11" fmla="*/ 89 h 343"/>
                  <a:gd name="T12" fmla="*/ 385 w 500"/>
                  <a:gd name="T13" fmla="*/ 88 h 343"/>
                  <a:gd name="T14" fmla="*/ 428 w 500"/>
                  <a:gd name="T15" fmla="*/ 75 h 343"/>
                  <a:gd name="T16" fmla="*/ 452 w 500"/>
                  <a:gd name="T17" fmla="*/ 88 h 343"/>
                  <a:gd name="T18" fmla="*/ 474 w 500"/>
                  <a:gd name="T19" fmla="*/ 91 h 343"/>
                  <a:gd name="T20" fmla="*/ 474 w 500"/>
                  <a:gd name="T21" fmla="*/ 142 h 343"/>
                  <a:gd name="T22" fmla="*/ 499 w 500"/>
                  <a:gd name="T23" fmla="*/ 174 h 343"/>
                  <a:gd name="T24" fmla="*/ 493 w 500"/>
                  <a:gd name="T25" fmla="*/ 217 h 343"/>
                  <a:gd name="T26" fmla="*/ 466 w 500"/>
                  <a:gd name="T27" fmla="*/ 234 h 343"/>
                  <a:gd name="T28" fmla="*/ 460 w 500"/>
                  <a:gd name="T29" fmla="*/ 218 h 343"/>
                  <a:gd name="T30" fmla="*/ 452 w 500"/>
                  <a:gd name="T31" fmla="*/ 225 h 343"/>
                  <a:gd name="T32" fmla="*/ 458 w 500"/>
                  <a:gd name="T33" fmla="*/ 235 h 343"/>
                  <a:gd name="T34" fmla="*/ 410 w 500"/>
                  <a:gd name="T35" fmla="*/ 261 h 343"/>
                  <a:gd name="T36" fmla="*/ 398 w 500"/>
                  <a:gd name="T37" fmla="*/ 263 h 343"/>
                  <a:gd name="T38" fmla="*/ 373 w 500"/>
                  <a:gd name="T39" fmla="*/ 276 h 343"/>
                  <a:gd name="T40" fmla="*/ 373 w 500"/>
                  <a:gd name="T41" fmla="*/ 283 h 343"/>
                  <a:gd name="T42" fmla="*/ 365 w 500"/>
                  <a:gd name="T43" fmla="*/ 284 h 343"/>
                  <a:gd name="T44" fmla="*/ 371 w 500"/>
                  <a:gd name="T45" fmla="*/ 293 h 343"/>
                  <a:gd name="T46" fmla="*/ 357 w 500"/>
                  <a:gd name="T47" fmla="*/ 306 h 343"/>
                  <a:gd name="T48" fmla="*/ 365 w 500"/>
                  <a:gd name="T49" fmla="*/ 324 h 343"/>
                  <a:gd name="T50" fmla="*/ 373 w 500"/>
                  <a:gd name="T51" fmla="*/ 331 h 343"/>
                  <a:gd name="T52" fmla="*/ 371 w 500"/>
                  <a:gd name="T53" fmla="*/ 342 h 343"/>
                  <a:gd name="T54" fmla="*/ 352 w 500"/>
                  <a:gd name="T55" fmla="*/ 342 h 343"/>
                  <a:gd name="T56" fmla="*/ 334 w 500"/>
                  <a:gd name="T57" fmla="*/ 336 h 343"/>
                  <a:gd name="T58" fmla="*/ 323 w 500"/>
                  <a:gd name="T59" fmla="*/ 338 h 343"/>
                  <a:gd name="T60" fmla="*/ 284 w 500"/>
                  <a:gd name="T61" fmla="*/ 328 h 343"/>
                  <a:gd name="T62" fmla="*/ 266 w 500"/>
                  <a:gd name="T63" fmla="*/ 288 h 343"/>
                  <a:gd name="T64" fmla="*/ 239 w 500"/>
                  <a:gd name="T65" fmla="*/ 270 h 343"/>
                  <a:gd name="T66" fmla="*/ 215 w 500"/>
                  <a:gd name="T67" fmla="*/ 235 h 343"/>
                  <a:gd name="T68" fmla="*/ 204 w 500"/>
                  <a:gd name="T69" fmla="*/ 232 h 343"/>
                  <a:gd name="T70" fmla="*/ 191 w 500"/>
                  <a:gd name="T71" fmla="*/ 223 h 343"/>
                  <a:gd name="T72" fmla="*/ 179 w 500"/>
                  <a:gd name="T73" fmla="*/ 223 h 343"/>
                  <a:gd name="T74" fmla="*/ 160 w 500"/>
                  <a:gd name="T75" fmla="*/ 221 h 343"/>
                  <a:gd name="T76" fmla="*/ 146 w 500"/>
                  <a:gd name="T77" fmla="*/ 223 h 343"/>
                  <a:gd name="T78" fmla="*/ 136 w 500"/>
                  <a:gd name="T79" fmla="*/ 241 h 343"/>
                  <a:gd name="T80" fmla="*/ 122 w 500"/>
                  <a:gd name="T81" fmla="*/ 243 h 343"/>
                  <a:gd name="T82" fmla="*/ 90 w 500"/>
                  <a:gd name="T83" fmla="*/ 230 h 343"/>
                  <a:gd name="T84" fmla="*/ 71 w 500"/>
                  <a:gd name="T85" fmla="*/ 214 h 343"/>
                  <a:gd name="T86" fmla="*/ 68 w 500"/>
                  <a:gd name="T87" fmla="*/ 194 h 343"/>
                  <a:gd name="T88" fmla="*/ 54 w 500"/>
                  <a:gd name="T89" fmla="*/ 181 h 343"/>
                  <a:gd name="T90" fmla="*/ 23 w 500"/>
                  <a:gd name="T91" fmla="*/ 162 h 343"/>
                  <a:gd name="T92" fmla="*/ 0 w 500"/>
                  <a:gd name="T93" fmla="*/ 143 h 343"/>
                  <a:gd name="T94" fmla="*/ 0 w 500"/>
                  <a:gd name="T95" fmla="*/ 134 h 343"/>
                  <a:gd name="T96" fmla="*/ 75 w 500"/>
                  <a:gd name="T97" fmla="*/ 135 h 343"/>
                  <a:gd name="T98" fmla="*/ 136 w 500"/>
                  <a:gd name="T99" fmla="*/ 139 h 343"/>
                  <a:gd name="T100" fmla="*/ 144 w 500"/>
                  <a:gd name="T101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0" h="343">
                    <a:moveTo>
                      <a:pt x="144" y="0"/>
                    </a:moveTo>
                    <a:lnTo>
                      <a:pt x="255" y="3"/>
                    </a:lnTo>
                    <a:lnTo>
                      <a:pt x="255" y="65"/>
                    </a:lnTo>
                    <a:lnTo>
                      <a:pt x="311" y="82"/>
                    </a:lnTo>
                    <a:lnTo>
                      <a:pt x="326" y="76"/>
                    </a:lnTo>
                    <a:lnTo>
                      <a:pt x="363" y="89"/>
                    </a:lnTo>
                    <a:lnTo>
                      <a:pt x="385" y="88"/>
                    </a:lnTo>
                    <a:lnTo>
                      <a:pt x="428" y="75"/>
                    </a:lnTo>
                    <a:lnTo>
                      <a:pt x="452" y="88"/>
                    </a:lnTo>
                    <a:lnTo>
                      <a:pt x="474" y="91"/>
                    </a:lnTo>
                    <a:lnTo>
                      <a:pt x="474" y="142"/>
                    </a:lnTo>
                    <a:lnTo>
                      <a:pt x="499" y="174"/>
                    </a:lnTo>
                    <a:lnTo>
                      <a:pt x="493" y="217"/>
                    </a:lnTo>
                    <a:lnTo>
                      <a:pt x="466" y="234"/>
                    </a:lnTo>
                    <a:lnTo>
                      <a:pt x="460" y="218"/>
                    </a:lnTo>
                    <a:lnTo>
                      <a:pt x="452" y="225"/>
                    </a:lnTo>
                    <a:lnTo>
                      <a:pt x="458" y="235"/>
                    </a:lnTo>
                    <a:lnTo>
                      <a:pt x="410" y="261"/>
                    </a:lnTo>
                    <a:lnTo>
                      <a:pt x="398" y="263"/>
                    </a:lnTo>
                    <a:lnTo>
                      <a:pt x="373" y="276"/>
                    </a:lnTo>
                    <a:lnTo>
                      <a:pt x="373" y="283"/>
                    </a:lnTo>
                    <a:lnTo>
                      <a:pt x="365" y="284"/>
                    </a:lnTo>
                    <a:lnTo>
                      <a:pt x="371" y="293"/>
                    </a:lnTo>
                    <a:lnTo>
                      <a:pt x="357" y="306"/>
                    </a:lnTo>
                    <a:lnTo>
                      <a:pt x="365" y="324"/>
                    </a:lnTo>
                    <a:lnTo>
                      <a:pt x="373" y="331"/>
                    </a:lnTo>
                    <a:lnTo>
                      <a:pt x="371" y="342"/>
                    </a:lnTo>
                    <a:lnTo>
                      <a:pt x="352" y="342"/>
                    </a:lnTo>
                    <a:lnTo>
                      <a:pt x="334" y="336"/>
                    </a:lnTo>
                    <a:lnTo>
                      <a:pt x="323" y="338"/>
                    </a:lnTo>
                    <a:lnTo>
                      <a:pt x="284" y="328"/>
                    </a:lnTo>
                    <a:lnTo>
                      <a:pt x="266" y="288"/>
                    </a:lnTo>
                    <a:lnTo>
                      <a:pt x="239" y="270"/>
                    </a:lnTo>
                    <a:lnTo>
                      <a:pt x="215" y="235"/>
                    </a:lnTo>
                    <a:lnTo>
                      <a:pt x="204" y="232"/>
                    </a:lnTo>
                    <a:lnTo>
                      <a:pt x="191" y="223"/>
                    </a:lnTo>
                    <a:lnTo>
                      <a:pt x="179" y="223"/>
                    </a:lnTo>
                    <a:lnTo>
                      <a:pt x="160" y="221"/>
                    </a:lnTo>
                    <a:lnTo>
                      <a:pt x="146" y="223"/>
                    </a:lnTo>
                    <a:lnTo>
                      <a:pt x="136" y="241"/>
                    </a:lnTo>
                    <a:lnTo>
                      <a:pt x="122" y="243"/>
                    </a:lnTo>
                    <a:lnTo>
                      <a:pt x="90" y="230"/>
                    </a:lnTo>
                    <a:lnTo>
                      <a:pt x="71" y="214"/>
                    </a:lnTo>
                    <a:lnTo>
                      <a:pt x="68" y="194"/>
                    </a:lnTo>
                    <a:lnTo>
                      <a:pt x="54" y="181"/>
                    </a:lnTo>
                    <a:lnTo>
                      <a:pt x="23" y="162"/>
                    </a:lnTo>
                    <a:lnTo>
                      <a:pt x="0" y="143"/>
                    </a:lnTo>
                    <a:lnTo>
                      <a:pt x="0" y="134"/>
                    </a:lnTo>
                    <a:lnTo>
                      <a:pt x="75" y="135"/>
                    </a:lnTo>
                    <a:lnTo>
                      <a:pt x="136" y="139"/>
                    </a:lnTo>
                    <a:lnTo>
                      <a:pt x="144" y="0"/>
                    </a:lnTo>
                  </a:path>
                </a:pathLst>
              </a:custGeom>
              <a:solidFill>
                <a:srgbClr val="7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3" name="Freeform 19"/>
              <p:cNvSpPr>
                <a:spLocks/>
              </p:cNvSpPr>
              <p:nvPr/>
            </p:nvSpPr>
            <p:spPr bwMode="auto">
              <a:xfrm>
                <a:off x="2243" y="824"/>
                <a:ext cx="241" cy="107"/>
              </a:xfrm>
              <a:custGeom>
                <a:avLst/>
                <a:gdLst>
                  <a:gd name="T0" fmla="*/ 1 w 241"/>
                  <a:gd name="T1" fmla="*/ 0 h 107"/>
                  <a:gd name="T2" fmla="*/ 201 w 241"/>
                  <a:gd name="T3" fmla="*/ 3 h 107"/>
                  <a:gd name="T4" fmla="*/ 216 w 241"/>
                  <a:gd name="T5" fmla="*/ 35 h 107"/>
                  <a:gd name="T6" fmla="*/ 230 w 241"/>
                  <a:gd name="T7" fmla="*/ 58 h 107"/>
                  <a:gd name="T8" fmla="*/ 240 w 241"/>
                  <a:gd name="T9" fmla="*/ 97 h 107"/>
                  <a:gd name="T10" fmla="*/ 234 w 241"/>
                  <a:gd name="T11" fmla="*/ 106 h 107"/>
                  <a:gd name="T12" fmla="*/ 160 w 241"/>
                  <a:gd name="T13" fmla="*/ 105 h 107"/>
                  <a:gd name="T14" fmla="*/ 0 w 241"/>
                  <a:gd name="T15" fmla="*/ 103 h 107"/>
                  <a:gd name="T16" fmla="*/ 1 w 241"/>
                  <a:gd name="T1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107">
                    <a:moveTo>
                      <a:pt x="1" y="0"/>
                    </a:moveTo>
                    <a:lnTo>
                      <a:pt x="201" y="3"/>
                    </a:lnTo>
                    <a:lnTo>
                      <a:pt x="216" y="35"/>
                    </a:lnTo>
                    <a:lnTo>
                      <a:pt x="230" y="58"/>
                    </a:lnTo>
                    <a:lnTo>
                      <a:pt x="240" y="97"/>
                    </a:lnTo>
                    <a:lnTo>
                      <a:pt x="234" y="106"/>
                    </a:lnTo>
                    <a:lnTo>
                      <a:pt x="160" y="105"/>
                    </a:lnTo>
                    <a:lnTo>
                      <a:pt x="0" y="103"/>
                    </a:lnTo>
                    <a:lnTo>
                      <a:pt x="1" y="0"/>
                    </a:lnTo>
                  </a:path>
                </a:pathLst>
              </a:custGeom>
              <a:solidFill>
                <a:srgbClr val="8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4" name="Freeform 20"/>
              <p:cNvSpPr>
                <a:spLocks/>
              </p:cNvSpPr>
              <p:nvPr/>
            </p:nvSpPr>
            <p:spPr bwMode="auto">
              <a:xfrm>
                <a:off x="2237" y="925"/>
                <a:ext cx="253" cy="124"/>
              </a:xfrm>
              <a:custGeom>
                <a:avLst/>
                <a:gdLst>
                  <a:gd name="T0" fmla="*/ 5 w 253"/>
                  <a:gd name="T1" fmla="*/ 0 h 124"/>
                  <a:gd name="T2" fmla="*/ 4 w 253"/>
                  <a:gd name="T3" fmla="*/ 48 h 124"/>
                  <a:gd name="T4" fmla="*/ 0 w 253"/>
                  <a:gd name="T5" fmla="*/ 104 h 124"/>
                  <a:gd name="T6" fmla="*/ 183 w 253"/>
                  <a:gd name="T7" fmla="*/ 106 h 124"/>
                  <a:gd name="T8" fmla="*/ 202 w 253"/>
                  <a:gd name="T9" fmla="*/ 113 h 124"/>
                  <a:gd name="T10" fmla="*/ 216 w 253"/>
                  <a:gd name="T11" fmla="*/ 103 h 124"/>
                  <a:gd name="T12" fmla="*/ 252 w 253"/>
                  <a:gd name="T13" fmla="*/ 123 h 124"/>
                  <a:gd name="T14" fmla="*/ 247 w 253"/>
                  <a:gd name="T15" fmla="*/ 102 h 124"/>
                  <a:gd name="T16" fmla="*/ 250 w 253"/>
                  <a:gd name="T17" fmla="*/ 85 h 124"/>
                  <a:gd name="T18" fmla="*/ 252 w 253"/>
                  <a:gd name="T19" fmla="*/ 29 h 124"/>
                  <a:gd name="T20" fmla="*/ 236 w 253"/>
                  <a:gd name="T21" fmla="*/ 17 h 124"/>
                  <a:gd name="T22" fmla="*/ 242 w 253"/>
                  <a:gd name="T23" fmla="*/ 2 h 124"/>
                  <a:gd name="T24" fmla="*/ 122 w 253"/>
                  <a:gd name="T25" fmla="*/ 1 h 124"/>
                  <a:gd name="T26" fmla="*/ 5 w 253"/>
                  <a:gd name="T27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3" h="124">
                    <a:moveTo>
                      <a:pt x="5" y="0"/>
                    </a:moveTo>
                    <a:lnTo>
                      <a:pt x="4" y="48"/>
                    </a:lnTo>
                    <a:lnTo>
                      <a:pt x="0" y="104"/>
                    </a:lnTo>
                    <a:lnTo>
                      <a:pt x="183" y="106"/>
                    </a:lnTo>
                    <a:lnTo>
                      <a:pt x="202" y="113"/>
                    </a:lnTo>
                    <a:lnTo>
                      <a:pt x="216" y="103"/>
                    </a:lnTo>
                    <a:lnTo>
                      <a:pt x="252" y="123"/>
                    </a:lnTo>
                    <a:lnTo>
                      <a:pt x="247" y="102"/>
                    </a:lnTo>
                    <a:lnTo>
                      <a:pt x="250" y="85"/>
                    </a:lnTo>
                    <a:lnTo>
                      <a:pt x="252" y="29"/>
                    </a:lnTo>
                    <a:lnTo>
                      <a:pt x="236" y="17"/>
                    </a:lnTo>
                    <a:lnTo>
                      <a:pt x="242" y="2"/>
                    </a:lnTo>
                    <a:lnTo>
                      <a:pt x="122" y="1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8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" name="Freeform 21"/>
              <p:cNvSpPr>
                <a:spLocks/>
              </p:cNvSpPr>
              <p:nvPr/>
            </p:nvSpPr>
            <p:spPr bwMode="auto">
              <a:xfrm>
                <a:off x="2233" y="1027"/>
                <a:ext cx="301" cy="101"/>
              </a:xfrm>
              <a:custGeom>
                <a:avLst/>
                <a:gdLst>
                  <a:gd name="T0" fmla="*/ 3 w 301"/>
                  <a:gd name="T1" fmla="*/ 0 h 101"/>
                  <a:gd name="T2" fmla="*/ 0 w 301"/>
                  <a:gd name="T3" fmla="*/ 66 h 101"/>
                  <a:gd name="T4" fmla="*/ 68 w 301"/>
                  <a:gd name="T5" fmla="*/ 68 h 101"/>
                  <a:gd name="T6" fmla="*/ 67 w 301"/>
                  <a:gd name="T7" fmla="*/ 100 h 101"/>
                  <a:gd name="T8" fmla="*/ 158 w 301"/>
                  <a:gd name="T9" fmla="*/ 99 h 101"/>
                  <a:gd name="T10" fmla="*/ 240 w 301"/>
                  <a:gd name="T11" fmla="*/ 98 h 101"/>
                  <a:gd name="T12" fmla="*/ 300 w 301"/>
                  <a:gd name="T13" fmla="*/ 99 h 101"/>
                  <a:gd name="T14" fmla="*/ 281 w 301"/>
                  <a:gd name="T15" fmla="*/ 71 h 101"/>
                  <a:gd name="T16" fmla="*/ 268 w 301"/>
                  <a:gd name="T17" fmla="*/ 45 h 101"/>
                  <a:gd name="T18" fmla="*/ 254 w 301"/>
                  <a:gd name="T19" fmla="*/ 18 h 101"/>
                  <a:gd name="T20" fmla="*/ 220 w 301"/>
                  <a:gd name="T21" fmla="*/ 0 h 101"/>
                  <a:gd name="T22" fmla="*/ 205 w 301"/>
                  <a:gd name="T23" fmla="*/ 10 h 101"/>
                  <a:gd name="T24" fmla="*/ 186 w 301"/>
                  <a:gd name="T25" fmla="*/ 3 h 101"/>
                  <a:gd name="T26" fmla="*/ 104 w 301"/>
                  <a:gd name="T27" fmla="*/ 1 h 101"/>
                  <a:gd name="T28" fmla="*/ 3 w 301"/>
                  <a:gd name="T29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1" h="101">
                    <a:moveTo>
                      <a:pt x="3" y="0"/>
                    </a:moveTo>
                    <a:lnTo>
                      <a:pt x="0" y="66"/>
                    </a:lnTo>
                    <a:lnTo>
                      <a:pt x="68" y="68"/>
                    </a:lnTo>
                    <a:lnTo>
                      <a:pt x="67" y="100"/>
                    </a:lnTo>
                    <a:lnTo>
                      <a:pt x="158" y="99"/>
                    </a:lnTo>
                    <a:lnTo>
                      <a:pt x="240" y="98"/>
                    </a:lnTo>
                    <a:lnTo>
                      <a:pt x="300" y="99"/>
                    </a:lnTo>
                    <a:lnTo>
                      <a:pt x="281" y="71"/>
                    </a:lnTo>
                    <a:lnTo>
                      <a:pt x="268" y="45"/>
                    </a:lnTo>
                    <a:lnTo>
                      <a:pt x="254" y="18"/>
                    </a:lnTo>
                    <a:lnTo>
                      <a:pt x="220" y="0"/>
                    </a:lnTo>
                    <a:lnTo>
                      <a:pt x="205" y="10"/>
                    </a:lnTo>
                    <a:lnTo>
                      <a:pt x="186" y="3"/>
                    </a:lnTo>
                    <a:lnTo>
                      <a:pt x="104" y="1"/>
                    </a:lnTo>
                    <a:lnTo>
                      <a:pt x="3" y="0"/>
                    </a:lnTo>
                  </a:path>
                </a:pathLst>
              </a:custGeom>
              <a:solidFill>
                <a:srgbClr val="FF7F3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6" name="Freeform 22"/>
              <p:cNvSpPr>
                <a:spLocks/>
              </p:cNvSpPr>
              <p:nvPr/>
            </p:nvSpPr>
            <p:spPr bwMode="auto">
              <a:xfrm>
                <a:off x="2297" y="1125"/>
                <a:ext cx="266" cy="101"/>
              </a:xfrm>
              <a:custGeom>
                <a:avLst/>
                <a:gdLst>
                  <a:gd name="T0" fmla="*/ 3 w 266"/>
                  <a:gd name="T1" fmla="*/ 1 h 101"/>
                  <a:gd name="T2" fmla="*/ 2 w 266"/>
                  <a:gd name="T3" fmla="*/ 58 h 101"/>
                  <a:gd name="T4" fmla="*/ 0 w 266"/>
                  <a:gd name="T5" fmla="*/ 99 h 101"/>
                  <a:gd name="T6" fmla="*/ 265 w 266"/>
                  <a:gd name="T7" fmla="*/ 100 h 101"/>
                  <a:gd name="T8" fmla="*/ 260 w 266"/>
                  <a:gd name="T9" fmla="*/ 48 h 101"/>
                  <a:gd name="T10" fmla="*/ 260 w 266"/>
                  <a:gd name="T11" fmla="*/ 28 h 101"/>
                  <a:gd name="T12" fmla="*/ 239 w 266"/>
                  <a:gd name="T13" fmla="*/ 16 h 101"/>
                  <a:gd name="T14" fmla="*/ 245 w 266"/>
                  <a:gd name="T15" fmla="*/ 6 h 101"/>
                  <a:gd name="T16" fmla="*/ 236 w 266"/>
                  <a:gd name="T17" fmla="*/ 0 h 101"/>
                  <a:gd name="T18" fmla="*/ 116 w 266"/>
                  <a:gd name="T19" fmla="*/ 1 h 101"/>
                  <a:gd name="T20" fmla="*/ 3 w 266"/>
                  <a:gd name="T21" fmla="*/ 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6" h="101">
                    <a:moveTo>
                      <a:pt x="3" y="1"/>
                    </a:moveTo>
                    <a:lnTo>
                      <a:pt x="2" y="58"/>
                    </a:lnTo>
                    <a:lnTo>
                      <a:pt x="0" y="99"/>
                    </a:lnTo>
                    <a:lnTo>
                      <a:pt x="265" y="100"/>
                    </a:lnTo>
                    <a:lnTo>
                      <a:pt x="260" y="48"/>
                    </a:lnTo>
                    <a:lnTo>
                      <a:pt x="260" y="28"/>
                    </a:lnTo>
                    <a:lnTo>
                      <a:pt x="239" y="16"/>
                    </a:lnTo>
                    <a:lnTo>
                      <a:pt x="245" y="6"/>
                    </a:lnTo>
                    <a:lnTo>
                      <a:pt x="236" y="0"/>
                    </a:lnTo>
                    <a:lnTo>
                      <a:pt x="116" y="1"/>
                    </a:lnTo>
                    <a:lnTo>
                      <a:pt x="3" y="1"/>
                    </a:lnTo>
                  </a:path>
                </a:pathLst>
              </a:custGeom>
              <a:solidFill>
                <a:srgbClr val="005F7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7" name="Freeform 23"/>
              <p:cNvSpPr>
                <a:spLocks/>
              </p:cNvSpPr>
              <p:nvPr/>
            </p:nvSpPr>
            <p:spPr bwMode="auto">
              <a:xfrm>
                <a:off x="2260" y="1222"/>
                <a:ext cx="309" cy="111"/>
              </a:xfrm>
              <a:custGeom>
                <a:avLst/>
                <a:gdLst>
                  <a:gd name="T0" fmla="*/ 2 w 309"/>
                  <a:gd name="T1" fmla="*/ 0 h 111"/>
                  <a:gd name="T2" fmla="*/ 0 w 309"/>
                  <a:gd name="T3" fmla="*/ 20 h 111"/>
                  <a:gd name="T4" fmla="*/ 110 w 309"/>
                  <a:gd name="T5" fmla="*/ 23 h 111"/>
                  <a:gd name="T6" fmla="*/ 110 w 309"/>
                  <a:gd name="T7" fmla="*/ 85 h 111"/>
                  <a:gd name="T8" fmla="*/ 166 w 309"/>
                  <a:gd name="T9" fmla="*/ 102 h 111"/>
                  <a:gd name="T10" fmla="*/ 182 w 309"/>
                  <a:gd name="T11" fmla="*/ 96 h 111"/>
                  <a:gd name="T12" fmla="*/ 217 w 309"/>
                  <a:gd name="T13" fmla="*/ 110 h 111"/>
                  <a:gd name="T14" fmla="*/ 240 w 309"/>
                  <a:gd name="T15" fmla="*/ 110 h 111"/>
                  <a:gd name="T16" fmla="*/ 283 w 309"/>
                  <a:gd name="T17" fmla="*/ 96 h 111"/>
                  <a:gd name="T18" fmla="*/ 308 w 309"/>
                  <a:gd name="T19" fmla="*/ 109 h 111"/>
                  <a:gd name="T20" fmla="*/ 308 w 309"/>
                  <a:gd name="T21" fmla="*/ 41 h 111"/>
                  <a:gd name="T22" fmla="*/ 300 w 309"/>
                  <a:gd name="T23" fmla="*/ 1 h 111"/>
                  <a:gd name="T24" fmla="*/ 2 w 309"/>
                  <a:gd name="T2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9" h="111">
                    <a:moveTo>
                      <a:pt x="2" y="0"/>
                    </a:moveTo>
                    <a:lnTo>
                      <a:pt x="0" y="20"/>
                    </a:lnTo>
                    <a:lnTo>
                      <a:pt x="110" y="23"/>
                    </a:lnTo>
                    <a:lnTo>
                      <a:pt x="110" y="85"/>
                    </a:lnTo>
                    <a:lnTo>
                      <a:pt x="166" y="102"/>
                    </a:lnTo>
                    <a:lnTo>
                      <a:pt x="182" y="96"/>
                    </a:lnTo>
                    <a:lnTo>
                      <a:pt x="217" y="110"/>
                    </a:lnTo>
                    <a:lnTo>
                      <a:pt x="240" y="110"/>
                    </a:lnTo>
                    <a:lnTo>
                      <a:pt x="283" y="96"/>
                    </a:lnTo>
                    <a:lnTo>
                      <a:pt x="308" y="109"/>
                    </a:lnTo>
                    <a:lnTo>
                      <a:pt x="308" y="41"/>
                    </a:lnTo>
                    <a:lnTo>
                      <a:pt x="300" y="1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8" name="Freeform 24"/>
              <p:cNvSpPr>
                <a:spLocks/>
              </p:cNvSpPr>
              <p:nvPr/>
            </p:nvSpPr>
            <p:spPr bwMode="auto">
              <a:xfrm>
                <a:off x="2564" y="1228"/>
                <a:ext cx="174" cy="120"/>
              </a:xfrm>
              <a:custGeom>
                <a:avLst/>
                <a:gdLst>
                  <a:gd name="T0" fmla="*/ 0 w 174"/>
                  <a:gd name="T1" fmla="*/ 11 h 120"/>
                  <a:gd name="T2" fmla="*/ 68 w 174"/>
                  <a:gd name="T3" fmla="*/ 5 h 120"/>
                  <a:gd name="T4" fmla="*/ 152 w 174"/>
                  <a:gd name="T5" fmla="*/ 0 h 120"/>
                  <a:gd name="T6" fmla="*/ 148 w 174"/>
                  <a:gd name="T7" fmla="*/ 16 h 120"/>
                  <a:gd name="T8" fmla="*/ 167 w 174"/>
                  <a:gd name="T9" fmla="*/ 12 h 120"/>
                  <a:gd name="T10" fmla="*/ 173 w 174"/>
                  <a:gd name="T11" fmla="*/ 23 h 120"/>
                  <a:gd name="T12" fmla="*/ 154 w 174"/>
                  <a:gd name="T13" fmla="*/ 32 h 120"/>
                  <a:gd name="T14" fmla="*/ 158 w 174"/>
                  <a:gd name="T15" fmla="*/ 49 h 120"/>
                  <a:gd name="T16" fmla="*/ 138 w 174"/>
                  <a:gd name="T17" fmla="*/ 76 h 120"/>
                  <a:gd name="T18" fmla="*/ 123 w 174"/>
                  <a:gd name="T19" fmla="*/ 93 h 120"/>
                  <a:gd name="T20" fmla="*/ 132 w 174"/>
                  <a:gd name="T21" fmla="*/ 115 h 120"/>
                  <a:gd name="T22" fmla="*/ 25 w 174"/>
                  <a:gd name="T23" fmla="*/ 119 h 120"/>
                  <a:gd name="T24" fmla="*/ 24 w 174"/>
                  <a:gd name="T25" fmla="*/ 106 h 120"/>
                  <a:gd name="T26" fmla="*/ 3 w 174"/>
                  <a:gd name="T27" fmla="*/ 103 h 120"/>
                  <a:gd name="T28" fmla="*/ 3 w 174"/>
                  <a:gd name="T29" fmla="*/ 32 h 120"/>
                  <a:gd name="T30" fmla="*/ 0 w 174"/>
                  <a:gd name="T31" fmla="*/ 11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4" h="120">
                    <a:moveTo>
                      <a:pt x="0" y="11"/>
                    </a:moveTo>
                    <a:lnTo>
                      <a:pt x="68" y="5"/>
                    </a:lnTo>
                    <a:lnTo>
                      <a:pt x="152" y="0"/>
                    </a:lnTo>
                    <a:lnTo>
                      <a:pt x="148" y="16"/>
                    </a:lnTo>
                    <a:lnTo>
                      <a:pt x="167" y="12"/>
                    </a:lnTo>
                    <a:lnTo>
                      <a:pt x="173" y="23"/>
                    </a:lnTo>
                    <a:lnTo>
                      <a:pt x="154" y="32"/>
                    </a:lnTo>
                    <a:lnTo>
                      <a:pt x="158" y="49"/>
                    </a:lnTo>
                    <a:lnTo>
                      <a:pt x="138" y="76"/>
                    </a:lnTo>
                    <a:lnTo>
                      <a:pt x="123" y="93"/>
                    </a:lnTo>
                    <a:lnTo>
                      <a:pt x="132" y="115"/>
                    </a:lnTo>
                    <a:lnTo>
                      <a:pt x="25" y="119"/>
                    </a:lnTo>
                    <a:lnTo>
                      <a:pt x="24" y="106"/>
                    </a:lnTo>
                    <a:lnTo>
                      <a:pt x="3" y="103"/>
                    </a:lnTo>
                    <a:lnTo>
                      <a:pt x="3" y="32"/>
                    </a:lnTo>
                    <a:lnTo>
                      <a:pt x="0" y="11"/>
                    </a:lnTo>
                  </a:path>
                </a:pathLst>
              </a:custGeom>
              <a:solidFill>
                <a:srgbClr val="7FF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9" name="Freeform 25"/>
              <p:cNvSpPr>
                <a:spLocks/>
              </p:cNvSpPr>
              <p:nvPr/>
            </p:nvSpPr>
            <p:spPr bwMode="auto">
              <a:xfrm>
                <a:off x="2588" y="1343"/>
                <a:ext cx="213" cy="127"/>
              </a:xfrm>
              <a:custGeom>
                <a:avLst/>
                <a:gdLst>
                  <a:gd name="T0" fmla="*/ 0 w 213"/>
                  <a:gd name="T1" fmla="*/ 3 h 127"/>
                  <a:gd name="T2" fmla="*/ 106 w 213"/>
                  <a:gd name="T3" fmla="*/ 0 h 127"/>
                  <a:gd name="T4" fmla="*/ 125 w 213"/>
                  <a:gd name="T5" fmla="*/ 26 h 127"/>
                  <a:gd name="T6" fmla="*/ 109 w 213"/>
                  <a:gd name="T7" fmla="*/ 57 h 127"/>
                  <a:gd name="T8" fmla="*/ 103 w 213"/>
                  <a:gd name="T9" fmla="*/ 70 h 127"/>
                  <a:gd name="T10" fmla="*/ 175 w 213"/>
                  <a:gd name="T11" fmla="*/ 65 h 127"/>
                  <a:gd name="T12" fmla="*/ 179 w 213"/>
                  <a:gd name="T13" fmla="*/ 85 h 127"/>
                  <a:gd name="T14" fmla="*/ 158 w 213"/>
                  <a:gd name="T15" fmla="*/ 83 h 127"/>
                  <a:gd name="T16" fmla="*/ 148 w 213"/>
                  <a:gd name="T17" fmla="*/ 92 h 127"/>
                  <a:gd name="T18" fmla="*/ 159 w 213"/>
                  <a:gd name="T19" fmla="*/ 97 h 127"/>
                  <a:gd name="T20" fmla="*/ 178 w 213"/>
                  <a:gd name="T21" fmla="*/ 91 h 127"/>
                  <a:gd name="T22" fmla="*/ 179 w 213"/>
                  <a:gd name="T23" fmla="*/ 100 h 127"/>
                  <a:gd name="T24" fmla="*/ 191 w 213"/>
                  <a:gd name="T25" fmla="*/ 92 h 127"/>
                  <a:gd name="T26" fmla="*/ 198 w 213"/>
                  <a:gd name="T27" fmla="*/ 92 h 127"/>
                  <a:gd name="T28" fmla="*/ 189 w 213"/>
                  <a:gd name="T29" fmla="*/ 109 h 127"/>
                  <a:gd name="T30" fmla="*/ 207 w 213"/>
                  <a:gd name="T31" fmla="*/ 112 h 127"/>
                  <a:gd name="T32" fmla="*/ 212 w 213"/>
                  <a:gd name="T33" fmla="*/ 121 h 127"/>
                  <a:gd name="T34" fmla="*/ 204 w 213"/>
                  <a:gd name="T35" fmla="*/ 124 h 127"/>
                  <a:gd name="T36" fmla="*/ 193 w 213"/>
                  <a:gd name="T37" fmla="*/ 118 h 127"/>
                  <a:gd name="T38" fmla="*/ 173 w 213"/>
                  <a:gd name="T39" fmla="*/ 114 h 127"/>
                  <a:gd name="T40" fmla="*/ 177 w 213"/>
                  <a:gd name="T41" fmla="*/ 125 h 127"/>
                  <a:gd name="T42" fmla="*/ 167 w 213"/>
                  <a:gd name="T43" fmla="*/ 126 h 127"/>
                  <a:gd name="T44" fmla="*/ 158 w 213"/>
                  <a:gd name="T45" fmla="*/ 116 h 127"/>
                  <a:gd name="T46" fmla="*/ 153 w 213"/>
                  <a:gd name="T47" fmla="*/ 122 h 127"/>
                  <a:gd name="T48" fmla="*/ 122 w 213"/>
                  <a:gd name="T49" fmla="*/ 122 h 127"/>
                  <a:gd name="T50" fmla="*/ 122 w 213"/>
                  <a:gd name="T51" fmla="*/ 116 h 127"/>
                  <a:gd name="T52" fmla="*/ 111 w 213"/>
                  <a:gd name="T53" fmla="*/ 109 h 127"/>
                  <a:gd name="T54" fmla="*/ 87 w 213"/>
                  <a:gd name="T55" fmla="*/ 108 h 127"/>
                  <a:gd name="T56" fmla="*/ 107 w 213"/>
                  <a:gd name="T57" fmla="*/ 116 h 127"/>
                  <a:gd name="T58" fmla="*/ 80 w 213"/>
                  <a:gd name="T59" fmla="*/ 120 h 127"/>
                  <a:gd name="T60" fmla="*/ 37 w 213"/>
                  <a:gd name="T61" fmla="*/ 115 h 127"/>
                  <a:gd name="T62" fmla="*/ 21 w 213"/>
                  <a:gd name="T63" fmla="*/ 116 h 127"/>
                  <a:gd name="T64" fmla="*/ 27 w 213"/>
                  <a:gd name="T65" fmla="*/ 74 h 127"/>
                  <a:gd name="T66" fmla="*/ 1 w 213"/>
                  <a:gd name="T67" fmla="*/ 40 h 127"/>
                  <a:gd name="T68" fmla="*/ 0 w 213"/>
                  <a:gd name="T69" fmla="*/ 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3" h="127">
                    <a:moveTo>
                      <a:pt x="0" y="3"/>
                    </a:moveTo>
                    <a:lnTo>
                      <a:pt x="106" y="0"/>
                    </a:lnTo>
                    <a:lnTo>
                      <a:pt x="125" y="26"/>
                    </a:lnTo>
                    <a:lnTo>
                      <a:pt x="109" y="57"/>
                    </a:lnTo>
                    <a:lnTo>
                      <a:pt x="103" y="70"/>
                    </a:lnTo>
                    <a:lnTo>
                      <a:pt x="175" y="65"/>
                    </a:lnTo>
                    <a:lnTo>
                      <a:pt x="179" y="85"/>
                    </a:lnTo>
                    <a:lnTo>
                      <a:pt x="158" y="83"/>
                    </a:lnTo>
                    <a:lnTo>
                      <a:pt x="148" y="92"/>
                    </a:lnTo>
                    <a:lnTo>
                      <a:pt x="159" y="97"/>
                    </a:lnTo>
                    <a:lnTo>
                      <a:pt x="178" y="91"/>
                    </a:lnTo>
                    <a:lnTo>
                      <a:pt x="179" y="100"/>
                    </a:lnTo>
                    <a:lnTo>
                      <a:pt x="191" y="92"/>
                    </a:lnTo>
                    <a:lnTo>
                      <a:pt x="198" y="92"/>
                    </a:lnTo>
                    <a:lnTo>
                      <a:pt x="189" y="109"/>
                    </a:lnTo>
                    <a:lnTo>
                      <a:pt x="207" y="112"/>
                    </a:lnTo>
                    <a:lnTo>
                      <a:pt x="212" y="121"/>
                    </a:lnTo>
                    <a:lnTo>
                      <a:pt x="204" y="124"/>
                    </a:lnTo>
                    <a:lnTo>
                      <a:pt x="193" y="118"/>
                    </a:lnTo>
                    <a:lnTo>
                      <a:pt x="173" y="114"/>
                    </a:lnTo>
                    <a:lnTo>
                      <a:pt x="177" y="125"/>
                    </a:lnTo>
                    <a:lnTo>
                      <a:pt x="167" y="126"/>
                    </a:lnTo>
                    <a:lnTo>
                      <a:pt x="158" y="116"/>
                    </a:lnTo>
                    <a:lnTo>
                      <a:pt x="153" y="122"/>
                    </a:lnTo>
                    <a:lnTo>
                      <a:pt x="122" y="122"/>
                    </a:lnTo>
                    <a:lnTo>
                      <a:pt x="122" y="116"/>
                    </a:lnTo>
                    <a:lnTo>
                      <a:pt x="111" y="109"/>
                    </a:lnTo>
                    <a:lnTo>
                      <a:pt x="87" y="108"/>
                    </a:lnTo>
                    <a:lnTo>
                      <a:pt x="107" y="116"/>
                    </a:lnTo>
                    <a:lnTo>
                      <a:pt x="80" y="120"/>
                    </a:lnTo>
                    <a:lnTo>
                      <a:pt x="37" y="115"/>
                    </a:lnTo>
                    <a:lnTo>
                      <a:pt x="21" y="116"/>
                    </a:lnTo>
                    <a:lnTo>
                      <a:pt x="27" y="74"/>
                    </a:lnTo>
                    <a:lnTo>
                      <a:pt x="1" y="40"/>
                    </a:lnTo>
                    <a:lnTo>
                      <a:pt x="0" y="3"/>
                    </a:lnTo>
                  </a:path>
                </a:pathLst>
              </a:custGeom>
              <a:solidFill>
                <a:srgbClr val="FF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0" name="Freeform 26"/>
              <p:cNvSpPr>
                <a:spLocks/>
              </p:cNvSpPr>
              <p:nvPr/>
            </p:nvSpPr>
            <p:spPr bwMode="auto">
              <a:xfrm>
                <a:off x="2444" y="812"/>
                <a:ext cx="237" cy="198"/>
              </a:xfrm>
              <a:custGeom>
                <a:avLst/>
                <a:gdLst>
                  <a:gd name="T0" fmla="*/ 0 w 237"/>
                  <a:gd name="T1" fmla="*/ 15 h 198"/>
                  <a:gd name="T2" fmla="*/ 62 w 237"/>
                  <a:gd name="T3" fmla="*/ 15 h 198"/>
                  <a:gd name="T4" fmla="*/ 61 w 237"/>
                  <a:gd name="T5" fmla="*/ 0 h 198"/>
                  <a:gd name="T6" fmla="*/ 75 w 237"/>
                  <a:gd name="T7" fmla="*/ 4 h 198"/>
                  <a:gd name="T8" fmla="*/ 77 w 237"/>
                  <a:gd name="T9" fmla="*/ 16 h 198"/>
                  <a:gd name="T10" fmla="*/ 107 w 237"/>
                  <a:gd name="T11" fmla="*/ 29 h 198"/>
                  <a:gd name="T12" fmla="*/ 116 w 237"/>
                  <a:gd name="T13" fmla="*/ 23 h 198"/>
                  <a:gd name="T14" fmla="*/ 133 w 237"/>
                  <a:gd name="T15" fmla="*/ 23 h 198"/>
                  <a:gd name="T16" fmla="*/ 147 w 237"/>
                  <a:gd name="T17" fmla="*/ 35 h 198"/>
                  <a:gd name="T18" fmla="*/ 156 w 237"/>
                  <a:gd name="T19" fmla="*/ 31 h 198"/>
                  <a:gd name="T20" fmla="*/ 182 w 237"/>
                  <a:gd name="T21" fmla="*/ 35 h 198"/>
                  <a:gd name="T22" fmla="*/ 191 w 237"/>
                  <a:gd name="T23" fmla="*/ 27 h 198"/>
                  <a:gd name="T24" fmla="*/ 207 w 237"/>
                  <a:gd name="T25" fmla="*/ 33 h 198"/>
                  <a:gd name="T26" fmla="*/ 236 w 237"/>
                  <a:gd name="T27" fmla="*/ 33 h 198"/>
                  <a:gd name="T28" fmla="*/ 189 w 237"/>
                  <a:gd name="T29" fmla="*/ 57 h 198"/>
                  <a:gd name="T30" fmla="*/ 166 w 237"/>
                  <a:gd name="T31" fmla="*/ 78 h 198"/>
                  <a:gd name="T32" fmla="*/ 170 w 237"/>
                  <a:gd name="T33" fmla="*/ 109 h 198"/>
                  <a:gd name="T34" fmla="*/ 154 w 237"/>
                  <a:gd name="T35" fmla="*/ 122 h 198"/>
                  <a:gd name="T36" fmla="*/ 161 w 237"/>
                  <a:gd name="T37" fmla="*/ 131 h 198"/>
                  <a:gd name="T38" fmla="*/ 161 w 237"/>
                  <a:gd name="T39" fmla="*/ 154 h 198"/>
                  <a:gd name="T40" fmla="*/ 177 w 237"/>
                  <a:gd name="T41" fmla="*/ 154 h 198"/>
                  <a:gd name="T42" fmla="*/ 201 w 237"/>
                  <a:gd name="T43" fmla="*/ 171 h 198"/>
                  <a:gd name="T44" fmla="*/ 210 w 237"/>
                  <a:gd name="T45" fmla="*/ 191 h 198"/>
                  <a:gd name="T46" fmla="*/ 43 w 237"/>
                  <a:gd name="T47" fmla="*/ 197 h 198"/>
                  <a:gd name="T48" fmla="*/ 44 w 237"/>
                  <a:gd name="T49" fmla="*/ 142 h 198"/>
                  <a:gd name="T50" fmla="*/ 29 w 237"/>
                  <a:gd name="T51" fmla="*/ 131 h 198"/>
                  <a:gd name="T52" fmla="*/ 34 w 237"/>
                  <a:gd name="T53" fmla="*/ 116 h 198"/>
                  <a:gd name="T54" fmla="*/ 39 w 237"/>
                  <a:gd name="T55" fmla="*/ 108 h 198"/>
                  <a:gd name="T56" fmla="*/ 29 w 237"/>
                  <a:gd name="T57" fmla="*/ 70 h 198"/>
                  <a:gd name="T58" fmla="*/ 15 w 237"/>
                  <a:gd name="T59" fmla="*/ 45 h 198"/>
                  <a:gd name="T60" fmla="*/ 0 w 237"/>
                  <a:gd name="T61" fmla="*/ 1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7" h="198">
                    <a:moveTo>
                      <a:pt x="0" y="15"/>
                    </a:moveTo>
                    <a:lnTo>
                      <a:pt x="62" y="15"/>
                    </a:lnTo>
                    <a:lnTo>
                      <a:pt x="61" y="0"/>
                    </a:lnTo>
                    <a:lnTo>
                      <a:pt x="75" y="4"/>
                    </a:lnTo>
                    <a:lnTo>
                      <a:pt x="77" y="16"/>
                    </a:lnTo>
                    <a:lnTo>
                      <a:pt x="107" y="29"/>
                    </a:lnTo>
                    <a:lnTo>
                      <a:pt x="116" y="23"/>
                    </a:lnTo>
                    <a:lnTo>
                      <a:pt x="133" y="23"/>
                    </a:lnTo>
                    <a:lnTo>
                      <a:pt x="147" y="35"/>
                    </a:lnTo>
                    <a:lnTo>
                      <a:pt x="156" y="31"/>
                    </a:lnTo>
                    <a:lnTo>
                      <a:pt x="182" y="35"/>
                    </a:lnTo>
                    <a:lnTo>
                      <a:pt x="191" y="27"/>
                    </a:lnTo>
                    <a:lnTo>
                      <a:pt x="207" y="33"/>
                    </a:lnTo>
                    <a:lnTo>
                      <a:pt x="236" y="33"/>
                    </a:lnTo>
                    <a:lnTo>
                      <a:pt x="189" y="57"/>
                    </a:lnTo>
                    <a:lnTo>
                      <a:pt x="166" y="78"/>
                    </a:lnTo>
                    <a:lnTo>
                      <a:pt x="170" y="109"/>
                    </a:lnTo>
                    <a:lnTo>
                      <a:pt x="154" y="122"/>
                    </a:lnTo>
                    <a:lnTo>
                      <a:pt x="161" y="131"/>
                    </a:lnTo>
                    <a:lnTo>
                      <a:pt x="161" y="154"/>
                    </a:lnTo>
                    <a:lnTo>
                      <a:pt x="177" y="154"/>
                    </a:lnTo>
                    <a:lnTo>
                      <a:pt x="201" y="171"/>
                    </a:lnTo>
                    <a:lnTo>
                      <a:pt x="210" y="191"/>
                    </a:lnTo>
                    <a:lnTo>
                      <a:pt x="43" y="197"/>
                    </a:lnTo>
                    <a:lnTo>
                      <a:pt x="44" y="142"/>
                    </a:lnTo>
                    <a:lnTo>
                      <a:pt x="29" y="131"/>
                    </a:lnTo>
                    <a:lnTo>
                      <a:pt x="34" y="116"/>
                    </a:lnTo>
                    <a:lnTo>
                      <a:pt x="39" y="108"/>
                    </a:lnTo>
                    <a:lnTo>
                      <a:pt x="29" y="70"/>
                    </a:lnTo>
                    <a:lnTo>
                      <a:pt x="15" y="45"/>
                    </a:lnTo>
                    <a:lnTo>
                      <a:pt x="0" y="15"/>
                    </a:lnTo>
                  </a:path>
                </a:pathLst>
              </a:custGeom>
              <a:solidFill>
                <a:srgbClr val="5FC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1" name="Freeform 27"/>
              <p:cNvSpPr>
                <a:spLocks/>
              </p:cNvSpPr>
              <p:nvPr/>
            </p:nvSpPr>
            <p:spPr bwMode="auto">
              <a:xfrm>
                <a:off x="2597" y="880"/>
                <a:ext cx="179" cy="156"/>
              </a:xfrm>
              <a:custGeom>
                <a:avLst/>
                <a:gdLst>
                  <a:gd name="T0" fmla="*/ 13 w 179"/>
                  <a:gd name="T1" fmla="*/ 10 h 156"/>
                  <a:gd name="T2" fmla="*/ 26 w 179"/>
                  <a:gd name="T3" fmla="*/ 9 h 156"/>
                  <a:gd name="T4" fmla="*/ 38 w 179"/>
                  <a:gd name="T5" fmla="*/ 9 h 156"/>
                  <a:gd name="T6" fmla="*/ 46 w 179"/>
                  <a:gd name="T7" fmla="*/ 0 h 156"/>
                  <a:gd name="T8" fmla="*/ 52 w 179"/>
                  <a:gd name="T9" fmla="*/ 11 h 156"/>
                  <a:gd name="T10" fmla="*/ 71 w 179"/>
                  <a:gd name="T11" fmla="*/ 11 h 156"/>
                  <a:gd name="T12" fmla="*/ 81 w 179"/>
                  <a:gd name="T13" fmla="*/ 22 h 156"/>
                  <a:gd name="T14" fmla="*/ 101 w 179"/>
                  <a:gd name="T15" fmla="*/ 19 h 156"/>
                  <a:gd name="T16" fmla="*/ 115 w 179"/>
                  <a:gd name="T17" fmla="*/ 26 h 156"/>
                  <a:gd name="T18" fmla="*/ 140 w 179"/>
                  <a:gd name="T19" fmla="*/ 31 h 156"/>
                  <a:gd name="T20" fmla="*/ 144 w 179"/>
                  <a:gd name="T21" fmla="*/ 39 h 156"/>
                  <a:gd name="T22" fmla="*/ 157 w 179"/>
                  <a:gd name="T23" fmla="*/ 39 h 156"/>
                  <a:gd name="T24" fmla="*/ 153 w 179"/>
                  <a:gd name="T25" fmla="*/ 47 h 156"/>
                  <a:gd name="T26" fmla="*/ 158 w 179"/>
                  <a:gd name="T27" fmla="*/ 56 h 156"/>
                  <a:gd name="T28" fmla="*/ 149 w 179"/>
                  <a:gd name="T29" fmla="*/ 68 h 156"/>
                  <a:gd name="T30" fmla="*/ 155 w 179"/>
                  <a:gd name="T31" fmla="*/ 70 h 156"/>
                  <a:gd name="T32" fmla="*/ 169 w 179"/>
                  <a:gd name="T33" fmla="*/ 58 h 156"/>
                  <a:gd name="T34" fmla="*/ 168 w 179"/>
                  <a:gd name="T35" fmla="*/ 53 h 156"/>
                  <a:gd name="T36" fmla="*/ 174 w 179"/>
                  <a:gd name="T37" fmla="*/ 52 h 156"/>
                  <a:gd name="T38" fmla="*/ 178 w 179"/>
                  <a:gd name="T39" fmla="*/ 58 h 156"/>
                  <a:gd name="T40" fmla="*/ 167 w 179"/>
                  <a:gd name="T41" fmla="*/ 66 h 156"/>
                  <a:gd name="T42" fmla="*/ 163 w 179"/>
                  <a:gd name="T43" fmla="*/ 86 h 156"/>
                  <a:gd name="T44" fmla="*/ 163 w 179"/>
                  <a:gd name="T45" fmla="*/ 119 h 156"/>
                  <a:gd name="T46" fmla="*/ 169 w 179"/>
                  <a:gd name="T47" fmla="*/ 124 h 156"/>
                  <a:gd name="T48" fmla="*/ 166 w 179"/>
                  <a:gd name="T49" fmla="*/ 145 h 156"/>
                  <a:gd name="T50" fmla="*/ 82 w 179"/>
                  <a:gd name="T51" fmla="*/ 155 h 156"/>
                  <a:gd name="T52" fmla="*/ 61 w 179"/>
                  <a:gd name="T53" fmla="*/ 145 h 156"/>
                  <a:gd name="T54" fmla="*/ 65 w 179"/>
                  <a:gd name="T55" fmla="*/ 133 h 156"/>
                  <a:gd name="T56" fmla="*/ 55 w 179"/>
                  <a:gd name="T57" fmla="*/ 120 h 156"/>
                  <a:gd name="T58" fmla="*/ 46 w 179"/>
                  <a:gd name="T59" fmla="*/ 103 h 156"/>
                  <a:gd name="T60" fmla="*/ 22 w 179"/>
                  <a:gd name="T61" fmla="*/ 86 h 156"/>
                  <a:gd name="T62" fmla="*/ 8 w 179"/>
                  <a:gd name="T63" fmla="*/ 86 h 156"/>
                  <a:gd name="T64" fmla="*/ 8 w 179"/>
                  <a:gd name="T65" fmla="*/ 63 h 156"/>
                  <a:gd name="T66" fmla="*/ 0 w 179"/>
                  <a:gd name="T67" fmla="*/ 55 h 156"/>
                  <a:gd name="T68" fmla="*/ 17 w 179"/>
                  <a:gd name="T69" fmla="*/ 41 h 156"/>
                  <a:gd name="T70" fmla="*/ 13 w 179"/>
                  <a:gd name="T71" fmla="*/ 1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9" h="156">
                    <a:moveTo>
                      <a:pt x="13" y="10"/>
                    </a:moveTo>
                    <a:lnTo>
                      <a:pt x="26" y="9"/>
                    </a:lnTo>
                    <a:lnTo>
                      <a:pt x="38" y="9"/>
                    </a:lnTo>
                    <a:lnTo>
                      <a:pt x="46" y="0"/>
                    </a:lnTo>
                    <a:lnTo>
                      <a:pt x="52" y="11"/>
                    </a:lnTo>
                    <a:lnTo>
                      <a:pt x="71" y="11"/>
                    </a:lnTo>
                    <a:lnTo>
                      <a:pt x="81" y="22"/>
                    </a:lnTo>
                    <a:lnTo>
                      <a:pt x="101" y="19"/>
                    </a:lnTo>
                    <a:lnTo>
                      <a:pt x="115" y="26"/>
                    </a:lnTo>
                    <a:lnTo>
                      <a:pt x="140" y="31"/>
                    </a:lnTo>
                    <a:lnTo>
                      <a:pt x="144" y="39"/>
                    </a:lnTo>
                    <a:lnTo>
                      <a:pt x="157" y="39"/>
                    </a:lnTo>
                    <a:lnTo>
                      <a:pt x="153" y="47"/>
                    </a:lnTo>
                    <a:lnTo>
                      <a:pt x="158" y="56"/>
                    </a:lnTo>
                    <a:lnTo>
                      <a:pt x="149" y="68"/>
                    </a:lnTo>
                    <a:lnTo>
                      <a:pt x="155" y="70"/>
                    </a:lnTo>
                    <a:lnTo>
                      <a:pt x="169" y="58"/>
                    </a:lnTo>
                    <a:lnTo>
                      <a:pt x="168" y="53"/>
                    </a:lnTo>
                    <a:lnTo>
                      <a:pt x="174" y="52"/>
                    </a:lnTo>
                    <a:lnTo>
                      <a:pt x="178" y="58"/>
                    </a:lnTo>
                    <a:lnTo>
                      <a:pt x="167" y="66"/>
                    </a:lnTo>
                    <a:lnTo>
                      <a:pt x="163" y="86"/>
                    </a:lnTo>
                    <a:lnTo>
                      <a:pt x="163" y="119"/>
                    </a:lnTo>
                    <a:lnTo>
                      <a:pt x="169" y="124"/>
                    </a:lnTo>
                    <a:lnTo>
                      <a:pt x="166" y="145"/>
                    </a:lnTo>
                    <a:lnTo>
                      <a:pt x="82" y="155"/>
                    </a:lnTo>
                    <a:lnTo>
                      <a:pt x="61" y="145"/>
                    </a:lnTo>
                    <a:lnTo>
                      <a:pt x="65" y="133"/>
                    </a:lnTo>
                    <a:lnTo>
                      <a:pt x="55" y="120"/>
                    </a:lnTo>
                    <a:lnTo>
                      <a:pt x="46" y="103"/>
                    </a:lnTo>
                    <a:lnTo>
                      <a:pt x="22" y="86"/>
                    </a:lnTo>
                    <a:lnTo>
                      <a:pt x="8" y="86"/>
                    </a:lnTo>
                    <a:lnTo>
                      <a:pt x="8" y="63"/>
                    </a:lnTo>
                    <a:lnTo>
                      <a:pt x="0" y="55"/>
                    </a:lnTo>
                    <a:lnTo>
                      <a:pt x="17" y="41"/>
                    </a:lnTo>
                    <a:lnTo>
                      <a:pt x="13" y="10"/>
                    </a:lnTo>
                  </a:path>
                </a:pathLst>
              </a:custGeom>
              <a:solidFill>
                <a:srgbClr val="0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2" name="Freeform 28"/>
              <p:cNvSpPr>
                <a:spLocks/>
              </p:cNvSpPr>
              <p:nvPr/>
            </p:nvSpPr>
            <p:spPr bwMode="auto">
              <a:xfrm>
                <a:off x="2483" y="1003"/>
                <a:ext cx="209" cy="102"/>
              </a:xfrm>
              <a:custGeom>
                <a:avLst/>
                <a:gdLst>
                  <a:gd name="T0" fmla="*/ 3 w 209"/>
                  <a:gd name="T1" fmla="*/ 5 h 102"/>
                  <a:gd name="T2" fmla="*/ 0 w 209"/>
                  <a:gd name="T3" fmla="*/ 23 h 102"/>
                  <a:gd name="T4" fmla="*/ 5 w 209"/>
                  <a:gd name="T5" fmla="*/ 42 h 102"/>
                  <a:gd name="T6" fmla="*/ 24 w 209"/>
                  <a:gd name="T7" fmla="*/ 80 h 102"/>
                  <a:gd name="T8" fmla="*/ 35 w 209"/>
                  <a:gd name="T9" fmla="*/ 101 h 102"/>
                  <a:gd name="T10" fmla="*/ 157 w 209"/>
                  <a:gd name="T11" fmla="*/ 96 h 102"/>
                  <a:gd name="T12" fmla="*/ 177 w 209"/>
                  <a:gd name="T13" fmla="*/ 101 h 102"/>
                  <a:gd name="T14" fmla="*/ 189 w 209"/>
                  <a:gd name="T15" fmla="*/ 81 h 102"/>
                  <a:gd name="T16" fmla="*/ 185 w 209"/>
                  <a:gd name="T17" fmla="*/ 67 h 102"/>
                  <a:gd name="T18" fmla="*/ 205 w 209"/>
                  <a:gd name="T19" fmla="*/ 64 h 102"/>
                  <a:gd name="T20" fmla="*/ 208 w 209"/>
                  <a:gd name="T21" fmla="*/ 42 h 102"/>
                  <a:gd name="T22" fmla="*/ 196 w 209"/>
                  <a:gd name="T23" fmla="*/ 33 h 102"/>
                  <a:gd name="T24" fmla="*/ 175 w 209"/>
                  <a:gd name="T25" fmla="*/ 23 h 102"/>
                  <a:gd name="T26" fmla="*/ 179 w 209"/>
                  <a:gd name="T27" fmla="*/ 10 h 102"/>
                  <a:gd name="T28" fmla="*/ 170 w 209"/>
                  <a:gd name="T29" fmla="*/ 0 h 102"/>
                  <a:gd name="T30" fmla="*/ 124 w 209"/>
                  <a:gd name="T31" fmla="*/ 1 h 102"/>
                  <a:gd name="T32" fmla="*/ 78 w 209"/>
                  <a:gd name="T33" fmla="*/ 3 h 102"/>
                  <a:gd name="T34" fmla="*/ 3 w 209"/>
                  <a:gd name="T35" fmla="*/ 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9" h="102">
                    <a:moveTo>
                      <a:pt x="3" y="5"/>
                    </a:moveTo>
                    <a:lnTo>
                      <a:pt x="0" y="23"/>
                    </a:lnTo>
                    <a:lnTo>
                      <a:pt x="5" y="42"/>
                    </a:lnTo>
                    <a:lnTo>
                      <a:pt x="24" y="80"/>
                    </a:lnTo>
                    <a:lnTo>
                      <a:pt x="35" y="101"/>
                    </a:lnTo>
                    <a:lnTo>
                      <a:pt x="157" y="96"/>
                    </a:lnTo>
                    <a:lnTo>
                      <a:pt x="177" y="101"/>
                    </a:lnTo>
                    <a:lnTo>
                      <a:pt x="189" y="81"/>
                    </a:lnTo>
                    <a:lnTo>
                      <a:pt x="185" y="67"/>
                    </a:lnTo>
                    <a:lnTo>
                      <a:pt x="205" y="64"/>
                    </a:lnTo>
                    <a:lnTo>
                      <a:pt x="208" y="42"/>
                    </a:lnTo>
                    <a:lnTo>
                      <a:pt x="196" y="33"/>
                    </a:lnTo>
                    <a:lnTo>
                      <a:pt x="175" y="23"/>
                    </a:lnTo>
                    <a:lnTo>
                      <a:pt x="179" y="10"/>
                    </a:lnTo>
                    <a:lnTo>
                      <a:pt x="170" y="0"/>
                    </a:lnTo>
                    <a:lnTo>
                      <a:pt x="124" y="1"/>
                    </a:lnTo>
                    <a:lnTo>
                      <a:pt x="78" y="3"/>
                    </a:lnTo>
                    <a:lnTo>
                      <a:pt x="3" y="5"/>
                    </a:lnTo>
                  </a:path>
                </a:pathLst>
              </a:custGeom>
              <a:solidFill>
                <a:srgbClr val="00B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3" name="Freeform 29"/>
              <p:cNvSpPr>
                <a:spLocks/>
              </p:cNvSpPr>
              <p:nvPr/>
            </p:nvSpPr>
            <p:spPr bwMode="auto">
              <a:xfrm>
                <a:off x="2668" y="857"/>
                <a:ext cx="193" cy="63"/>
              </a:xfrm>
              <a:custGeom>
                <a:avLst/>
                <a:gdLst>
                  <a:gd name="T0" fmla="*/ 0 w 193"/>
                  <a:gd name="T1" fmla="*/ 34 h 63"/>
                  <a:gd name="T2" fmla="*/ 43 w 193"/>
                  <a:gd name="T3" fmla="*/ 0 h 63"/>
                  <a:gd name="T4" fmla="*/ 35 w 193"/>
                  <a:gd name="T5" fmla="*/ 14 h 63"/>
                  <a:gd name="T6" fmla="*/ 41 w 193"/>
                  <a:gd name="T7" fmla="*/ 18 h 63"/>
                  <a:gd name="T8" fmla="*/ 55 w 193"/>
                  <a:gd name="T9" fmla="*/ 12 h 63"/>
                  <a:gd name="T10" fmla="*/ 84 w 193"/>
                  <a:gd name="T11" fmla="*/ 21 h 63"/>
                  <a:gd name="T12" fmla="*/ 97 w 193"/>
                  <a:gd name="T13" fmla="*/ 14 h 63"/>
                  <a:gd name="T14" fmla="*/ 137 w 193"/>
                  <a:gd name="T15" fmla="*/ 10 h 63"/>
                  <a:gd name="T16" fmla="*/ 144 w 193"/>
                  <a:gd name="T17" fmla="*/ 19 h 63"/>
                  <a:gd name="T18" fmla="*/ 160 w 193"/>
                  <a:gd name="T19" fmla="*/ 17 h 63"/>
                  <a:gd name="T20" fmla="*/ 190 w 193"/>
                  <a:gd name="T21" fmla="*/ 26 h 63"/>
                  <a:gd name="T22" fmla="*/ 192 w 193"/>
                  <a:gd name="T23" fmla="*/ 33 h 63"/>
                  <a:gd name="T24" fmla="*/ 159 w 193"/>
                  <a:gd name="T25" fmla="*/ 38 h 63"/>
                  <a:gd name="T26" fmla="*/ 150 w 193"/>
                  <a:gd name="T27" fmla="*/ 34 h 63"/>
                  <a:gd name="T28" fmla="*/ 133 w 193"/>
                  <a:gd name="T29" fmla="*/ 36 h 63"/>
                  <a:gd name="T30" fmla="*/ 114 w 193"/>
                  <a:gd name="T31" fmla="*/ 44 h 63"/>
                  <a:gd name="T32" fmla="*/ 105 w 193"/>
                  <a:gd name="T33" fmla="*/ 45 h 63"/>
                  <a:gd name="T34" fmla="*/ 98 w 193"/>
                  <a:gd name="T35" fmla="*/ 38 h 63"/>
                  <a:gd name="T36" fmla="*/ 87 w 193"/>
                  <a:gd name="T37" fmla="*/ 62 h 63"/>
                  <a:gd name="T38" fmla="*/ 74 w 193"/>
                  <a:gd name="T39" fmla="*/ 62 h 63"/>
                  <a:gd name="T40" fmla="*/ 69 w 193"/>
                  <a:gd name="T41" fmla="*/ 53 h 63"/>
                  <a:gd name="T42" fmla="*/ 44 w 193"/>
                  <a:gd name="T43" fmla="*/ 49 h 63"/>
                  <a:gd name="T44" fmla="*/ 31 w 193"/>
                  <a:gd name="T45" fmla="*/ 42 h 63"/>
                  <a:gd name="T46" fmla="*/ 10 w 193"/>
                  <a:gd name="T47" fmla="*/ 44 h 63"/>
                  <a:gd name="T48" fmla="*/ 0 w 193"/>
                  <a:gd name="T49" fmla="*/ 3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3" h="63">
                    <a:moveTo>
                      <a:pt x="0" y="34"/>
                    </a:moveTo>
                    <a:lnTo>
                      <a:pt x="43" y="0"/>
                    </a:lnTo>
                    <a:lnTo>
                      <a:pt x="35" y="14"/>
                    </a:lnTo>
                    <a:lnTo>
                      <a:pt x="41" y="18"/>
                    </a:lnTo>
                    <a:lnTo>
                      <a:pt x="55" y="12"/>
                    </a:lnTo>
                    <a:lnTo>
                      <a:pt x="84" y="21"/>
                    </a:lnTo>
                    <a:lnTo>
                      <a:pt x="97" y="14"/>
                    </a:lnTo>
                    <a:lnTo>
                      <a:pt x="137" y="10"/>
                    </a:lnTo>
                    <a:lnTo>
                      <a:pt x="144" y="19"/>
                    </a:lnTo>
                    <a:lnTo>
                      <a:pt x="160" y="17"/>
                    </a:lnTo>
                    <a:lnTo>
                      <a:pt x="190" y="26"/>
                    </a:lnTo>
                    <a:lnTo>
                      <a:pt x="192" y="33"/>
                    </a:lnTo>
                    <a:lnTo>
                      <a:pt x="159" y="38"/>
                    </a:lnTo>
                    <a:lnTo>
                      <a:pt x="150" y="34"/>
                    </a:lnTo>
                    <a:lnTo>
                      <a:pt x="133" y="36"/>
                    </a:lnTo>
                    <a:lnTo>
                      <a:pt x="114" y="44"/>
                    </a:lnTo>
                    <a:lnTo>
                      <a:pt x="105" y="45"/>
                    </a:lnTo>
                    <a:lnTo>
                      <a:pt x="98" y="38"/>
                    </a:lnTo>
                    <a:lnTo>
                      <a:pt x="87" y="62"/>
                    </a:lnTo>
                    <a:lnTo>
                      <a:pt x="74" y="62"/>
                    </a:lnTo>
                    <a:lnTo>
                      <a:pt x="69" y="53"/>
                    </a:lnTo>
                    <a:lnTo>
                      <a:pt x="44" y="49"/>
                    </a:lnTo>
                    <a:lnTo>
                      <a:pt x="31" y="42"/>
                    </a:lnTo>
                    <a:lnTo>
                      <a:pt x="10" y="44"/>
                    </a:lnTo>
                    <a:lnTo>
                      <a:pt x="0" y="34"/>
                    </a:lnTo>
                  </a:path>
                </a:pathLst>
              </a:custGeom>
              <a:solidFill>
                <a:srgbClr val="9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4" name="Freeform 30"/>
              <p:cNvSpPr>
                <a:spLocks/>
              </p:cNvSpPr>
              <p:nvPr/>
            </p:nvSpPr>
            <p:spPr bwMode="auto">
              <a:xfrm>
                <a:off x="2800" y="901"/>
                <a:ext cx="139" cy="139"/>
              </a:xfrm>
              <a:custGeom>
                <a:avLst/>
                <a:gdLst>
                  <a:gd name="T0" fmla="*/ 35 w 139"/>
                  <a:gd name="T1" fmla="*/ 6 h 139"/>
                  <a:gd name="T2" fmla="*/ 40 w 139"/>
                  <a:gd name="T3" fmla="*/ 14 h 139"/>
                  <a:gd name="T4" fmla="*/ 30 w 139"/>
                  <a:gd name="T5" fmla="*/ 20 h 139"/>
                  <a:gd name="T6" fmla="*/ 30 w 139"/>
                  <a:gd name="T7" fmla="*/ 41 h 139"/>
                  <a:gd name="T8" fmla="*/ 25 w 139"/>
                  <a:gd name="T9" fmla="*/ 27 h 139"/>
                  <a:gd name="T10" fmla="*/ 5 w 139"/>
                  <a:gd name="T11" fmla="*/ 41 h 139"/>
                  <a:gd name="T12" fmla="*/ 0 w 139"/>
                  <a:gd name="T13" fmla="*/ 80 h 139"/>
                  <a:gd name="T14" fmla="*/ 13 w 139"/>
                  <a:gd name="T15" fmla="*/ 100 h 139"/>
                  <a:gd name="T16" fmla="*/ 14 w 139"/>
                  <a:gd name="T17" fmla="*/ 110 h 139"/>
                  <a:gd name="T18" fmla="*/ 15 w 139"/>
                  <a:gd name="T19" fmla="*/ 118 h 139"/>
                  <a:gd name="T20" fmla="*/ 14 w 139"/>
                  <a:gd name="T21" fmla="*/ 125 h 139"/>
                  <a:gd name="T22" fmla="*/ 12 w 139"/>
                  <a:gd name="T23" fmla="*/ 138 h 139"/>
                  <a:gd name="T24" fmla="*/ 66 w 139"/>
                  <a:gd name="T25" fmla="*/ 136 h 139"/>
                  <a:gd name="T26" fmla="*/ 137 w 139"/>
                  <a:gd name="T27" fmla="*/ 131 h 139"/>
                  <a:gd name="T28" fmla="*/ 124 w 139"/>
                  <a:gd name="T29" fmla="*/ 128 h 139"/>
                  <a:gd name="T30" fmla="*/ 117 w 139"/>
                  <a:gd name="T31" fmla="*/ 121 h 139"/>
                  <a:gd name="T32" fmla="*/ 128 w 139"/>
                  <a:gd name="T33" fmla="*/ 115 h 139"/>
                  <a:gd name="T34" fmla="*/ 128 w 139"/>
                  <a:gd name="T35" fmla="*/ 107 h 139"/>
                  <a:gd name="T36" fmla="*/ 123 w 139"/>
                  <a:gd name="T37" fmla="*/ 100 h 139"/>
                  <a:gd name="T38" fmla="*/ 128 w 139"/>
                  <a:gd name="T39" fmla="*/ 96 h 139"/>
                  <a:gd name="T40" fmla="*/ 138 w 139"/>
                  <a:gd name="T41" fmla="*/ 96 h 139"/>
                  <a:gd name="T42" fmla="*/ 136 w 139"/>
                  <a:gd name="T43" fmla="*/ 77 h 139"/>
                  <a:gd name="T44" fmla="*/ 133 w 139"/>
                  <a:gd name="T45" fmla="*/ 66 h 139"/>
                  <a:gd name="T46" fmla="*/ 128 w 139"/>
                  <a:gd name="T47" fmla="*/ 59 h 139"/>
                  <a:gd name="T48" fmla="*/ 122 w 139"/>
                  <a:gd name="T49" fmla="*/ 54 h 139"/>
                  <a:gd name="T50" fmla="*/ 113 w 139"/>
                  <a:gd name="T51" fmla="*/ 53 h 139"/>
                  <a:gd name="T52" fmla="*/ 104 w 139"/>
                  <a:gd name="T53" fmla="*/ 53 h 139"/>
                  <a:gd name="T54" fmla="*/ 95 w 139"/>
                  <a:gd name="T55" fmla="*/ 62 h 139"/>
                  <a:gd name="T56" fmla="*/ 90 w 139"/>
                  <a:gd name="T57" fmla="*/ 65 h 139"/>
                  <a:gd name="T58" fmla="*/ 86 w 139"/>
                  <a:gd name="T59" fmla="*/ 66 h 139"/>
                  <a:gd name="T60" fmla="*/ 81 w 139"/>
                  <a:gd name="T61" fmla="*/ 64 h 139"/>
                  <a:gd name="T62" fmla="*/ 80 w 139"/>
                  <a:gd name="T63" fmla="*/ 60 h 139"/>
                  <a:gd name="T64" fmla="*/ 81 w 139"/>
                  <a:gd name="T65" fmla="*/ 57 h 139"/>
                  <a:gd name="T66" fmla="*/ 85 w 139"/>
                  <a:gd name="T67" fmla="*/ 54 h 139"/>
                  <a:gd name="T68" fmla="*/ 89 w 139"/>
                  <a:gd name="T69" fmla="*/ 53 h 139"/>
                  <a:gd name="T70" fmla="*/ 93 w 139"/>
                  <a:gd name="T71" fmla="*/ 52 h 139"/>
                  <a:gd name="T72" fmla="*/ 93 w 139"/>
                  <a:gd name="T73" fmla="*/ 47 h 139"/>
                  <a:gd name="T74" fmla="*/ 103 w 139"/>
                  <a:gd name="T75" fmla="*/ 41 h 139"/>
                  <a:gd name="T76" fmla="*/ 93 w 139"/>
                  <a:gd name="T77" fmla="*/ 23 h 139"/>
                  <a:gd name="T78" fmla="*/ 93 w 139"/>
                  <a:gd name="T79" fmla="*/ 15 h 139"/>
                  <a:gd name="T80" fmla="*/ 75 w 139"/>
                  <a:gd name="T81" fmla="*/ 11 h 139"/>
                  <a:gd name="T82" fmla="*/ 50 w 139"/>
                  <a:gd name="T83" fmla="*/ 0 h 139"/>
                  <a:gd name="T84" fmla="*/ 35 w 139"/>
                  <a:gd name="T85" fmla="*/ 6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9" h="139">
                    <a:moveTo>
                      <a:pt x="35" y="6"/>
                    </a:moveTo>
                    <a:lnTo>
                      <a:pt x="40" y="14"/>
                    </a:lnTo>
                    <a:lnTo>
                      <a:pt x="30" y="20"/>
                    </a:lnTo>
                    <a:lnTo>
                      <a:pt x="30" y="41"/>
                    </a:lnTo>
                    <a:lnTo>
                      <a:pt x="25" y="27"/>
                    </a:lnTo>
                    <a:lnTo>
                      <a:pt x="5" y="41"/>
                    </a:lnTo>
                    <a:lnTo>
                      <a:pt x="0" y="80"/>
                    </a:lnTo>
                    <a:lnTo>
                      <a:pt x="13" y="10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14" y="125"/>
                    </a:lnTo>
                    <a:lnTo>
                      <a:pt x="12" y="138"/>
                    </a:lnTo>
                    <a:lnTo>
                      <a:pt x="66" y="136"/>
                    </a:lnTo>
                    <a:lnTo>
                      <a:pt x="137" y="131"/>
                    </a:lnTo>
                    <a:lnTo>
                      <a:pt x="124" y="128"/>
                    </a:lnTo>
                    <a:lnTo>
                      <a:pt x="117" y="121"/>
                    </a:lnTo>
                    <a:lnTo>
                      <a:pt x="128" y="115"/>
                    </a:lnTo>
                    <a:lnTo>
                      <a:pt x="128" y="107"/>
                    </a:lnTo>
                    <a:lnTo>
                      <a:pt x="123" y="100"/>
                    </a:lnTo>
                    <a:lnTo>
                      <a:pt x="128" y="96"/>
                    </a:lnTo>
                    <a:lnTo>
                      <a:pt x="138" y="96"/>
                    </a:lnTo>
                    <a:lnTo>
                      <a:pt x="136" y="77"/>
                    </a:lnTo>
                    <a:lnTo>
                      <a:pt x="133" y="66"/>
                    </a:lnTo>
                    <a:lnTo>
                      <a:pt x="128" y="59"/>
                    </a:lnTo>
                    <a:lnTo>
                      <a:pt x="122" y="54"/>
                    </a:lnTo>
                    <a:lnTo>
                      <a:pt x="113" y="53"/>
                    </a:lnTo>
                    <a:lnTo>
                      <a:pt x="104" y="53"/>
                    </a:lnTo>
                    <a:lnTo>
                      <a:pt x="95" y="62"/>
                    </a:lnTo>
                    <a:lnTo>
                      <a:pt x="90" y="65"/>
                    </a:lnTo>
                    <a:lnTo>
                      <a:pt x="86" y="66"/>
                    </a:lnTo>
                    <a:lnTo>
                      <a:pt x="81" y="64"/>
                    </a:lnTo>
                    <a:lnTo>
                      <a:pt x="80" y="60"/>
                    </a:lnTo>
                    <a:lnTo>
                      <a:pt x="81" y="57"/>
                    </a:lnTo>
                    <a:lnTo>
                      <a:pt x="85" y="54"/>
                    </a:lnTo>
                    <a:lnTo>
                      <a:pt x="89" y="53"/>
                    </a:lnTo>
                    <a:lnTo>
                      <a:pt x="93" y="52"/>
                    </a:lnTo>
                    <a:lnTo>
                      <a:pt x="93" y="47"/>
                    </a:lnTo>
                    <a:lnTo>
                      <a:pt x="103" y="41"/>
                    </a:lnTo>
                    <a:lnTo>
                      <a:pt x="93" y="23"/>
                    </a:lnTo>
                    <a:lnTo>
                      <a:pt x="93" y="15"/>
                    </a:lnTo>
                    <a:lnTo>
                      <a:pt x="75" y="11"/>
                    </a:lnTo>
                    <a:lnTo>
                      <a:pt x="50" y="0"/>
                    </a:lnTo>
                    <a:lnTo>
                      <a:pt x="35" y="6"/>
                    </a:lnTo>
                  </a:path>
                </a:pathLst>
              </a:custGeom>
              <a:solidFill>
                <a:srgbClr val="9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5" name="Freeform 31"/>
              <p:cNvSpPr>
                <a:spLocks/>
              </p:cNvSpPr>
              <p:nvPr/>
            </p:nvSpPr>
            <p:spPr bwMode="auto">
              <a:xfrm>
                <a:off x="2650" y="1025"/>
                <a:ext cx="151" cy="183"/>
              </a:xfrm>
              <a:custGeom>
                <a:avLst/>
                <a:gdLst>
                  <a:gd name="T0" fmla="*/ 28 w 151"/>
                  <a:gd name="T1" fmla="*/ 10 h 183"/>
                  <a:gd name="T2" fmla="*/ 114 w 151"/>
                  <a:gd name="T3" fmla="*/ 0 h 183"/>
                  <a:gd name="T4" fmla="*/ 127 w 151"/>
                  <a:gd name="T5" fmla="*/ 22 h 183"/>
                  <a:gd name="T6" fmla="*/ 145 w 151"/>
                  <a:gd name="T7" fmla="*/ 115 h 183"/>
                  <a:gd name="T8" fmla="*/ 150 w 151"/>
                  <a:gd name="T9" fmla="*/ 128 h 183"/>
                  <a:gd name="T10" fmla="*/ 136 w 151"/>
                  <a:gd name="T11" fmla="*/ 153 h 183"/>
                  <a:gd name="T12" fmla="*/ 136 w 151"/>
                  <a:gd name="T13" fmla="*/ 170 h 183"/>
                  <a:gd name="T14" fmla="*/ 121 w 151"/>
                  <a:gd name="T15" fmla="*/ 168 h 183"/>
                  <a:gd name="T16" fmla="*/ 122 w 151"/>
                  <a:gd name="T17" fmla="*/ 182 h 183"/>
                  <a:gd name="T18" fmla="*/ 105 w 151"/>
                  <a:gd name="T19" fmla="*/ 176 h 183"/>
                  <a:gd name="T20" fmla="*/ 97 w 151"/>
                  <a:gd name="T21" fmla="*/ 178 h 183"/>
                  <a:gd name="T22" fmla="*/ 85 w 151"/>
                  <a:gd name="T23" fmla="*/ 177 h 183"/>
                  <a:gd name="T24" fmla="*/ 76 w 151"/>
                  <a:gd name="T25" fmla="*/ 155 h 183"/>
                  <a:gd name="T26" fmla="*/ 58 w 151"/>
                  <a:gd name="T27" fmla="*/ 148 h 183"/>
                  <a:gd name="T28" fmla="*/ 58 w 151"/>
                  <a:gd name="T29" fmla="*/ 125 h 183"/>
                  <a:gd name="T30" fmla="*/ 41 w 151"/>
                  <a:gd name="T31" fmla="*/ 128 h 183"/>
                  <a:gd name="T32" fmla="*/ 31 w 151"/>
                  <a:gd name="T33" fmla="*/ 111 h 183"/>
                  <a:gd name="T34" fmla="*/ 0 w 151"/>
                  <a:gd name="T35" fmla="*/ 91 h 183"/>
                  <a:gd name="T36" fmla="*/ 23 w 151"/>
                  <a:gd name="T37" fmla="*/ 59 h 183"/>
                  <a:gd name="T38" fmla="*/ 16 w 151"/>
                  <a:gd name="T39" fmla="*/ 45 h 183"/>
                  <a:gd name="T40" fmla="*/ 39 w 151"/>
                  <a:gd name="T41" fmla="*/ 42 h 183"/>
                  <a:gd name="T42" fmla="*/ 41 w 151"/>
                  <a:gd name="T43" fmla="*/ 21 h 183"/>
                  <a:gd name="T44" fmla="*/ 28 w 151"/>
                  <a:gd name="T45" fmla="*/ 1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1" h="183">
                    <a:moveTo>
                      <a:pt x="28" y="10"/>
                    </a:moveTo>
                    <a:lnTo>
                      <a:pt x="114" y="0"/>
                    </a:lnTo>
                    <a:lnTo>
                      <a:pt x="127" y="22"/>
                    </a:lnTo>
                    <a:lnTo>
                      <a:pt x="145" y="115"/>
                    </a:lnTo>
                    <a:lnTo>
                      <a:pt x="150" y="128"/>
                    </a:lnTo>
                    <a:lnTo>
                      <a:pt x="136" y="153"/>
                    </a:lnTo>
                    <a:lnTo>
                      <a:pt x="136" y="170"/>
                    </a:lnTo>
                    <a:lnTo>
                      <a:pt x="121" y="168"/>
                    </a:lnTo>
                    <a:lnTo>
                      <a:pt x="122" y="182"/>
                    </a:lnTo>
                    <a:lnTo>
                      <a:pt x="105" y="176"/>
                    </a:lnTo>
                    <a:lnTo>
                      <a:pt x="97" y="178"/>
                    </a:lnTo>
                    <a:lnTo>
                      <a:pt x="85" y="177"/>
                    </a:lnTo>
                    <a:lnTo>
                      <a:pt x="76" y="155"/>
                    </a:lnTo>
                    <a:lnTo>
                      <a:pt x="58" y="148"/>
                    </a:lnTo>
                    <a:lnTo>
                      <a:pt x="58" y="125"/>
                    </a:lnTo>
                    <a:lnTo>
                      <a:pt x="41" y="128"/>
                    </a:lnTo>
                    <a:lnTo>
                      <a:pt x="31" y="111"/>
                    </a:lnTo>
                    <a:lnTo>
                      <a:pt x="0" y="91"/>
                    </a:lnTo>
                    <a:lnTo>
                      <a:pt x="23" y="59"/>
                    </a:lnTo>
                    <a:lnTo>
                      <a:pt x="16" y="45"/>
                    </a:lnTo>
                    <a:lnTo>
                      <a:pt x="39" y="42"/>
                    </a:lnTo>
                    <a:lnTo>
                      <a:pt x="41" y="21"/>
                    </a:lnTo>
                    <a:lnTo>
                      <a:pt x="28" y="10"/>
                    </a:lnTo>
                  </a:path>
                </a:pathLst>
              </a:custGeom>
              <a:solidFill>
                <a:srgbClr val="7F5F3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" name="Freeform 32"/>
              <p:cNvSpPr>
                <a:spLocks/>
              </p:cNvSpPr>
              <p:nvPr/>
            </p:nvSpPr>
            <p:spPr bwMode="auto">
              <a:xfrm>
                <a:off x="2518" y="1098"/>
                <a:ext cx="238" cy="148"/>
              </a:xfrm>
              <a:custGeom>
                <a:avLst/>
                <a:gdLst>
                  <a:gd name="T0" fmla="*/ 0 w 238"/>
                  <a:gd name="T1" fmla="*/ 5 h 148"/>
                  <a:gd name="T2" fmla="*/ 104 w 238"/>
                  <a:gd name="T3" fmla="*/ 0 h 148"/>
                  <a:gd name="T4" fmla="*/ 126 w 238"/>
                  <a:gd name="T5" fmla="*/ 0 h 148"/>
                  <a:gd name="T6" fmla="*/ 142 w 238"/>
                  <a:gd name="T7" fmla="*/ 4 h 148"/>
                  <a:gd name="T8" fmla="*/ 133 w 238"/>
                  <a:gd name="T9" fmla="*/ 17 h 148"/>
                  <a:gd name="T10" fmla="*/ 164 w 238"/>
                  <a:gd name="T11" fmla="*/ 38 h 148"/>
                  <a:gd name="T12" fmla="*/ 173 w 238"/>
                  <a:gd name="T13" fmla="*/ 55 h 148"/>
                  <a:gd name="T14" fmla="*/ 191 w 238"/>
                  <a:gd name="T15" fmla="*/ 51 h 148"/>
                  <a:gd name="T16" fmla="*/ 191 w 238"/>
                  <a:gd name="T17" fmla="*/ 76 h 148"/>
                  <a:gd name="T18" fmla="*/ 209 w 238"/>
                  <a:gd name="T19" fmla="*/ 83 h 148"/>
                  <a:gd name="T20" fmla="*/ 217 w 238"/>
                  <a:gd name="T21" fmla="*/ 105 h 148"/>
                  <a:gd name="T22" fmla="*/ 230 w 238"/>
                  <a:gd name="T23" fmla="*/ 107 h 148"/>
                  <a:gd name="T24" fmla="*/ 237 w 238"/>
                  <a:gd name="T25" fmla="*/ 116 h 148"/>
                  <a:gd name="T26" fmla="*/ 221 w 238"/>
                  <a:gd name="T27" fmla="*/ 129 h 148"/>
                  <a:gd name="T28" fmla="*/ 216 w 238"/>
                  <a:gd name="T29" fmla="*/ 143 h 148"/>
                  <a:gd name="T30" fmla="*/ 193 w 238"/>
                  <a:gd name="T31" fmla="*/ 147 h 148"/>
                  <a:gd name="T32" fmla="*/ 199 w 238"/>
                  <a:gd name="T33" fmla="*/ 131 h 148"/>
                  <a:gd name="T34" fmla="*/ 110 w 238"/>
                  <a:gd name="T35" fmla="*/ 137 h 148"/>
                  <a:gd name="T36" fmla="*/ 46 w 238"/>
                  <a:gd name="T37" fmla="*/ 143 h 148"/>
                  <a:gd name="T38" fmla="*/ 43 w 238"/>
                  <a:gd name="T39" fmla="*/ 127 h 148"/>
                  <a:gd name="T40" fmla="*/ 38 w 238"/>
                  <a:gd name="T41" fmla="*/ 80 h 148"/>
                  <a:gd name="T42" fmla="*/ 37 w 238"/>
                  <a:gd name="T43" fmla="*/ 54 h 148"/>
                  <a:gd name="T44" fmla="*/ 16 w 238"/>
                  <a:gd name="T45" fmla="*/ 43 h 148"/>
                  <a:gd name="T46" fmla="*/ 24 w 238"/>
                  <a:gd name="T47" fmla="*/ 32 h 148"/>
                  <a:gd name="T48" fmla="*/ 14 w 238"/>
                  <a:gd name="T49" fmla="*/ 26 h 148"/>
                  <a:gd name="T50" fmla="*/ 0 w 238"/>
                  <a:gd name="T51" fmla="*/ 5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8" h="148">
                    <a:moveTo>
                      <a:pt x="0" y="5"/>
                    </a:moveTo>
                    <a:lnTo>
                      <a:pt x="104" y="0"/>
                    </a:lnTo>
                    <a:lnTo>
                      <a:pt x="126" y="0"/>
                    </a:lnTo>
                    <a:lnTo>
                      <a:pt x="142" y="4"/>
                    </a:lnTo>
                    <a:lnTo>
                      <a:pt x="133" y="17"/>
                    </a:lnTo>
                    <a:lnTo>
                      <a:pt x="164" y="38"/>
                    </a:lnTo>
                    <a:lnTo>
                      <a:pt x="173" y="55"/>
                    </a:lnTo>
                    <a:lnTo>
                      <a:pt x="191" y="51"/>
                    </a:lnTo>
                    <a:lnTo>
                      <a:pt x="191" y="76"/>
                    </a:lnTo>
                    <a:lnTo>
                      <a:pt x="209" y="83"/>
                    </a:lnTo>
                    <a:lnTo>
                      <a:pt x="217" y="105"/>
                    </a:lnTo>
                    <a:lnTo>
                      <a:pt x="230" y="107"/>
                    </a:lnTo>
                    <a:lnTo>
                      <a:pt x="237" y="116"/>
                    </a:lnTo>
                    <a:lnTo>
                      <a:pt x="221" y="129"/>
                    </a:lnTo>
                    <a:lnTo>
                      <a:pt x="216" y="143"/>
                    </a:lnTo>
                    <a:lnTo>
                      <a:pt x="193" y="147"/>
                    </a:lnTo>
                    <a:lnTo>
                      <a:pt x="199" y="131"/>
                    </a:lnTo>
                    <a:lnTo>
                      <a:pt x="110" y="137"/>
                    </a:lnTo>
                    <a:lnTo>
                      <a:pt x="46" y="143"/>
                    </a:lnTo>
                    <a:lnTo>
                      <a:pt x="43" y="127"/>
                    </a:lnTo>
                    <a:lnTo>
                      <a:pt x="38" y="80"/>
                    </a:lnTo>
                    <a:lnTo>
                      <a:pt x="37" y="54"/>
                    </a:lnTo>
                    <a:lnTo>
                      <a:pt x="16" y="43"/>
                    </a:lnTo>
                    <a:lnTo>
                      <a:pt x="24" y="32"/>
                    </a:lnTo>
                    <a:lnTo>
                      <a:pt x="14" y="26"/>
                    </a:lnTo>
                    <a:lnTo>
                      <a:pt x="0" y="5"/>
                    </a:lnTo>
                  </a:path>
                </a:pathLst>
              </a:custGeom>
              <a:solidFill>
                <a:srgbClr val="00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7" name="Freeform 33"/>
              <p:cNvSpPr>
                <a:spLocks/>
              </p:cNvSpPr>
              <p:nvPr/>
            </p:nvSpPr>
            <p:spPr bwMode="auto">
              <a:xfrm>
                <a:off x="2777" y="1037"/>
                <a:ext cx="117" cy="142"/>
              </a:xfrm>
              <a:custGeom>
                <a:avLst/>
                <a:gdLst>
                  <a:gd name="T0" fmla="*/ 0 w 117"/>
                  <a:gd name="T1" fmla="*/ 10 h 142"/>
                  <a:gd name="T2" fmla="*/ 14 w 117"/>
                  <a:gd name="T3" fmla="*/ 15 h 142"/>
                  <a:gd name="T4" fmla="*/ 26 w 117"/>
                  <a:gd name="T5" fmla="*/ 14 h 142"/>
                  <a:gd name="T6" fmla="*/ 31 w 117"/>
                  <a:gd name="T7" fmla="*/ 11 h 142"/>
                  <a:gd name="T8" fmla="*/ 34 w 117"/>
                  <a:gd name="T9" fmla="*/ 3 h 142"/>
                  <a:gd name="T10" fmla="*/ 90 w 117"/>
                  <a:gd name="T11" fmla="*/ 0 h 142"/>
                  <a:gd name="T12" fmla="*/ 116 w 117"/>
                  <a:gd name="T13" fmla="*/ 100 h 142"/>
                  <a:gd name="T14" fmla="*/ 114 w 117"/>
                  <a:gd name="T15" fmla="*/ 99 h 142"/>
                  <a:gd name="T16" fmla="*/ 95 w 117"/>
                  <a:gd name="T17" fmla="*/ 104 h 142"/>
                  <a:gd name="T18" fmla="*/ 81 w 117"/>
                  <a:gd name="T19" fmla="*/ 131 h 142"/>
                  <a:gd name="T20" fmla="*/ 61 w 117"/>
                  <a:gd name="T21" fmla="*/ 127 h 142"/>
                  <a:gd name="T22" fmla="*/ 38 w 117"/>
                  <a:gd name="T23" fmla="*/ 137 h 142"/>
                  <a:gd name="T24" fmla="*/ 8 w 117"/>
                  <a:gd name="T25" fmla="*/ 141 h 142"/>
                  <a:gd name="T26" fmla="*/ 21 w 117"/>
                  <a:gd name="T27" fmla="*/ 115 h 142"/>
                  <a:gd name="T28" fmla="*/ 15 w 117"/>
                  <a:gd name="T29" fmla="*/ 100 h 142"/>
                  <a:gd name="T30" fmla="*/ 0 w 117"/>
                  <a:gd name="T31" fmla="*/ 1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7" h="142">
                    <a:moveTo>
                      <a:pt x="0" y="10"/>
                    </a:moveTo>
                    <a:lnTo>
                      <a:pt x="14" y="15"/>
                    </a:lnTo>
                    <a:lnTo>
                      <a:pt x="26" y="14"/>
                    </a:lnTo>
                    <a:lnTo>
                      <a:pt x="31" y="11"/>
                    </a:lnTo>
                    <a:lnTo>
                      <a:pt x="34" y="3"/>
                    </a:lnTo>
                    <a:lnTo>
                      <a:pt x="90" y="0"/>
                    </a:lnTo>
                    <a:lnTo>
                      <a:pt x="116" y="100"/>
                    </a:lnTo>
                    <a:lnTo>
                      <a:pt x="114" y="99"/>
                    </a:lnTo>
                    <a:lnTo>
                      <a:pt x="95" y="104"/>
                    </a:lnTo>
                    <a:lnTo>
                      <a:pt x="81" y="131"/>
                    </a:lnTo>
                    <a:lnTo>
                      <a:pt x="61" y="127"/>
                    </a:lnTo>
                    <a:lnTo>
                      <a:pt x="38" y="137"/>
                    </a:lnTo>
                    <a:lnTo>
                      <a:pt x="8" y="141"/>
                    </a:lnTo>
                    <a:lnTo>
                      <a:pt x="21" y="115"/>
                    </a:lnTo>
                    <a:lnTo>
                      <a:pt x="15" y="100"/>
                    </a:lnTo>
                    <a:lnTo>
                      <a:pt x="0" y="10"/>
                    </a:lnTo>
                  </a:path>
                </a:pathLst>
              </a:custGeom>
              <a:solidFill>
                <a:srgbClr val="00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8" name="Freeform 34"/>
              <p:cNvSpPr>
                <a:spLocks/>
              </p:cNvSpPr>
              <p:nvPr/>
            </p:nvSpPr>
            <p:spPr bwMode="auto">
              <a:xfrm>
                <a:off x="2866" y="1009"/>
                <a:ext cx="151" cy="128"/>
              </a:xfrm>
              <a:custGeom>
                <a:avLst/>
                <a:gdLst>
                  <a:gd name="T0" fmla="*/ 0 w 151"/>
                  <a:gd name="T1" fmla="*/ 29 h 128"/>
                  <a:gd name="T2" fmla="*/ 68 w 151"/>
                  <a:gd name="T3" fmla="*/ 24 h 128"/>
                  <a:gd name="T4" fmla="*/ 82 w 151"/>
                  <a:gd name="T5" fmla="*/ 26 h 128"/>
                  <a:gd name="T6" fmla="*/ 114 w 151"/>
                  <a:gd name="T7" fmla="*/ 15 h 128"/>
                  <a:gd name="T8" fmla="*/ 121 w 151"/>
                  <a:gd name="T9" fmla="*/ 5 h 128"/>
                  <a:gd name="T10" fmla="*/ 140 w 151"/>
                  <a:gd name="T11" fmla="*/ 0 h 128"/>
                  <a:gd name="T12" fmla="*/ 150 w 151"/>
                  <a:gd name="T13" fmla="*/ 48 h 128"/>
                  <a:gd name="T14" fmla="*/ 142 w 151"/>
                  <a:gd name="T15" fmla="*/ 53 h 128"/>
                  <a:gd name="T16" fmla="*/ 144 w 151"/>
                  <a:gd name="T17" fmla="*/ 87 h 128"/>
                  <a:gd name="T18" fmla="*/ 129 w 151"/>
                  <a:gd name="T19" fmla="*/ 89 h 128"/>
                  <a:gd name="T20" fmla="*/ 121 w 151"/>
                  <a:gd name="T21" fmla="*/ 108 h 128"/>
                  <a:gd name="T22" fmla="*/ 109 w 151"/>
                  <a:gd name="T23" fmla="*/ 106 h 128"/>
                  <a:gd name="T24" fmla="*/ 105 w 151"/>
                  <a:gd name="T25" fmla="*/ 127 h 128"/>
                  <a:gd name="T26" fmla="*/ 88 w 151"/>
                  <a:gd name="T27" fmla="*/ 118 h 128"/>
                  <a:gd name="T28" fmla="*/ 55 w 151"/>
                  <a:gd name="T29" fmla="*/ 124 h 128"/>
                  <a:gd name="T30" fmla="*/ 41 w 151"/>
                  <a:gd name="T31" fmla="*/ 116 h 128"/>
                  <a:gd name="T32" fmla="*/ 22 w 151"/>
                  <a:gd name="T33" fmla="*/ 115 h 128"/>
                  <a:gd name="T34" fmla="*/ 12 w 151"/>
                  <a:gd name="T35" fmla="*/ 79 h 128"/>
                  <a:gd name="T36" fmla="*/ 0 w 151"/>
                  <a:gd name="T37" fmla="*/ 2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128">
                    <a:moveTo>
                      <a:pt x="0" y="29"/>
                    </a:moveTo>
                    <a:lnTo>
                      <a:pt x="68" y="24"/>
                    </a:lnTo>
                    <a:lnTo>
                      <a:pt x="82" y="26"/>
                    </a:lnTo>
                    <a:lnTo>
                      <a:pt x="114" y="15"/>
                    </a:lnTo>
                    <a:lnTo>
                      <a:pt x="121" y="5"/>
                    </a:lnTo>
                    <a:lnTo>
                      <a:pt x="140" y="0"/>
                    </a:lnTo>
                    <a:lnTo>
                      <a:pt x="150" y="48"/>
                    </a:lnTo>
                    <a:lnTo>
                      <a:pt x="142" y="53"/>
                    </a:lnTo>
                    <a:lnTo>
                      <a:pt x="144" y="87"/>
                    </a:lnTo>
                    <a:lnTo>
                      <a:pt x="129" y="89"/>
                    </a:lnTo>
                    <a:lnTo>
                      <a:pt x="121" y="108"/>
                    </a:lnTo>
                    <a:lnTo>
                      <a:pt x="109" y="106"/>
                    </a:lnTo>
                    <a:lnTo>
                      <a:pt x="105" y="127"/>
                    </a:lnTo>
                    <a:lnTo>
                      <a:pt x="88" y="118"/>
                    </a:lnTo>
                    <a:lnTo>
                      <a:pt x="55" y="124"/>
                    </a:lnTo>
                    <a:lnTo>
                      <a:pt x="41" y="116"/>
                    </a:lnTo>
                    <a:lnTo>
                      <a:pt x="22" y="115"/>
                    </a:lnTo>
                    <a:lnTo>
                      <a:pt x="12" y="79"/>
                    </a:lnTo>
                    <a:lnTo>
                      <a:pt x="0" y="29"/>
                    </a:lnTo>
                  </a:path>
                </a:pathLst>
              </a:custGeom>
              <a:solidFill>
                <a:srgbClr val="FF9F7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9" name="Freeform 35"/>
              <p:cNvSpPr>
                <a:spLocks/>
              </p:cNvSpPr>
              <p:nvPr/>
            </p:nvSpPr>
            <p:spPr bwMode="auto">
              <a:xfrm>
                <a:off x="2734" y="1125"/>
                <a:ext cx="265" cy="108"/>
              </a:xfrm>
              <a:custGeom>
                <a:avLst/>
                <a:gdLst>
                  <a:gd name="T0" fmla="*/ 0 w 265"/>
                  <a:gd name="T1" fmla="*/ 107 h 108"/>
                  <a:gd name="T2" fmla="*/ 64 w 265"/>
                  <a:gd name="T3" fmla="*/ 100 h 108"/>
                  <a:gd name="T4" fmla="*/ 64 w 265"/>
                  <a:gd name="T5" fmla="*/ 96 h 108"/>
                  <a:gd name="T6" fmla="*/ 219 w 265"/>
                  <a:gd name="T7" fmla="*/ 80 h 108"/>
                  <a:gd name="T8" fmla="*/ 222 w 265"/>
                  <a:gd name="T9" fmla="*/ 72 h 108"/>
                  <a:gd name="T10" fmla="*/ 245 w 265"/>
                  <a:gd name="T11" fmla="*/ 66 h 108"/>
                  <a:gd name="T12" fmla="*/ 247 w 265"/>
                  <a:gd name="T13" fmla="*/ 57 h 108"/>
                  <a:gd name="T14" fmla="*/ 257 w 265"/>
                  <a:gd name="T15" fmla="*/ 54 h 108"/>
                  <a:gd name="T16" fmla="*/ 264 w 265"/>
                  <a:gd name="T17" fmla="*/ 42 h 108"/>
                  <a:gd name="T18" fmla="*/ 243 w 265"/>
                  <a:gd name="T19" fmla="*/ 29 h 108"/>
                  <a:gd name="T20" fmla="*/ 239 w 265"/>
                  <a:gd name="T21" fmla="*/ 12 h 108"/>
                  <a:gd name="T22" fmla="*/ 222 w 265"/>
                  <a:gd name="T23" fmla="*/ 3 h 108"/>
                  <a:gd name="T24" fmla="*/ 187 w 265"/>
                  <a:gd name="T25" fmla="*/ 8 h 108"/>
                  <a:gd name="T26" fmla="*/ 171 w 265"/>
                  <a:gd name="T27" fmla="*/ 0 h 108"/>
                  <a:gd name="T28" fmla="*/ 156 w 265"/>
                  <a:gd name="T29" fmla="*/ 0 h 108"/>
                  <a:gd name="T30" fmla="*/ 159 w 265"/>
                  <a:gd name="T31" fmla="*/ 12 h 108"/>
                  <a:gd name="T32" fmla="*/ 138 w 265"/>
                  <a:gd name="T33" fmla="*/ 18 h 108"/>
                  <a:gd name="T34" fmla="*/ 123 w 265"/>
                  <a:gd name="T35" fmla="*/ 45 h 108"/>
                  <a:gd name="T36" fmla="*/ 104 w 265"/>
                  <a:gd name="T37" fmla="*/ 40 h 108"/>
                  <a:gd name="T38" fmla="*/ 80 w 265"/>
                  <a:gd name="T39" fmla="*/ 50 h 108"/>
                  <a:gd name="T40" fmla="*/ 51 w 265"/>
                  <a:gd name="T41" fmla="*/ 54 h 108"/>
                  <a:gd name="T42" fmla="*/ 51 w 265"/>
                  <a:gd name="T43" fmla="*/ 69 h 108"/>
                  <a:gd name="T44" fmla="*/ 36 w 265"/>
                  <a:gd name="T45" fmla="*/ 69 h 108"/>
                  <a:gd name="T46" fmla="*/ 36 w 265"/>
                  <a:gd name="T47" fmla="*/ 82 h 108"/>
                  <a:gd name="T48" fmla="*/ 21 w 265"/>
                  <a:gd name="T49" fmla="*/ 77 h 108"/>
                  <a:gd name="T50" fmla="*/ 12 w 265"/>
                  <a:gd name="T51" fmla="*/ 79 h 108"/>
                  <a:gd name="T52" fmla="*/ 19 w 265"/>
                  <a:gd name="T53" fmla="*/ 88 h 108"/>
                  <a:gd name="T54" fmla="*/ 3 w 265"/>
                  <a:gd name="T55" fmla="*/ 100 h 108"/>
                  <a:gd name="T56" fmla="*/ 0 w 265"/>
                  <a:gd name="T57" fmla="*/ 10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65" h="108">
                    <a:moveTo>
                      <a:pt x="0" y="107"/>
                    </a:moveTo>
                    <a:lnTo>
                      <a:pt x="64" y="100"/>
                    </a:lnTo>
                    <a:lnTo>
                      <a:pt x="64" y="96"/>
                    </a:lnTo>
                    <a:lnTo>
                      <a:pt x="219" y="80"/>
                    </a:lnTo>
                    <a:lnTo>
                      <a:pt x="222" y="72"/>
                    </a:lnTo>
                    <a:lnTo>
                      <a:pt x="245" y="66"/>
                    </a:lnTo>
                    <a:lnTo>
                      <a:pt x="247" y="57"/>
                    </a:lnTo>
                    <a:lnTo>
                      <a:pt x="257" y="54"/>
                    </a:lnTo>
                    <a:lnTo>
                      <a:pt x="264" y="42"/>
                    </a:lnTo>
                    <a:lnTo>
                      <a:pt x="243" y="29"/>
                    </a:lnTo>
                    <a:lnTo>
                      <a:pt x="239" y="12"/>
                    </a:lnTo>
                    <a:lnTo>
                      <a:pt x="222" y="3"/>
                    </a:lnTo>
                    <a:lnTo>
                      <a:pt x="187" y="8"/>
                    </a:lnTo>
                    <a:lnTo>
                      <a:pt x="171" y="0"/>
                    </a:lnTo>
                    <a:lnTo>
                      <a:pt x="156" y="0"/>
                    </a:lnTo>
                    <a:lnTo>
                      <a:pt x="159" y="12"/>
                    </a:lnTo>
                    <a:lnTo>
                      <a:pt x="138" y="18"/>
                    </a:lnTo>
                    <a:lnTo>
                      <a:pt x="123" y="45"/>
                    </a:lnTo>
                    <a:lnTo>
                      <a:pt x="104" y="40"/>
                    </a:lnTo>
                    <a:lnTo>
                      <a:pt x="80" y="50"/>
                    </a:lnTo>
                    <a:lnTo>
                      <a:pt x="51" y="54"/>
                    </a:lnTo>
                    <a:lnTo>
                      <a:pt x="51" y="69"/>
                    </a:lnTo>
                    <a:lnTo>
                      <a:pt x="36" y="69"/>
                    </a:lnTo>
                    <a:lnTo>
                      <a:pt x="36" y="82"/>
                    </a:lnTo>
                    <a:lnTo>
                      <a:pt x="21" y="77"/>
                    </a:lnTo>
                    <a:lnTo>
                      <a:pt x="12" y="79"/>
                    </a:lnTo>
                    <a:lnTo>
                      <a:pt x="19" y="88"/>
                    </a:lnTo>
                    <a:lnTo>
                      <a:pt x="3" y="100"/>
                    </a:lnTo>
                    <a:lnTo>
                      <a:pt x="0" y="107"/>
                    </a:lnTo>
                  </a:path>
                </a:pathLst>
              </a:custGeom>
              <a:solidFill>
                <a:srgbClr val="0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" name="Freeform 36"/>
              <p:cNvSpPr>
                <a:spLocks/>
              </p:cNvSpPr>
              <p:nvPr/>
            </p:nvSpPr>
            <p:spPr bwMode="auto">
              <a:xfrm>
                <a:off x="2717" y="1194"/>
                <a:ext cx="303" cy="82"/>
              </a:xfrm>
              <a:custGeom>
                <a:avLst/>
                <a:gdLst>
                  <a:gd name="T0" fmla="*/ 18 w 303"/>
                  <a:gd name="T1" fmla="*/ 37 h 82"/>
                  <a:gd name="T2" fmla="*/ 18 w 303"/>
                  <a:gd name="T3" fmla="*/ 38 h 82"/>
                  <a:gd name="T4" fmla="*/ 13 w 303"/>
                  <a:gd name="T5" fmla="*/ 46 h 82"/>
                  <a:gd name="T6" fmla="*/ 19 w 303"/>
                  <a:gd name="T7" fmla="*/ 56 h 82"/>
                  <a:gd name="T8" fmla="*/ 0 w 303"/>
                  <a:gd name="T9" fmla="*/ 65 h 82"/>
                  <a:gd name="T10" fmla="*/ 4 w 303"/>
                  <a:gd name="T11" fmla="*/ 81 h 82"/>
                  <a:gd name="T12" fmla="*/ 83 w 303"/>
                  <a:gd name="T13" fmla="*/ 76 h 82"/>
                  <a:gd name="T14" fmla="*/ 177 w 303"/>
                  <a:gd name="T15" fmla="*/ 68 h 82"/>
                  <a:gd name="T16" fmla="*/ 224 w 303"/>
                  <a:gd name="T17" fmla="*/ 62 h 82"/>
                  <a:gd name="T18" fmla="*/ 234 w 303"/>
                  <a:gd name="T19" fmla="*/ 41 h 82"/>
                  <a:gd name="T20" fmla="*/ 250 w 303"/>
                  <a:gd name="T21" fmla="*/ 40 h 82"/>
                  <a:gd name="T22" fmla="*/ 302 w 303"/>
                  <a:gd name="T23" fmla="*/ 0 h 82"/>
                  <a:gd name="T24" fmla="*/ 235 w 303"/>
                  <a:gd name="T25" fmla="*/ 10 h 82"/>
                  <a:gd name="T26" fmla="*/ 79 w 303"/>
                  <a:gd name="T27" fmla="*/ 27 h 82"/>
                  <a:gd name="T28" fmla="*/ 80 w 303"/>
                  <a:gd name="T29" fmla="*/ 31 h 82"/>
                  <a:gd name="T30" fmla="*/ 18 w 303"/>
                  <a:gd name="T31" fmla="*/ 37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3" h="82">
                    <a:moveTo>
                      <a:pt x="18" y="37"/>
                    </a:moveTo>
                    <a:lnTo>
                      <a:pt x="18" y="38"/>
                    </a:lnTo>
                    <a:lnTo>
                      <a:pt x="13" y="46"/>
                    </a:lnTo>
                    <a:lnTo>
                      <a:pt x="19" y="56"/>
                    </a:lnTo>
                    <a:lnTo>
                      <a:pt x="0" y="65"/>
                    </a:lnTo>
                    <a:lnTo>
                      <a:pt x="4" y="81"/>
                    </a:lnTo>
                    <a:lnTo>
                      <a:pt x="83" y="76"/>
                    </a:lnTo>
                    <a:lnTo>
                      <a:pt x="177" y="68"/>
                    </a:lnTo>
                    <a:lnTo>
                      <a:pt x="224" y="62"/>
                    </a:lnTo>
                    <a:lnTo>
                      <a:pt x="234" y="41"/>
                    </a:lnTo>
                    <a:lnTo>
                      <a:pt x="250" y="40"/>
                    </a:lnTo>
                    <a:lnTo>
                      <a:pt x="302" y="0"/>
                    </a:lnTo>
                    <a:lnTo>
                      <a:pt x="235" y="10"/>
                    </a:lnTo>
                    <a:lnTo>
                      <a:pt x="79" y="27"/>
                    </a:lnTo>
                    <a:lnTo>
                      <a:pt x="80" y="31"/>
                    </a:lnTo>
                    <a:lnTo>
                      <a:pt x="18" y="37"/>
                    </a:lnTo>
                  </a:path>
                </a:pathLst>
              </a:custGeom>
              <a:solidFill>
                <a:srgbClr val="DF9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" name="Freeform 37"/>
              <p:cNvSpPr>
                <a:spLocks/>
              </p:cNvSpPr>
              <p:nvPr/>
            </p:nvSpPr>
            <p:spPr bwMode="auto">
              <a:xfrm>
                <a:off x="2688" y="1270"/>
                <a:ext cx="125" cy="161"/>
              </a:xfrm>
              <a:custGeom>
                <a:avLst/>
                <a:gdLst>
                  <a:gd name="T0" fmla="*/ 35 w 125"/>
                  <a:gd name="T1" fmla="*/ 5 h 161"/>
                  <a:gd name="T2" fmla="*/ 16 w 125"/>
                  <a:gd name="T3" fmla="*/ 32 h 161"/>
                  <a:gd name="T4" fmla="*/ 0 w 125"/>
                  <a:gd name="T5" fmla="*/ 50 h 161"/>
                  <a:gd name="T6" fmla="*/ 5 w 125"/>
                  <a:gd name="T7" fmla="*/ 71 h 161"/>
                  <a:gd name="T8" fmla="*/ 25 w 125"/>
                  <a:gd name="T9" fmla="*/ 100 h 161"/>
                  <a:gd name="T10" fmla="*/ 10 w 125"/>
                  <a:gd name="T11" fmla="*/ 129 h 161"/>
                  <a:gd name="T12" fmla="*/ 3 w 125"/>
                  <a:gd name="T13" fmla="*/ 144 h 161"/>
                  <a:gd name="T14" fmla="*/ 76 w 125"/>
                  <a:gd name="T15" fmla="*/ 138 h 161"/>
                  <a:gd name="T16" fmla="*/ 79 w 125"/>
                  <a:gd name="T17" fmla="*/ 158 h 161"/>
                  <a:gd name="T18" fmla="*/ 94 w 125"/>
                  <a:gd name="T19" fmla="*/ 160 h 161"/>
                  <a:gd name="T20" fmla="*/ 98 w 125"/>
                  <a:gd name="T21" fmla="*/ 150 h 161"/>
                  <a:gd name="T22" fmla="*/ 124 w 125"/>
                  <a:gd name="T23" fmla="*/ 147 h 161"/>
                  <a:gd name="T24" fmla="*/ 118 w 125"/>
                  <a:gd name="T25" fmla="*/ 114 h 161"/>
                  <a:gd name="T26" fmla="*/ 117 w 125"/>
                  <a:gd name="T27" fmla="*/ 0 h 161"/>
                  <a:gd name="T28" fmla="*/ 35 w 125"/>
                  <a:gd name="T29" fmla="*/ 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5" h="161">
                    <a:moveTo>
                      <a:pt x="35" y="5"/>
                    </a:moveTo>
                    <a:lnTo>
                      <a:pt x="16" y="32"/>
                    </a:lnTo>
                    <a:lnTo>
                      <a:pt x="0" y="50"/>
                    </a:lnTo>
                    <a:lnTo>
                      <a:pt x="5" y="71"/>
                    </a:lnTo>
                    <a:lnTo>
                      <a:pt x="25" y="100"/>
                    </a:lnTo>
                    <a:lnTo>
                      <a:pt x="10" y="129"/>
                    </a:lnTo>
                    <a:lnTo>
                      <a:pt x="3" y="144"/>
                    </a:lnTo>
                    <a:lnTo>
                      <a:pt x="76" y="138"/>
                    </a:lnTo>
                    <a:lnTo>
                      <a:pt x="79" y="158"/>
                    </a:lnTo>
                    <a:lnTo>
                      <a:pt x="94" y="160"/>
                    </a:lnTo>
                    <a:lnTo>
                      <a:pt x="98" y="150"/>
                    </a:lnTo>
                    <a:lnTo>
                      <a:pt x="124" y="147"/>
                    </a:lnTo>
                    <a:lnTo>
                      <a:pt x="118" y="114"/>
                    </a:lnTo>
                    <a:lnTo>
                      <a:pt x="117" y="0"/>
                    </a:lnTo>
                    <a:lnTo>
                      <a:pt x="35" y="5"/>
                    </a:lnTo>
                  </a:path>
                </a:pathLst>
              </a:custGeom>
              <a:solidFill>
                <a:srgbClr val="FF5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2" name="Freeform 38"/>
              <p:cNvSpPr>
                <a:spLocks/>
              </p:cNvSpPr>
              <p:nvPr/>
            </p:nvSpPr>
            <p:spPr bwMode="auto">
              <a:xfrm>
                <a:off x="2803" y="1262"/>
                <a:ext cx="142" cy="162"/>
              </a:xfrm>
              <a:custGeom>
                <a:avLst/>
                <a:gdLst>
                  <a:gd name="T0" fmla="*/ 0 w 142"/>
                  <a:gd name="T1" fmla="*/ 8 h 162"/>
                  <a:gd name="T2" fmla="*/ 92 w 142"/>
                  <a:gd name="T3" fmla="*/ 0 h 162"/>
                  <a:gd name="T4" fmla="*/ 121 w 142"/>
                  <a:gd name="T5" fmla="*/ 74 h 162"/>
                  <a:gd name="T6" fmla="*/ 141 w 142"/>
                  <a:gd name="T7" fmla="*/ 86 h 162"/>
                  <a:gd name="T8" fmla="*/ 125 w 142"/>
                  <a:gd name="T9" fmla="*/ 108 h 162"/>
                  <a:gd name="T10" fmla="*/ 140 w 142"/>
                  <a:gd name="T11" fmla="*/ 129 h 162"/>
                  <a:gd name="T12" fmla="*/ 47 w 142"/>
                  <a:gd name="T13" fmla="*/ 137 h 162"/>
                  <a:gd name="T14" fmla="*/ 51 w 142"/>
                  <a:gd name="T15" fmla="*/ 155 h 162"/>
                  <a:gd name="T16" fmla="*/ 37 w 142"/>
                  <a:gd name="T17" fmla="*/ 161 h 162"/>
                  <a:gd name="T18" fmla="*/ 26 w 142"/>
                  <a:gd name="T19" fmla="*/ 138 h 162"/>
                  <a:gd name="T20" fmla="*/ 19 w 142"/>
                  <a:gd name="T21" fmla="*/ 157 h 162"/>
                  <a:gd name="T22" fmla="*/ 8 w 142"/>
                  <a:gd name="T23" fmla="*/ 155 h 162"/>
                  <a:gd name="T24" fmla="*/ 4 w 142"/>
                  <a:gd name="T25" fmla="*/ 136 h 162"/>
                  <a:gd name="T26" fmla="*/ 1 w 142"/>
                  <a:gd name="T27" fmla="*/ 120 h 162"/>
                  <a:gd name="T28" fmla="*/ 0 w 142"/>
                  <a:gd name="T29" fmla="*/ 8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2" h="162">
                    <a:moveTo>
                      <a:pt x="0" y="8"/>
                    </a:moveTo>
                    <a:lnTo>
                      <a:pt x="92" y="0"/>
                    </a:lnTo>
                    <a:lnTo>
                      <a:pt x="121" y="74"/>
                    </a:lnTo>
                    <a:lnTo>
                      <a:pt x="141" y="86"/>
                    </a:lnTo>
                    <a:lnTo>
                      <a:pt x="125" y="108"/>
                    </a:lnTo>
                    <a:lnTo>
                      <a:pt x="140" y="129"/>
                    </a:lnTo>
                    <a:lnTo>
                      <a:pt x="47" y="137"/>
                    </a:lnTo>
                    <a:lnTo>
                      <a:pt x="51" y="155"/>
                    </a:lnTo>
                    <a:lnTo>
                      <a:pt x="37" y="161"/>
                    </a:lnTo>
                    <a:lnTo>
                      <a:pt x="26" y="138"/>
                    </a:lnTo>
                    <a:lnTo>
                      <a:pt x="19" y="157"/>
                    </a:lnTo>
                    <a:lnTo>
                      <a:pt x="8" y="155"/>
                    </a:lnTo>
                    <a:lnTo>
                      <a:pt x="4" y="136"/>
                    </a:lnTo>
                    <a:lnTo>
                      <a:pt x="1" y="120"/>
                    </a:lnTo>
                    <a:lnTo>
                      <a:pt x="0" y="8"/>
                    </a:lnTo>
                  </a:path>
                </a:pathLst>
              </a:custGeom>
              <a:solidFill>
                <a:srgbClr val="7F00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3" name="Freeform 39"/>
              <p:cNvSpPr>
                <a:spLocks/>
              </p:cNvSpPr>
              <p:nvPr/>
            </p:nvSpPr>
            <p:spPr bwMode="auto">
              <a:xfrm>
                <a:off x="2895" y="1253"/>
                <a:ext cx="194" cy="150"/>
              </a:xfrm>
              <a:custGeom>
                <a:avLst/>
                <a:gdLst>
                  <a:gd name="T0" fmla="*/ 0 w 194"/>
                  <a:gd name="T1" fmla="*/ 9 h 150"/>
                  <a:gd name="T2" fmla="*/ 2 w 194"/>
                  <a:gd name="T3" fmla="*/ 9 h 150"/>
                  <a:gd name="T4" fmla="*/ 47 w 194"/>
                  <a:gd name="T5" fmla="*/ 3 h 150"/>
                  <a:gd name="T6" fmla="*/ 87 w 194"/>
                  <a:gd name="T7" fmla="*/ 0 h 150"/>
                  <a:gd name="T8" fmla="*/ 81 w 194"/>
                  <a:gd name="T9" fmla="*/ 8 h 150"/>
                  <a:gd name="T10" fmla="*/ 93 w 194"/>
                  <a:gd name="T11" fmla="*/ 8 h 150"/>
                  <a:gd name="T12" fmla="*/ 162 w 194"/>
                  <a:gd name="T13" fmla="*/ 53 h 150"/>
                  <a:gd name="T14" fmla="*/ 189 w 194"/>
                  <a:gd name="T15" fmla="*/ 83 h 150"/>
                  <a:gd name="T16" fmla="*/ 193 w 194"/>
                  <a:gd name="T17" fmla="*/ 103 h 150"/>
                  <a:gd name="T18" fmla="*/ 184 w 194"/>
                  <a:gd name="T19" fmla="*/ 108 h 150"/>
                  <a:gd name="T20" fmla="*/ 189 w 194"/>
                  <a:gd name="T21" fmla="*/ 128 h 150"/>
                  <a:gd name="T22" fmla="*/ 170 w 194"/>
                  <a:gd name="T23" fmla="*/ 129 h 150"/>
                  <a:gd name="T24" fmla="*/ 170 w 194"/>
                  <a:gd name="T25" fmla="*/ 147 h 150"/>
                  <a:gd name="T26" fmla="*/ 154 w 194"/>
                  <a:gd name="T27" fmla="*/ 138 h 150"/>
                  <a:gd name="T28" fmla="*/ 55 w 194"/>
                  <a:gd name="T29" fmla="*/ 149 h 150"/>
                  <a:gd name="T30" fmla="*/ 33 w 194"/>
                  <a:gd name="T31" fmla="*/ 117 h 150"/>
                  <a:gd name="T32" fmla="*/ 49 w 194"/>
                  <a:gd name="T33" fmla="*/ 95 h 150"/>
                  <a:gd name="T34" fmla="*/ 28 w 194"/>
                  <a:gd name="T35" fmla="*/ 84 h 150"/>
                  <a:gd name="T36" fmla="*/ 0 w 194"/>
                  <a:gd name="T37" fmla="*/ 9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4" h="150">
                    <a:moveTo>
                      <a:pt x="0" y="9"/>
                    </a:moveTo>
                    <a:lnTo>
                      <a:pt x="2" y="9"/>
                    </a:lnTo>
                    <a:lnTo>
                      <a:pt x="47" y="3"/>
                    </a:lnTo>
                    <a:lnTo>
                      <a:pt x="87" y="0"/>
                    </a:lnTo>
                    <a:lnTo>
                      <a:pt x="81" y="8"/>
                    </a:lnTo>
                    <a:lnTo>
                      <a:pt x="93" y="8"/>
                    </a:lnTo>
                    <a:lnTo>
                      <a:pt x="162" y="53"/>
                    </a:lnTo>
                    <a:lnTo>
                      <a:pt x="189" y="83"/>
                    </a:lnTo>
                    <a:lnTo>
                      <a:pt x="193" y="103"/>
                    </a:lnTo>
                    <a:lnTo>
                      <a:pt x="184" y="108"/>
                    </a:lnTo>
                    <a:lnTo>
                      <a:pt x="189" y="128"/>
                    </a:lnTo>
                    <a:lnTo>
                      <a:pt x="170" y="129"/>
                    </a:lnTo>
                    <a:lnTo>
                      <a:pt x="170" y="147"/>
                    </a:lnTo>
                    <a:lnTo>
                      <a:pt x="154" y="138"/>
                    </a:lnTo>
                    <a:lnTo>
                      <a:pt x="55" y="149"/>
                    </a:lnTo>
                    <a:lnTo>
                      <a:pt x="33" y="117"/>
                    </a:lnTo>
                    <a:lnTo>
                      <a:pt x="49" y="95"/>
                    </a:lnTo>
                    <a:lnTo>
                      <a:pt x="28" y="84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0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4" name="Freeform 40"/>
              <p:cNvSpPr>
                <a:spLocks/>
              </p:cNvSpPr>
              <p:nvPr/>
            </p:nvSpPr>
            <p:spPr bwMode="auto">
              <a:xfrm>
                <a:off x="2976" y="1233"/>
                <a:ext cx="177" cy="105"/>
              </a:xfrm>
              <a:custGeom>
                <a:avLst/>
                <a:gdLst>
                  <a:gd name="T0" fmla="*/ 6 w 177"/>
                  <a:gd name="T1" fmla="*/ 19 h 105"/>
                  <a:gd name="T2" fmla="*/ 21 w 177"/>
                  <a:gd name="T3" fmla="*/ 9 h 105"/>
                  <a:gd name="T4" fmla="*/ 73 w 177"/>
                  <a:gd name="T5" fmla="*/ 0 h 105"/>
                  <a:gd name="T6" fmla="*/ 89 w 177"/>
                  <a:gd name="T7" fmla="*/ 6 h 105"/>
                  <a:gd name="T8" fmla="*/ 123 w 177"/>
                  <a:gd name="T9" fmla="*/ 1 h 105"/>
                  <a:gd name="T10" fmla="*/ 151 w 177"/>
                  <a:gd name="T11" fmla="*/ 16 h 105"/>
                  <a:gd name="T12" fmla="*/ 176 w 177"/>
                  <a:gd name="T13" fmla="*/ 28 h 105"/>
                  <a:gd name="T14" fmla="*/ 162 w 177"/>
                  <a:gd name="T15" fmla="*/ 59 h 105"/>
                  <a:gd name="T16" fmla="*/ 141 w 177"/>
                  <a:gd name="T17" fmla="*/ 75 h 105"/>
                  <a:gd name="T18" fmla="*/ 118 w 177"/>
                  <a:gd name="T19" fmla="*/ 79 h 105"/>
                  <a:gd name="T20" fmla="*/ 122 w 177"/>
                  <a:gd name="T21" fmla="*/ 92 h 105"/>
                  <a:gd name="T22" fmla="*/ 108 w 177"/>
                  <a:gd name="T23" fmla="*/ 104 h 105"/>
                  <a:gd name="T24" fmla="*/ 81 w 177"/>
                  <a:gd name="T25" fmla="*/ 75 h 105"/>
                  <a:gd name="T26" fmla="*/ 12 w 177"/>
                  <a:gd name="T27" fmla="*/ 28 h 105"/>
                  <a:gd name="T28" fmla="*/ 0 w 177"/>
                  <a:gd name="T29" fmla="*/ 28 h 105"/>
                  <a:gd name="T30" fmla="*/ 6 w 177"/>
                  <a:gd name="T31" fmla="*/ 19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7" h="105">
                    <a:moveTo>
                      <a:pt x="6" y="19"/>
                    </a:moveTo>
                    <a:lnTo>
                      <a:pt x="21" y="9"/>
                    </a:lnTo>
                    <a:lnTo>
                      <a:pt x="73" y="0"/>
                    </a:lnTo>
                    <a:lnTo>
                      <a:pt x="89" y="6"/>
                    </a:lnTo>
                    <a:lnTo>
                      <a:pt x="123" y="1"/>
                    </a:lnTo>
                    <a:lnTo>
                      <a:pt x="151" y="16"/>
                    </a:lnTo>
                    <a:lnTo>
                      <a:pt x="176" y="28"/>
                    </a:lnTo>
                    <a:lnTo>
                      <a:pt x="162" y="59"/>
                    </a:lnTo>
                    <a:lnTo>
                      <a:pt x="141" y="75"/>
                    </a:lnTo>
                    <a:lnTo>
                      <a:pt x="118" y="79"/>
                    </a:lnTo>
                    <a:lnTo>
                      <a:pt x="122" y="92"/>
                    </a:lnTo>
                    <a:lnTo>
                      <a:pt x="108" y="104"/>
                    </a:lnTo>
                    <a:lnTo>
                      <a:pt x="81" y="75"/>
                    </a:lnTo>
                    <a:lnTo>
                      <a:pt x="12" y="28"/>
                    </a:lnTo>
                    <a:lnTo>
                      <a:pt x="0" y="28"/>
                    </a:lnTo>
                    <a:lnTo>
                      <a:pt x="6" y="19"/>
                    </a:lnTo>
                  </a:path>
                </a:pathLst>
              </a:custGeom>
              <a:solidFill>
                <a:srgbClr val="FF5F1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5" name="Freeform 41"/>
              <p:cNvSpPr>
                <a:spLocks/>
              </p:cNvSpPr>
              <p:nvPr/>
            </p:nvSpPr>
            <p:spPr bwMode="auto">
              <a:xfrm>
                <a:off x="2851" y="1382"/>
                <a:ext cx="331" cy="167"/>
              </a:xfrm>
              <a:custGeom>
                <a:avLst/>
                <a:gdLst>
                  <a:gd name="T0" fmla="*/ 0 w 331"/>
                  <a:gd name="T1" fmla="*/ 16 h 167"/>
                  <a:gd name="T2" fmla="*/ 91 w 331"/>
                  <a:gd name="T3" fmla="*/ 10 h 167"/>
                  <a:gd name="T4" fmla="*/ 100 w 331"/>
                  <a:gd name="T5" fmla="*/ 21 h 167"/>
                  <a:gd name="T6" fmla="*/ 197 w 331"/>
                  <a:gd name="T7" fmla="*/ 10 h 167"/>
                  <a:gd name="T8" fmla="*/ 214 w 331"/>
                  <a:gd name="T9" fmla="*/ 19 h 167"/>
                  <a:gd name="T10" fmla="*/ 214 w 331"/>
                  <a:gd name="T11" fmla="*/ 1 h 167"/>
                  <a:gd name="T12" fmla="*/ 213 w 331"/>
                  <a:gd name="T13" fmla="*/ 0 h 167"/>
                  <a:gd name="T14" fmla="*/ 232 w 331"/>
                  <a:gd name="T15" fmla="*/ 1 h 167"/>
                  <a:gd name="T16" fmla="*/ 253 w 331"/>
                  <a:gd name="T17" fmla="*/ 27 h 167"/>
                  <a:gd name="T18" fmla="*/ 286 w 331"/>
                  <a:gd name="T19" fmla="*/ 62 h 167"/>
                  <a:gd name="T20" fmla="*/ 302 w 331"/>
                  <a:gd name="T21" fmla="*/ 92 h 167"/>
                  <a:gd name="T22" fmla="*/ 326 w 331"/>
                  <a:gd name="T23" fmla="*/ 113 h 167"/>
                  <a:gd name="T24" fmla="*/ 330 w 331"/>
                  <a:gd name="T25" fmla="*/ 143 h 167"/>
                  <a:gd name="T26" fmla="*/ 322 w 331"/>
                  <a:gd name="T27" fmla="*/ 161 h 167"/>
                  <a:gd name="T28" fmla="*/ 288 w 331"/>
                  <a:gd name="T29" fmla="*/ 166 h 167"/>
                  <a:gd name="T30" fmla="*/ 282 w 331"/>
                  <a:gd name="T31" fmla="*/ 158 h 167"/>
                  <a:gd name="T32" fmla="*/ 257 w 331"/>
                  <a:gd name="T33" fmla="*/ 147 h 167"/>
                  <a:gd name="T34" fmla="*/ 250 w 331"/>
                  <a:gd name="T35" fmla="*/ 136 h 167"/>
                  <a:gd name="T36" fmla="*/ 243 w 331"/>
                  <a:gd name="T37" fmla="*/ 132 h 167"/>
                  <a:gd name="T38" fmla="*/ 239 w 331"/>
                  <a:gd name="T39" fmla="*/ 121 h 167"/>
                  <a:gd name="T40" fmla="*/ 234 w 331"/>
                  <a:gd name="T41" fmla="*/ 124 h 167"/>
                  <a:gd name="T42" fmla="*/ 214 w 331"/>
                  <a:gd name="T43" fmla="*/ 110 h 167"/>
                  <a:gd name="T44" fmla="*/ 219 w 331"/>
                  <a:gd name="T45" fmla="*/ 97 h 167"/>
                  <a:gd name="T46" fmla="*/ 214 w 331"/>
                  <a:gd name="T47" fmla="*/ 90 h 167"/>
                  <a:gd name="T48" fmla="*/ 208 w 331"/>
                  <a:gd name="T49" fmla="*/ 93 h 167"/>
                  <a:gd name="T50" fmla="*/ 209 w 331"/>
                  <a:gd name="T51" fmla="*/ 100 h 167"/>
                  <a:gd name="T52" fmla="*/ 203 w 331"/>
                  <a:gd name="T53" fmla="*/ 90 h 167"/>
                  <a:gd name="T54" fmla="*/ 203 w 331"/>
                  <a:gd name="T55" fmla="*/ 67 h 167"/>
                  <a:gd name="T56" fmla="*/ 191 w 331"/>
                  <a:gd name="T57" fmla="*/ 53 h 167"/>
                  <a:gd name="T58" fmla="*/ 160 w 331"/>
                  <a:gd name="T59" fmla="*/ 42 h 167"/>
                  <a:gd name="T60" fmla="*/ 145 w 331"/>
                  <a:gd name="T61" fmla="*/ 29 h 167"/>
                  <a:gd name="T62" fmla="*/ 127 w 331"/>
                  <a:gd name="T63" fmla="*/ 27 h 167"/>
                  <a:gd name="T64" fmla="*/ 120 w 331"/>
                  <a:gd name="T65" fmla="*/ 35 h 167"/>
                  <a:gd name="T66" fmla="*/ 95 w 331"/>
                  <a:gd name="T67" fmla="*/ 41 h 167"/>
                  <a:gd name="T68" fmla="*/ 80 w 331"/>
                  <a:gd name="T69" fmla="*/ 35 h 167"/>
                  <a:gd name="T70" fmla="*/ 72 w 331"/>
                  <a:gd name="T71" fmla="*/ 27 h 167"/>
                  <a:gd name="T72" fmla="*/ 24 w 331"/>
                  <a:gd name="T73" fmla="*/ 34 h 167"/>
                  <a:gd name="T74" fmla="*/ 14 w 331"/>
                  <a:gd name="T75" fmla="*/ 28 h 167"/>
                  <a:gd name="T76" fmla="*/ 3 w 331"/>
                  <a:gd name="T77" fmla="*/ 35 h 167"/>
                  <a:gd name="T78" fmla="*/ 0 w 331"/>
                  <a:gd name="T79" fmla="*/ 16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31" h="167">
                    <a:moveTo>
                      <a:pt x="0" y="16"/>
                    </a:moveTo>
                    <a:lnTo>
                      <a:pt x="91" y="10"/>
                    </a:lnTo>
                    <a:lnTo>
                      <a:pt x="100" y="21"/>
                    </a:lnTo>
                    <a:lnTo>
                      <a:pt x="197" y="10"/>
                    </a:lnTo>
                    <a:lnTo>
                      <a:pt x="214" y="19"/>
                    </a:lnTo>
                    <a:lnTo>
                      <a:pt x="214" y="1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53" y="27"/>
                    </a:lnTo>
                    <a:lnTo>
                      <a:pt x="286" y="62"/>
                    </a:lnTo>
                    <a:lnTo>
                      <a:pt x="302" y="92"/>
                    </a:lnTo>
                    <a:lnTo>
                      <a:pt x="326" y="113"/>
                    </a:lnTo>
                    <a:lnTo>
                      <a:pt x="330" y="143"/>
                    </a:lnTo>
                    <a:lnTo>
                      <a:pt x="322" y="161"/>
                    </a:lnTo>
                    <a:lnTo>
                      <a:pt x="288" y="166"/>
                    </a:lnTo>
                    <a:lnTo>
                      <a:pt x="282" y="158"/>
                    </a:lnTo>
                    <a:lnTo>
                      <a:pt x="257" y="147"/>
                    </a:lnTo>
                    <a:lnTo>
                      <a:pt x="250" y="136"/>
                    </a:lnTo>
                    <a:lnTo>
                      <a:pt x="243" y="132"/>
                    </a:lnTo>
                    <a:lnTo>
                      <a:pt x="239" y="121"/>
                    </a:lnTo>
                    <a:lnTo>
                      <a:pt x="234" y="124"/>
                    </a:lnTo>
                    <a:lnTo>
                      <a:pt x="214" y="110"/>
                    </a:lnTo>
                    <a:lnTo>
                      <a:pt x="219" y="97"/>
                    </a:lnTo>
                    <a:lnTo>
                      <a:pt x="214" y="90"/>
                    </a:lnTo>
                    <a:lnTo>
                      <a:pt x="208" y="93"/>
                    </a:lnTo>
                    <a:lnTo>
                      <a:pt x="209" y="100"/>
                    </a:lnTo>
                    <a:lnTo>
                      <a:pt x="203" y="90"/>
                    </a:lnTo>
                    <a:lnTo>
                      <a:pt x="203" y="67"/>
                    </a:lnTo>
                    <a:lnTo>
                      <a:pt x="191" y="53"/>
                    </a:lnTo>
                    <a:lnTo>
                      <a:pt x="160" y="42"/>
                    </a:lnTo>
                    <a:lnTo>
                      <a:pt x="145" y="29"/>
                    </a:lnTo>
                    <a:lnTo>
                      <a:pt x="127" y="27"/>
                    </a:lnTo>
                    <a:lnTo>
                      <a:pt x="120" y="35"/>
                    </a:lnTo>
                    <a:lnTo>
                      <a:pt x="95" y="41"/>
                    </a:lnTo>
                    <a:lnTo>
                      <a:pt x="80" y="35"/>
                    </a:lnTo>
                    <a:lnTo>
                      <a:pt x="72" y="27"/>
                    </a:lnTo>
                    <a:lnTo>
                      <a:pt x="24" y="34"/>
                    </a:lnTo>
                    <a:lnTo>
                      <a:pt x="14" y="28"/>
                    </a:lnTo>
                    <a:lnTo>
                      <a:pt x="3" y="35"/>
                    </a:lnTo>
                    <a:lnTo>
                      <a:pt x="0" y="16"/>
                    </a:lnTo>
                  </a:path>
                </a:pathLst>
              </a:custGeom>
              <a:solidFill>
                <a:srgbClr val="009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6" name="Freeform 42"/>
              <p:cNvSpPr>
                <a:spLocks/>
              </p:cNvSpPr>
              <p:nvPr/>
            </p:nvSpPr>
            <p:spPr bwMode="auto">
              <a:xfrm>
                <a:off x="2940" y="1163"/>
                <a:ext cx="306" cy="100"/>
              </a:xfrm>
              <a:custGeom>
                <a:avLst/>
                <a:gdLst>
                  <a:gd name="T0" fmla="*/ 10 w 306"/>
                  <a:gd name="T1" fmla="*/ 73 h 100"/>
                  <a:gd name="T2" fmla="*/ 0 w 306"/>
                  <a:gd name="T3" fmla="*/ 94 h 100"/>
                  <a:gd name="T4" fmla="*/ 39 w 306"/>
                  <a:gd name="T5" fmla="*/ 91 h 100"/>
                  <a:gd name="T6" fmla="*/ 55 w 306"/>
                  <a:gd name="T7" fmla="*/ 82 h 100"/>
                  <a:gd name="T8" fmla="*/ 109 w 306"/>
                  <a:gd name="T9" fmla="*/ 71 h 100"/>
                  <a:gd name="T10" fmla="*/ 123 w 306"/>
                  <a:gd name="T11" fmla="*/ 77 h 100"/>
                  <a:gd name="T12" fmla="*/ 159 w 306"/>
                  <a:gd name="T13" fmla="*/ 73 h 100"/>
                  <a:gd name="T14" fmla="*/ 159 w 306"/>
                  <a:gd name="T15" fmla="*/ 75 h 100"/>
                  <a:gd name="T16" fmla="*/ 212 w 306"/>
                  <a:gd name="T17" fmla="*/ 99 h 100"/>
                  <a:gd name="T18" fmla="*/ 243 w 306"/>
                  <a:gd name="T19" fmla="*/ 92 h 100"/>
                  <a:gd name="T20" fmla="*/ 260 w 306"/>
                  <a:gd name="T21" fmla="*/ 65 h 100"/>
                  <a:gd name="T22" fmla="*/ 291 w 306"/>
                  <a:gd name="T23" fmla="*/ 57 h 100"/>
                  <a:gd name="T24" fmla="*/ 305 w 306"/>
                  <a:gd name="T25" fmla="*/ 37 h 100"/>
                  <a:gd name="T26" fmla="*/ 304 w 306"/>
                  <a:gd name="T27" fmla="*/ 12 h 100"/>
                  <a:gd name="T28" fmla="*/ 300 w 306"/>
                  <a:gd name="T29" fmla="*/ 33 h 100"/>
                  <a:gd name="T30" fmla="*/ 284 w 306"/>
                  <a:gd name="T31" fmla="*/ 50 h 100"/>
                  <a:gd name="T32" fmla="*/ 277 w 306"/>
                  <a:gd name="T33" fmla="*/ 48 h 100"/>
                  <a:gd name="T34" fmla="*/ 255 w 306"/>
                  <a:gd name="T35" fmla="*/ 53 h 100"/>
                  <a:gd name="T36" fmla="*/ 255 w 306"/>
                  <a:gd name="T37" fmla="*/ 47 h 100"/>
                  <a:gd name="T38" fmla="*/ 277 w 306"/>
                  <a:gd name="T39" fmla="*/ 42 h 100"/>
                  <a:gd name="T40" fmla="*/ 257 w 306"/>
                  <a:gd name="T41" fmla="*/ 40 h 100"/>
                  <a:gd name="T42" fmla="*/ 280 w 306"/>
                  <a:gd name="T43" fmla="*/ 34 h 100"/>
                  <a:gd name="T44" fmla="*/ 289 w 306"/>
                  <a:gd name="T45" fmla="*/ 37 h 100"/>
                  <a:gd name="T46" fmla="*/ 293 w 306"/>
                  <a:gd name="T47" fmla="*/ 18 h 100"/>
                  <a:gd name="T48" fmla="*/ 288 w 306"/>
                  <a:gd name="T49" fmla="*/ 14 h 100"/>
                  <a:gd name="T50" fmla="*/ 260 w 306"/>
                  <a:gd name="T51" fmla="*/ 22 h 100"/>
                  <a:gd name="T52" fmla="*/ 260 w 306"/>
                  <a:gd name="T53" fmla="*/ 10 h 100"/>
                  <a:gd name="T54" fmla="*/ 272 w 306"/>
                  <a:gd name="T55" fmla="*/ 13 h 100"/>
                  <a:gd name="T56" fmla="*/ 288 w 306"/>
                  <a:gd name="T57" fmla="*/ 4 h 100"/>
                  <a:gd name="T58" fmla="*/ 279 w 306"/>
                  <a:gd name="T59" fmla="*/ 0 h 100"/>
                  <a:gd name="T60" fmla="*/ 188 w 306"/>
                  <a:gd name="T61" fmla="*/ 15 h 100"/>
                  <a:gd name="T62" fmla="*/ 76 w 306"/>
                  <a:gd name="T63" fmla="*/ 32 h 100"/>
                  <a:gd name="T64" fmla="*/ 25 w 306"/>
                  <a:gd name="T65" fmla="*/ 73 h 100"/>
                  <a:gd name="T66" fmla="*/ 10 w 306"/>
                  <a:gd name="T67" fmla="*/ 7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6" h="100">
                    <a:moveTo>
                      <a:pt x="10" y="73"/>
                    </a:moveTo>
                    <a:lnTo>
                      <a:pt x="0" y="94"/>
                    </a:lnTo>
                    <a:lnTo>
                      <a:pt x="39" y="91"/>
                    </a:lnTo>
                    <a:lnTo>
                      <a:pt x="55" y="82"/>
                    </a:lnTo>
                    <a:lnTo>
                      <a:pt x="109" y="71"/>
                    </a:lnTo>
                    <a:lnTo>
                      <a:pt x="123" y="77"/>
                    </a:lnTo>
                    <a:lnTo>
                      <a:pt x="159" y="73"/>
                    </a:lnTo>
                    <a:lnTo>
                      <a:pt x="159" y="75"/>
                    </a:lnTo>
                    <a:lnTo>
                      <a:pt x="212" y="99"/>
                    </a:lnTo>
                    <a:lnTo>
                      <a:pt x="243" y="92"/>
                    </a:lnTo>
                    <a:lnTo>
                      <a:pt x="260" y="65"/>
                    </a:lnTo>
                    <a:lnTo>
                      <a:pt x="291" y="57"/>
                    </a:lnTo>
                    <a:lnTo>
                      <a:pt x="305" y="37"/>
                    </a:lnTo>
                    <a:lnTo>
                      <a:pt x="304" y="12"/>
                    </a:lnTo>
                    <a:lnTo>
                      <a:pt x="300" y="33"/>
                    </a:lnTo>
                    <a:lnTo>
                      <a:pt x="284" y="50"/>
                    </a:lnTo>
                    <a:lnTo>
                      <a:pt x="277" y="48"/>
                    </a:lnTo>
                    <a:lnTo>
                      <a:pt x="255" y="53"/>
                    </a:lnTo>
                    <a:lnTo>
                      <a:pt x="255" y="47"/>
                    </a:lnTo>
                    <a:lnTo>
                      <a:pt x="277" y="42"/>
                    </a:lnTo>
                    <a:lnTo>
                      <a:pt x="257" y="40"/>
                    </a:lnTo>
                    <a:lnTo>
                      <a:pt x="280" y="34"/>
                    </a:lnTo>
                    <a:lnTo>
                      <a:pt x="289" y="37"/>
                    </a:lnTo>
                    <a:lnTo>
                      <a:pt x="293" y="18"/>
                    </a:lnTo>
                    <a:lnTo>
                      <a:pt x="288" y="14"/>
                    </a:lnTo>
                    <a:lnTo>
                      <a:pt x="260" y="22"/>
                    </a:lnTo>
                    <a:lnTo>
                      <a:pt x="260" y="10"/>
                    </a:lnTo>
                    <a:lnTo>
                      <a:pt x="272" y="13"/>
                    </a:lnTo>
                    <a:lnTo>
                      <a:pt x="288" y="4"/>
                    </a:lnTo>
                    <a:lnTo>
                      <a:pt x="279" y="0"/>
                    </a:lnTo>
                    <a:lnTo>
                      <a:pt x="188" y="15"/>
                    </a:lnTo>
                    <a:lnTo>
                      <a:pt x="76" y="32"/>
                    </a:lnTo>
                    <a:lnTo>
                      <a:pt x="25" y="73"/>
                    </a:lnTo>
                    <a:lnTo>
                      <a:pt x="10" y="73"/>
                    </a:lnTo>
                  </a:path>
                </a:pathLst>
              </a:custGeom>
              <a:solidFill>
                <a:srgbClr val="BFF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7" name="Freeform 43"/>
              <p:cNvSpPr>
                <a:spLocks/>
              </p:cNvSpPr>
              <p:nvPr/>
            </p:nvSpPr>
            <p:spPr bwMode="auto">
              <a:xfrm>
                <a:off x="2954" y="1080"/>
                <a:ext cx="267" cy="125"/>
              </a:xfrm>
              <a:custGeom>
                <a:avLst/>
                <a:gdLst>
                  <a:gd name="T0" fmla="*/ 44 w 267"/>
                  <a:gd name="T1" fmla="*/ 87 h 125"/>
                  <a:gd name="T2" fmla="*/ 36 w 267"/>
                  <a:gd name="T3" fmla="*/ 99 h 125"/>
                  <a:gd name="T4" fmla="*/ 25 w 267"/>
                  <a:gd name="T5" fmla="*/ 103 h 125"/>
                  <a:gd name="T6" fmla="*/ 24 w 267"/>
                  <a:gd name="T7" fmla="*/ 111 h 125"/>
                  <a:gd name="T8" fmla="*/ 1 w 267"/>
                  <a:gd name="T9" fmla="*/ 117 h 125"/>
                  <a:gd name="T10" fmla="*/ 0 w 267"/>
                  <a:gd name="T11" fmla="*/ 124 h 125"/>
                  <a:gd name="T12" fmla="*/ 63 w 267"/>
                  <a:gd name="T13" fmla="*/ 116 h 125"/>
                  <a:gd name="T14" fmla="*/ 178 w 267"/>
                  <a:gd name="T15" fmla="*/ 98 h 125"/>
                  <a:gd name="T16" fmla="*/ 266 w 267"/>
                  <a:gd name="T17" fmla="*/ 82 h 125"/>
                  <a:gd name="T18" fmla="*/ 266 w 267"/>
                  <a:gd name="T19" fmla="*/ 69 h 125"/>
                  <a:gd name="T20" fmla="*/ 256 w 267"/>
                  <a:gd name="T21" fmla="*/ 66 h 125"/>
                  <a:gd name="T22" fmla="*/ 249 w 267"/>
                  <a:gd name="T23" fmla="*/ 72 h 125"/>
                  <a:gd name="T24" fmla="*/ 244 w 267"/>
                  <a:gd name="T25" fmla="*/ 55 h 125"/>
                  <a:gd name="T26" fmla="*/ 249 w 267"/>
                  <a:gd name="T27" fmla="*/ 40 h 125"/>
                  <a:gd name="T28" fmla="*/ 216 w 267"/>
                  <a:gd name="T29" fmla="*/ 29 h 125"/>
                  <a:gd name="T30" fmla="*/ 193 w 267"/>
                  <a:gd name="T31" fmla="*/ 32 h 125"/>
                  <a:gd name="T32" fmla="*/ 193 w 267"/>
                  <a:gd name="T33" fmla="*/ 9 h 125"/>
                  <a:gd name="T34" fmla="*/ 169 w 267"/>
                  <a:gd name="T35" fmla="*/ 0 h 125"/>
                  <a:gd name="T36" fmla="*/ 152 w 267"/>
                  <a:gd name="T37" fmla="*/ 5 h 125"/>
                  <a:gd name="T38" fmla="*/ 140 w 267"/>
                  <a:gd name="T39" fmla="*/ 27 h 125"/>
                  <a:gd name="T40" fmla="*/ 120 w 267"/>
                  <a:gd name="T41" fmla="*/ 36 h 125"/>
                  <a:gd name="T42" fmla="*/ 111 w 267"/>
                  <a:gd name="T43" fmla="*/ 70 h 125"/>
                  <a:gd name="T44" fmla="*/ 78 w 267"/>
                  <a:gd name="T45" fmla="*/ 87 h 125"/>
                  <a:gd name="T46" fmla="*/ 51 w 267"/>
                  <a:gd name="T47" fmla="*/ 94 h 125"/>
                  <a:gd name="T48" fmla="*/ 44 w 267"/>
                  <a:gd name="T49" fmla="*/ 8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7" h="125">
                    <a:moveTo>
                      <a:pt x="44" y="87"/>
                    </a:moveTo>
                    <a:lnTo>
                      <a:pt x="36" y="99"/>
                    </a:lnTo>
                    <a:lnTo>
                      <a:pt x="25" y="103"/>
                    </a:lnTo>
                    <a:lnTo>
                      <a:pt x="24" y="111"/>
                    </a:lnTo>
                    <a:lnTo>
                      <a:pt x="1" y="117"/>
                    </a:lnTo>
                    <a:lnTo>
                      <a:pt x="0" y="124"/>
                    </a:lnTo>
                    <a:lnTo>
                      <a:pt x="63" y="116"/>
                    </a:lnTo>
                    <a:lnTo>
                      <a:pt x="178" y="98"/>
                    </a:lnTo>
                    <a:lnTo>
                      <a:pt x="266" y="82"/>
                    </a:lnTo>
                    <a:lnTo>
                      <a:pt x="266" y="69"/>
                    </a:lnTo>
                    <a:lnTo>
                      <a:pt x="256" y="66"/>
                    </a:lnTo>
                    <a:lnTo>
                      <a:pt x="249" y="72"/>
                    </a:lnTo>
                    <a:lnTo>
                      <a:pt x="244" y="55"/>
                    </a:lnTo>
                    <a:lnTo>
                      <a:pt x="249" y="40"/>
                    </a:lnTo>
                    <a:lnTo>
                      <a:pt x="216" y="29"/>
                    </a:lnTo>
                    <a:lnTo>
                      <a:pt x="193" y="32"/>
                    </a:lnTo>
                    <a:lnTo>
                      <a:pt x="193" y="9"/>
                    </a:lnTo>
                    <a:lnTo>
                      <a:pt x="169" y="0"/>
                    </a:lnTo>
                    <a:lnTo>
                      <a:pt x="152" y="5"/>
                    </a:lnTo>
                    <a:lnTo>
                      <a:pt x="140" y="27"/>
                    </a:lnTo>
                    <a:lnTo>
                      <a:pt x="120" y="36"/>
                    </a:lnTo>
                    <a:lnTo>
                      <a:pt x="111" y="70"/>
                    </a:lnTo>
                    <a:lnTo>
                      <a:pt x="78" y="87"/>
                    </a:lnTo>
                    <a:lnTo>
                      <a:pt x="51" y="94"/>
                    </a:lnTo>
                    <a:lnTo>
                      <a:pt x="44" y="87"/>
                    </a:lnTo>
                  </a:path>
                </a:pathLst>
              </a:custGeom>
              <a:solidFill>
                <a:srgbClr val="BF5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8" name="Freeform 44"/>
              <p:cNvSpPr>
                <a:spLocks/>
              </p:cNvSpPr>
              <p:nvPr/>
            </p:nvSpPr>
            <p:spPr bwMode="auto">
              <a:xfrm>
                <a:off x="2971" y="1056"/>
                <a:ext cx="153" cy="118"/>
              </a:xfrm>
              <a:custGeom>
                <a:avLst/>
                <a:gdLst>
                  <a:gd name="T0" fmla="*/ 16 w 153"/>
                  <a:gd name="T1" fmla="*/ 61 h 118"/>
                  <a:gd name="T2" fmla="*/ 4 w 153"/>
                  <a:gd name="T3" fmla="*/ 59 h 118"/>
                  <a:gd name="T4" fmla="*/ 0 w 153"/>
                  <a:gd name="T5" fmla="*/ 77 h 118"/>
                  <a:gd name="T6" fmla="*/ 4 w 153"/>
                  <a:gd name="T7" fmla="*/ 97 h 118"/>
                  <a:gd name="T8" fmla="*/ 26 w 153"/>
                  <a:gd name="T9" fmla="*/ 110 h 118"/>
                  <a:gd name="T10" fmla="*/ 31 w 153"/>
                  <a:gd name="T11" fmla="*/ 117 h 118"/>
                  <a:gd name="T12" fmla="*/ 59 w 153"/>
                  <a:gd name="T13" fmla="*/ 110 h 118"/>
                  <a:gd name="T14" fmla="*/ 92 w 153"/>
                  <a:gd name="T15" fmla="*/ 95 h 118"/>
                  <a:gd name="T16" fmla="*/ 102 w 153"/>
                  <a:gd name="T17" fmla="*/ 60 h 118"/>
                  <a:gd name="T18" fmla="*/ 123 w 153"/>
                  <a:gd name="T19" fmla="*/ 51 h 118"/>
                  <a:gd name="T20" fmla="*/ 135 w 153"/>
                  <a:gd name="T21" fmla="*/ 30 h 118"/>
                  <a:gd name="T22" fmla="*/ 152 w 153"/>
                  <a:gd name="T23" fmla="*/ 24 h 118"/>
                  <a:gd name="T24" fmla="*/ 130 w 153"/>
                  <a:gd name="T25" fmla="*/ 21 h 118"/>
                  <a:gd name="T26" fmla="*/ 92 w 153"/>
                  <a:gd name="T27" fmla="*/ 37 h 118"/>
                  <a:gd name="T28" fmla="*/ 86 w 153"/>
                  <a:gd name="T29" fmla="*/ 22 h 118"/>
                  <a:gd name="T30" fmla="*/ 53 w 153"/>
                  <a:gd name="T31" fmla="*/ 23 h 118"/>
                  <a:gd name="T32" fmla="*/ 45 w 153"/>
                  <a:gd name="T33" fmla="*/ 0 h 118"/>
                  <a:gd name="T34" fmla="*/ 36 w 153"/>
                  <a:gd name="T35" fmla="*/ 6 h 118"/>
                  <a:gd name="T36" fmla="*/ 39 w 153"/>
                  <a:gd name="T37" fmla="*/ 40 h 118"/>
                  <a:gd name="T38" fmla="*/ 24 w 153"/>
                  <a:gd name="T39" fmla="*/ 43 h 118"/>
                  <a:gd name="T40" fmla="*/ 16 w 153"/>
                  <a:gd name="T41" fmla="*/ 6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3" h="118">
                    <a:moveTo>
                      <a:pt x="16" y="61"/>
                    </a:moveTo>
                    <a:lnTo>
                      <a:pt x="4" y="59"/>
                    </a:lnTo>
                    <a:lnTo>
                      <a:pt x="0" y="77"/>
                    </a:lnTo>
                    <a:lnTo>
                      <a:pt x="4" y="97"/>
                    </a:lnTo>
                    <a:lnTo>
                      <a:pt x="26" y="110"/>
                    </a:lnTo>
                    <a:lnTo>
                      <a:pt x="31" y="117"/>
                    </a:lnTo>
                    <a:lnTo>
                      <a:pt x="59" y="110"/>
                    </a:lnTo>
                    <a:lnTo>
                      <a:pt x="92" y="95"/>
                    </a:lnTo>
                    <a:lnTo>
                      <a:pt x="102" y="60"/>
                    </a:lnTo>
                    <a:lnTo>
                      <a:pt x="123" y="51"/>
                    </a:lnTo>
                    <a:lnTo>
                      <a:pt x="135" y="30"/>
                    </a:lnTo>
                    <a:lnTo>
                      <a:pt x="152" y="24"/>
                    </a:lnTo>
                    <a:lnTo>
                      <a:pt x="130" y="21"/>
                    </a:lnTo>
                    <a:lnTo>
                      <a:pt x="92" y="37"/>
                    </a:lnTo>
                    <a:lnTo>
                      <a:pt x="86" y="22"/>
                    </a:lnTo>
                    <a:lnTo>
                      <a:pt x="53" y="23"/>
                    </a:lnTo>
                    <a:lnTo>
                      <a:pt x="45" y="0"/>
                    </a:lnTo>
                    <a:lnTo>
                      <a:pt x="36" y="6"/>
                    </a:lnTo>
                    <a:lnTo>
                      <a:pt x="39" y="40"/>
                    </a:lnTo>
                    <a:lnTo>
                      <a:pt x="24" y="43"/>
                    </a:lnTo>
                    <a:lnTo>
                      <a:pt x="16" y="61"/>
                    </a:lnTo>
                  </a:path>
                </a:pathLst>
              </a:custGeom>
              <a:solidFill>
                <a:srgbClr val="BFD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9" name="Freeform 45"/>
              <p:cNvSpPr>
                <a:spLocks/>
              </p:cNvSpPr>
              <p:nvPr/>
            </p:nvSpPr>
            <p:spPr bwMode="auto">
              <a:xfrm>
                <a:off x="3187" y="1058"/>
                <a:ext cx="44" cy="41"/>
              </a:xfrm>
              <a:custGeom>
                <a:avLst/>
                <a:gdLst>
                  <a:gd name="T0" fmla="*/ 0 w 44"/>
                  <a:gd name="T1" fmla="*/ 2 h 41"/>
                  <a:gd name="T2" fmla="*/ 9 w 44"/>
                  <a:gd name="T3" fmla="*/ 0 h 41"/>
                  <a:gd name="T4" fmla="*/ 29 w 44"/>
                  <a:gd name="T5" fmla="*/ 9 h 41"/>
                  <a:gd name="T6" fmla="*/ 29 w 44"/>
                  <a:gd name="T7" fmla="*/ 18 h 41"/>
                  <a:gd name="T8" fmla="*/ 42 w 44"/>
                  <a:gd name="T9" fmla="*/ 24 h 41"/>
                  <a:gd name="T10" fmla="*/ 43 w 44"/>
                  <a:gd name="T11" fmla="*/ 36 h 41"/>
                  <a:gd name="T12" fmla="*/ 21 w 44"/>
                  <a:gd name="T13" fmla="*/ 40 h 41"/>
                  <a:gd name="T14" fmla="*/ 0 w 44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1">
                    <a:moveTo>
                      <a:pt x="0" y="2"/>
                    </a:moveTo>
                    <a:lnTo>
                      <a:pt x="9" y="0"/>
                    </a:lnTo>
                    <a:lnTo>
                      <a:pt x="29" y="9"/>
                    </a:lnTo>
                    <a:lnTo>
                      <a:pt x="29" y="18"/>
                    </a:lnTo>
                    <a:lnTo>
                      <a:pt x="42" y="24"/>
                    </a:lnTo>
                    <a:lnTo>
                      <a:pt x="43" y="36"/>
                    </a:lnTo>
                    <a:lnTo>
                      <a:pt x="21" y="40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0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0" name="Freeform 46"/>
              <p:cNvSpPr>
                <a:spLocks/>
              </p:cNvSpPr>
              <p:nvPr/>
            </p:nvSpPr>
            <p:spPr bwMode="auto">
              <a:xfrm>
                <a:off x="3005" y="980"/>
                <a:ext cx="207" cy="101"/>
              </a:xfrm>
              <a:custGeom>
                <a:avLst/>
                <a:gdLst>
                  <a:gd name="T0" fmla="*/ 19 w 207"/>
                  <a:gd name="T1" fmla="*/ 14 h 101"/>
                  <a:gd name="T2" fmla="*/ 0 w 207"/>
                  <a:gd name="T3" fmla="*/ 28 h 101"/>
                  <a:gd name="T4" fmla="*/ 10 w 207"/>
                  <a:gd name="T5" fmla="*/ 76 h 101"/>
                  <a:gd name="T6" fmla="*/ 19 w 207"/>
                  <a:gd name="T7" fmla="*/ 100 h 101"/>
                  <a:gd name="T8" fmla="*/ 54 w 207"/>
                  <a:gd name="T9" fmla="*/ 98 h 101"/>
                  <a:gd name="T10" fmla="*/ 184 w 207"/>
                  <a:gd name="T11" fmla="*/ 80 h 101"/>
                  <a:gd name="T12" fmla="*/ 193 w 207"/>
                  <a:gd name="T13" fmla="*/ 77 h 101"/>
                  <a:gd name="T14" fmla="*/ 206 w 207"/>
                  <a:gd name="T15" fmla="*/ 54 h 101"/>
                  <a:gd name="T16" fmla="*/ 187 w 207"/>
                  <a:gd name="T17" fmla="*/ 42 h 101"/>
                  <a:gd name="T18" fmla="*/ 197 w 207"/>
                  <a:gd name="T19" fmla="*/ 13 h 101"/>
                  <a:gd name="T20" fmla="*/ 182 w 207"/>
                  <a:gd name="T21" fmla="*/ 10 h 101"/>
                  <a:gd name="T22" fmla="*/ 182 w 207"/>
                  <a:gd name="T23" fmla="*/ 3 h 101"/>
                  <a:gd name="T24" fmla="*/ 175 w 207"/>
                  <a:gd name="T25" fmla="*/ 0 h 101"/>
                  <a:gd name="T26" fmla="*/ 25 w 207"/>
                  <a:gd name="T27" fmla="*/ 21 h 101"/>
                  <a:gd name="T28" fmla="*/ 19 w 207"/>
                  <a:gd name="T29" fmla="*/ 1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07" h="101">
                    <a:moveTo>
                      <a:pt x="19" y="14"/>
                    </a:moveTo>
                    <a:lnTo>
                      <a:pt x="0" y="28"/>
                    </a:lnTo>
                    <a:lnTo>
                      <a:pt x="10" y="76"/>
                    </a:lnTo>
                    <a:lnTo>
                      <a:pt x="19" y="100"/>
                    </a:lnTo>
                    <a:lnTo>
                      <a:pt x="54" y="98"/>
                    </a:lnTo>
                    <a:lnTo>
                      <a:pt x="184" y="80"/>
                    </a:lnTo>
                    <a:lnTo>
                      <a:pt x="193" y="77"/>
                    </a:lnTo>
                    <a:lnTo>
                      <a:pt x="206" y="54"/>
                    </a:lnTo>
                    <a:lnTo>
                      <a:pt x="187" y="42"/>
                    </a:lnTo>
                    <a:lnTo>
                      <a:pt x="197" y="13"/>
                    </a:lnTo>
                    <a:lnTo>
                      <a:pt x="182" y="10"/>
                    </a:lnTo>
                    <a:lnTo>
                      <a:pt x="182" y="3"/>
                    </a:lnTo>
                    <a:lnTo>
                      <a:pt x="175" y="0"/>
                    </a:lnTo>
                    <a:lnTo>
                      <a:pt x="25" y="21"/>
                    </a:lnTo>
                    <a:lnTo>
                      <a:pt x="19" y="14"/>
                    </a:lnTo>
                  </a:path>
                </a:pathLst>
              </a:custGeom>
              <a:solidFill>
                <a:srgbClr val="00B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1" name="Freeform 47"/>
              <p:cNvSpPr>
                <a:spLocks/>
              </p:cNvSpPr>
              <p:nvPr/>
            </p:nvSpPr>
            <p:spPr bwMode="auto">
              <a:xfrm>
                <a:off x="3191" y="993"/>
                <a:ext cx="55" cy="80"/>
              </a:xfrm>
              <a:custGeom>
                <a:avLst/>
                <a:gdLst>
                  <a:gd name="T0" fmla="*/ 10 w 55"/>
                  <a:gd name="T1" fmla="*/ 0 h 80"/>
                  <a:gd name="T2" fmla="*/ 23 w 55"/>
                  <a:gd name="T3" fmla="*/ 0 h 80"/>
                  <a:gd name="T4" fmla="*/ 48 w 55"/>
                  <a:gd name="T5" fmla="*/ 12 h 80"/>
                  <a:gd name="T6" fmla="*/ 44 w 55"/>
                  <a:gd name="T7" fmla="*/ 21 h 80"/>
                  <a:gd name="T8" fmla="*/ 53 w 55"/>
                  <a:gd name="T9" fmla="*/ 28 h 80"/>
                  <a:gd name="T10" fmla="*/ 54 w 55"/>
                  <a:gd name="T11" fmla="*/ 65 h 80"/>
                  <a:gd name="T12" fmla="*/ 45 w 55"/>
                  <a:gd name="T13" fmla="*/ 79 h 80"/>
                  <a:gd name="T14" fmla="*/ 35 w 55"/>
                  <a:gd name="T15" fmla="*/ 74 h 80"/>
                  <a:gd name="T16" fmla="*/ 24 w 55"/>
                  <a:gd name="T17" fmla="*/ 73 h 80"/>
                  <a:gd name="T18" fmla="*/ 5 w 55"/>
                  <a:gd name="T19" fmla="*/ 66 h 80"/>
                  <a:gd name="T20" fmla="*/ 19 w 55"/>
                  <a:gd name="T21" fmla="*/ 42 h 80"/>
                  <a:gd name="T22" fmla="*/ 0 w 55"/>
                  <a:gd name="T23" fmla="*/ 30 h 80"/>
                  <a:gd name="T24" fmla="*/ 10 w 55"/>
                  <a:gd name="T2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" h="80">
                    <a:moveTo>
                      <a:pt x="10" y="0"/>
                    </a:moveTo>
                    <a:lnTo>
                      <a:pt x="23" y="0"/>
                    </a:lnTo>
                    <a:lnTo>
                      <a:pt x="48" y="12"/>
                    </a:lnTo>
                    <a:lnTo>
                      <a:pt x="44" y="21"/>
                    </a:lnTo>
                    <a:lnTo>
                      <a:pt x="53" y="28"/>
                    </a:lnTo>
                    <a:lnTo>
                      <a:pt x="54" y="65"/>
                    </a:lnTo>
                    <a:lnTo>
                      <a:pt x="45" y="79"/>
                    </a:lnTo>
                    <a:lnTo>
                      <a:pt x="35" y="74"/>
                    </a:lnTo>
                    <a:lnTo>
                      <a:pt x="24" y="73"/>
                    </a:lnTo>
                    <a:lnTo>
                      <a:pt x="5" y="66"/>
                    </a:lnTo>
                    <a:lnTo>
                      <a:pt x="19" y="42"/>
                    </a:lnTo>
                    <a:lnTo>
                      <a:pt x="0" y="3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FF00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2" name="Freeform 48"/>
              <p:cNvSpPr>
                <a:spLocks/>
              </p:cNvSpPr>
              <p:nvPr/>
            </p:nvSpPr>
            <p:spPr bwMode="auto">
              <a:xfrm>
                <a:off x="3023" y="869"/>
                <a:ext cx="226" cy="138"/>
              </a:xfrm>
              <a:custGeom>
                <a:avLst/>
                <a:gdLst>
                  <a:gd name="T0" fmla="*/ 17 w 226"/>
                  <a:gd name="T1" fmla="*/ 92 h 138"/>
                  <a:gd name="T2" fmla="*/ 38 w 226"/>
                  <a:gd name="T3" fmla="*/ 84 h 138"/>
                  <a:gd name="T4" fmla="*/ 67 w 226"/>
                  <a:gd name="T5" fmla="*/ 82 h 138"/>
                  <a:gd name="T6" fmla="*/ 74 w 226"/>
                  <a:gd name="T7" fmla="*/ 75 h 138"/>
                  <a:gd name="T8" fmla="*/ 85 w 226"/>
                  <a:gd name="T9" fmla="*/ 74 h 138"/>
                  <a:gd name="T10" fmla="*/ 90 w 226"/>
                  <a:gd name="T11" fmla="*/ 66 h 138"/>
                  <a:gd name="T12" fmla="*/ 100 w 226"/>
                  <a:gd name="T13" fmla="*/ 63 h 138"/>
                  <a:gd name="T14" fmla="*/ 96 w 226"/>
                  <a:gd name="T15" fmla="*/ 49 h 138"/>
                  <a:gd name="T16" fmla="*/ 90 w 226"/>
                  <a:gd name="T17" fmla="*/ 45 h 138"/>
                  <a:gd name="T18" fmla="*/ 102 w 226"/>
                  <a:gd name="T19" fmla="*/ 34 h 138"/>
                  <a:gd name="T20" fmla="*/ 110 w 226"/>
                  <a:gd name="T21" fmla="*/ 34 h 138"/>
                  <a:gd name="T22" fmla="*/ 136 w 226"/>
                  <a:gd name="T23" fmla="*/ 9 h 138"/>
                  <a:gd name="T24" fmla="*/ 176 w 226"/>
                  <a:gd name="T25" fmla="*/ 0 h 138"/>
                  <a:gd name="T26" fmla="*/ 181 w 226"/>
                  <a:gd name="T27" fmla="*/ 23 h 138"/>
                  <a:gd name="T28" fmla="*/ 183 w 226"/>
                  <a:gd name="T29" fmla="*/ 22 h 138"/>
                  <a:gd name="T30" fmla="*/ 192 w 226"/>
                  <a:gd name="T31" fmla="*/ 30 h 138"/>
                  <a:gd name="T32" fmla="*/ 193 w 226"/>
                  <a:gd name="T33" fmla="*/ 54 h 138"/>
                  <a:gd name="T34" fmla="*/ 205 w 226"/>
                  <a:gd name="T35" fmla="*/ 73 h 138"/>
                  <a:gd name="T36" fmla="*/ 210 w 226"/>
                  <a:gd name="T37" fmla="*/ 98 h 138"/>
                  <a:gd name="T38" fmla="*/ 211 w 226"/>
                  <a:gd name="T39" fmla="*/ 119 h 138"/>
                  <a:gd name="T40" fmla="*/ 225 w 226"/>
                  <a:gd name="T41" fmla="*/ 126 h 138"/>
                  <a:gd name="T42" fmla="*/ 215 w 226"/>
                  <a:gd name="T43" fmla="*/ 137 h 138"/>
                  <a:gd name="T44" fmla="*/ 188 w 226"/>
                  <a:gd name="T45" fmla="*/ 125 h 138"/>
                  <a:gd name="T46" fmla="*/ 175 w 226"/>
                  <a:gd name="T47" fmla="*/ 126 h 138"/>
                  <a:gd name="T48" fmla="*/ 162 w 226"/>
                  <a:gd name="T49" fmla="*/ 123 h 138"/>
                  <a:gd name="T50" fmla="*/ 162 w 226"/>
                  <a:gd name="T51" fmla="*/ 115 h 138"/>
                  <a:gd name="T52" fmla="*/ 154 w 226"/>
                  <a:gd name="T53" fmla="*/ 113 h 138"/>
                  <a:gd name="T54" fmla="*/ 6 w 226"/>
                  <a:gd name="T55" fmla="*/ 134 h 138"/>
                  <a:gd name="T56" fmla="*/ 0 w 226"/>
                  <a:gd name="T57" fmla="*/ 128 h 138"/>
                  <a:gd name="T58" fmla="*/ 22 w 226"/>
                  <a:gd name="T59" fmla="*/ 103 h 138"/>
                  <a:gd name="T60" fmla="*/ 17 w 226"/>
                  <a:gd name="T61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6" h="138">
                    <a:moveTo>
                      <a:pt x="17" y="92"/>
                    </a:moveTo>
                    <a:lnTo>
                      <a:pt x="38" y="84"/>
                    </a:lnTo>
                    <a:lnTo>
                      <a:pt x="67" y="82"/>
                    </a:lnTo>
                    <a:lnTo>
                      <a:pt x="74" y="75"/>
                    </a:lnTo>
                    <a:lnTo>
                      <a:pt x="85" y="74"/>
                    </a:lnTo>
                    <a:lnTo>
                      <a:pt x="90" y="66"/>
                    </a:lnTo>
                    <a:lnTo>
                      <a:pt x="100" y="63"/>
                    </a:lnTo>
                    <a:lnTo>
                      <a:pt x="96" y="49"/>
                    </a:lnTo>
                    <a:lnTo>
                      <a:pt x="90" y="45"/>
                    </a:lnTo>
                    <a:lnTo>
                      <a:pt x="102" y="34"/>
                    </a:lnTo>
                    <a:lnTo>
                      <a:pt x="110" y="34"/>
                    </a:lnTo>
                    <a:lnTo>
                      <a:pt x="136" y="9"/>
                    </a:lnTo>
                    <a:lnTo>
                      <a:pt x="176" y="0"/>
                    </a:lnTo>
                    <a:lnTo>
                      <a:pt x="181" y="23"/>
                    </a:lnTo>
                    <a:lnTo>
                      <a:pt x="183" y="22"/>
                    </a:lnTo>
                    <a:lnTo>
                      <a:pt x="192" y="30"/>
                    </a:lnTo>
                    <a:lnTo>
                      <a:pt x="193" y="54"/>
                    </a:lnTo>
                    <a:lnTo>
                      <a:pt x="205" y="73"/>
                    </a:lnTo>
                    <a:lnTo>
                      <a:pt x="210" y="98"/>
                    </a:lnTo>
                    <a:lnTo>
                      <a:pt x="211" y="119"/>
                    </a:lnTo>
                    <a:lnTo>
                      <a:pt x="225" y="126"/>
                    </a:lnTo>
                    <a:lnTo>
                      <a:pt x="215" y="137"/>
                    </a:lnTo>
                    <a:lnTo>
                      <a:pt x="188" y="125"/>
                    </a:lnTo>
                    <a:lnTo>
                      <a:pt x="175" y="126"/>
                    </a:lnTo>
                    <a:lnTo>
                      <a:pt x="162" y="123"/>
                    </a:lnTo>
                    <a:lnTo>
                      <a:pt x="162" y="115"/>
                    </a:lnTo>
                    <a:lnTo>
                      <a:pt x="154" y="113"/>
                    </a:lnTo>
                    <a:lnTo>
                      <a:pt x="6" y="134"/>
                    </a:lnTo>
                    <a:lnTo>
                      <a:pt x="0" y="128"/>
                    </a:lnTo>
                    <a:lnTo>
                      <a:pt x="22" y="103"/>
                    </a:lnTo>
                    <a:lnTo>
                      <a:pt x="17" y="92"/>
                    </a:lnTo>
                  </a:path>
                </a:pathLst>
              </a:custGeom>
              <a:solidFill>
                <a:srgbClr val="B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3" name="Freeform 49"/>
              <p:cNvSpPr>
                <a:spLocks/>
              </p:cNvSpPr>
              <p:nvPr/>
            </p:nvSpPr>
            <p:spPr bwMode="auto">
              <a:xfrm>
                <a:off x="3199" y="861"/>
                <a:ext cx="61" cy="83"/>
              </a:xfrm>
              <a:custGeom>
                <a:avLst/>
                <a:gdLst>
                  <a:gd name="T0" fmla="*/ 0 w 61"/>
                  <a:gd name="T1" fmla="*/ 9 h 83"/>
                  <a:gd name="T2" fmla="*/ 44 w 61"/>
                  <a:gd name="T3" fmla="*/ 0 h 83"/>
                  <a:gd name="T4" fmla="*/ 60 w 61"/>
                  <a:gd name="T5" fmla="*/ 22 h 83"/>
                  <a:gd name="T6" fmla="*/ 52 w 61"/>
                  <a:gd name="T7" fmla="*/ 28 h 83"/>
                  <a:gd name="T8" fmla="*/ 55 w 61"/>
                  <a:gd name="T9" fmla="*/ 78 h 83"/>
                  <a:gd name="T10" fmla="*/ 30 w 61"/>
                  <a:gd name="T11" fmla="*/ 82 h 83"/>
                  <a:gd name="T12" fmla="*/ 17 w 61"/>
                  <a:gd name="T13" fmla="*/ 62 h 83"/>
                  <a:gd name="T14" fmla="*/ 17 w 61"/>
                  <a:gd name="T15" fmla="*/ 37 h 83"/>
                  <a:gd name="T16" fmla="*/ 6 w 61"/>
                  <a:gd name="T17" fmla="*/ 30 h 83"/>
                  <a:gd name="T18" fmla="*/ 0 w 61"/>
                  <a:gd name="T19" fmla="*/ 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83">
                    <a:moveTo>
                      <a:pt x="0" y="9"/>
                    </a:moveTo>
                    <a:lnTo>
                      <a:pt x="44" y="0"/>
                    </a:lnTo>
                    <a:lnTo>
                      <a:pt x="60" y="22"/>
                    </a:lnTo>
                    <a:lnTo>
                      <a:pt x="52" y="28"/>
                    </a:lnTo>
                    <a:lnTo>
                      <a:pt x="55" y="78"/>
                    </a:lnTo>
                    <a:lnTo>
                      <a:pt x="30" y="82"/>
                    </a:lnTo>
                    <a:lnTo>
                      <a:pt x="17" y="62"/>
                    </a:lnTo>
                    <a:lnTo>
                      <a:pt x="17" y="37"/>
                    </a:lnTo>
                    <a:lnTo>
                      <a:pt x="6" y="30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00D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4" name="Freeform 50"/>
              <p:cNvSpPr>
                <a:spLocks/>
              </p:cNvSpPr>
              <p:nvPr/>
            </p:nvSpPr>
            <p:spPr bwMode="auto">
              <a:xfrm>
                <a:off x="3229" y="925"/>
                <a:ext cx="129" cy="44"/>
              </a:xfrm>
              <a:custGeom>
                <a:avLst/>
                <a:gdLst>
                  <a:gd name="T0" fmla="*/ 0 w 129"/>
                  <a:gd name="T1" fmla="*/ 17 h 44"/>
                  <a:gd name="T2" fmla="*/ 65 w 129"/>
                  <a:gd name="T3" fmla="*/ 5 h 44"/>
                  <a:gd name="T4" fmla="*/ 73 w 129"/>
                  <a:gd name="T5" fmla="*/ 6 h 44"/>
                  <a:gd name="T6" fmla="*/ 81 w 129"/>
                  <a:gd name="T7" fmla="*/ 0 h 44"/>
                  <a:gd name="T8" fmla="*/ 87 w 129"/>
                  <a:gd name="T9" fmla="*/ 3 h 44"/>
                  <a:gd name="T10" fmla="*/ 80 w 129"/>
                  <a:gd name="T11" fmla="*/ 15 h 44"/>
                  <a:gd name="T12" fmla="*/ 93 w 129"/>
                  <a:gd name="T13" fmla="*/ 14 h 44"/>
                  <a:gd name="T14" fmla="*/ 101 w 129"/>
                  <a:gd name="T15" fmla="*/ 24 h 44"/>
                  <a:gd name="T16" fmla="*/ 110 w 129"/>
                  <a:gd name="T17" fmla="*/ 25 h 44"/>
                  <a:gd name="T18" fmla="*/ 116 w 129"/>
                  <a:gd name="T19" fmla="*/ 23 h 44"/>
                  <a:gd name="T20" fmla="*/ 116 w 129"/>
                  <a:gd name="T21" fmla="*/ 18 h 44"/>
                  <a:gd name="T22" fmla="*/ 105 w 129"/>
                  <a:gd name="T23" fmla="*/ 11 h 44"/>
                  <a:gd name="T24" fmla="*/ 114 w 129"/>
                  <a:gd name="T25" fmla="*/ 11 h 44"/>
                  <a:gd name="T26" fmla="*/ 128 w 129"/>
                  <a:gd name="T27" fmla="*/ 25 h 44"/>
                  <a:gd name="T28" fmla="*/ 114 w 129"/>
                  <a:gd name="T29" fmla="*/ 34 h 44"/>
                  <a:gd name="T30" fmla="*/ 99 w 129"/>
                  <a:gd name="T31" fmla="*/ 30 h 44"/>
                  <a:gd name="T32" fmla="*/ 89 w 129"/>
                  <a:gd name="T33" fmla="*/ 40 h 44"/>
                  <a:gd name="T34" fmla="*/ 70 w 129"/>
                  <a:gd name="T35" fmla="*/ 30 h 44"/>
                  <a:gd name="T36" fmla="*/ 5 w 129"/>
                  <a:gd name="T37" fmla="*/ 43 h 44"/>
                  <a:gd name="T38" fmla="*/ 0 w 129"/>
                  <a:gd name="T39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9" h="44">
                    <a:moveTo>
                      <a:pt x="0" y="17"/>
                    </a:moveTo>
                    <a:lnTo>
                      <a:pt x="65" y="5"/>
                    </a:lnTo>
                    <a:lnTo>
                      <a:pt x="73" y="6"/>
                    </a:lnTo>
                    <a:lnTo>
                      <a:pt x="81" y="0"/>
                    </a:lnTo>
                    <a:lnTo>
                      <a:pt x="87" y="3"/>
                    </a:lnTo>
                    <a:lnTo>
                      <a:pt x="80" y="15"/>
                    </a:lnTo>
                    <a:lnTo>
                      <a:pt x="93" y="14"/>
                    </a:lnTo>
                    <a:lnTo>
                      <a:pt x="101" y="24"/>
                    </a:lnTo>
                    <a:lnTo>
                      <a:pt x="110" y="25"/>
                    </a:lnTo>
                    <a:lnTo>
                      <a:pt x="116" y="23"/>
                    </a:lnTo>
                    <a:lnTo>
                      <a:pt x="116" y="18"/>
                    </a:lnTo>
                    <a:lnTo>
                      <a:pt x="105" y="11"/>
                    </a:lnTo>
                    <a:lnTo>
                      <a:pt x="114" y="11"/>
                    </a:lnTo>
                    <a:lnTo>
                      <a:pt x="128" y="25"/>
                    </a:lnTo>
                    <a:lnTo>
                      <a:pt x="114" y="34"/>
                    </a:lnTo>
                    <a:lnTo>
                      <a:pt x="99" y="30"/>
                    </a:lnTo>
                    <a:lnTo>
                      <a:pt x="89" y="40"/>
                    </a:lnTo>
                    <a:lnTo>
                      <a:pt x="70" y="30"/>
                    </a:lnTo>
                    <a:lnTo>
                      <a:pt x="5" y="43"/>
                    </a:lnTo>
                    <a:lnTo>
                      <a:pt x="0" y="17"/>
                    </a:lnTo>
                  </a:path>
                </a:pathLst>
              </a:custGeom>
              <a:solidFill>
                <a:srgbClr val="5F00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5" name="Freeform 51"/>
              <p:cNvSpPr>
                <a:spLocks/>
              </p:cNvSpPr>
              <p:nvPr/>
            </p:nvSpPr>
            <p:spPr bwMode="auto">
              <a:xfrm>
                <a:off x="3233" y="958"/>
                <a:ext cx="67" cy="38"/>
              </a:xfrm>
              <a:custGeom>
                <a:avLst/>
                <a:gdLst>
                  <a:gd name="T0" fmla="*/ 0 w 67"/>
                  <a:gd name="T1" fmla="*/ 9 h 38"/>
                  <a:gd name="T2" fmla="*/ 51 w 67"/>
                  <a:gd name="T3" fmla="*/ 0 h 38"/>
                  <a:gd name="T4" fmla="*/ 66 w 67"/>
                  <a:gd name="T5" fmla="*/ 17 h 38"/>
                  <a:gd name="T6" fmla="*/ 57 w 67"/>
                  <a:gd name="T7" fmla="*/ 24 h 38"/>
                  <a:gd name="T8" fmla="*/ 41 w 67"/>
                  <a:gd name="T9" fmla="*/ 22 h 38"/>
                  <a:gd name="T10" fmla="*/ 16 w 67"/>
                  <a:gd name="T11" fmla="*/ 37 h 38"/>
                  <a:gd name="T12" fmla="*/ 3 w 67"/>
                  <a:gd name="T13" fmla="*/ 29 h 38"/>
                  <a:gd name="T14" fmla="*/ 0 w 67"/>
                  <a:gd name="T15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38">
                    <a:moveTo>
                      <a:pt x="0" y="9"/>
                    </a:moveTo>
                    <a:lnTo>
                      <a:pt x="51" y="0"/>
                    </a:lnTo>
                    <a:lnTo>
                      <a:pt x="66" y="17"/>
                    </a:lnTo>
                    <a:lnTo>
                      <a:pt x="57" y="24"/>
                    </a:lnTo>
                    <a:lnTo>
                      <a:pt x="41" y="22"/>
                    </a:lnTo>
                    <a:lnTo>
                      <a:pt x="16" y="37"/>
                    </a:lnTo>
                    <a:lnTo>
                      <a:pt x="3" y="29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D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6" name="Freeform 52"/>
              <p:cNvSpPr>
                <a:spLocks/>
              </p:cNvSpPr>
              <p:nvPr/>
            </p:nvSpPr>
            <p:spPr bwMode="auto">
              <a:xfrm>
                <a:off x="3244" y="985"/>
                <a:ext cx="66" cy="29"/>
              </a:xfrm>
              <a:custGeom>
                <a:avLst/>
                <a:gdLst>
                  <a:gd name="T0" fmla="*/ 0 w 66"/>
                  <a:gd name="T1" fmla="*/ 21 h 29"/>
                  <a:gd name="T2" fmla="*/ 27 w 66"/>
                  <a:gd name="T3" fmla="*/ 11 h 29"/>
                  <a:gd name="T4" fmla="*/ 53 w 66"/>
                  <a:gd name="T5" fmla="*/ 0 h 29"/>
                  <a:gd name="T6" fmla="*/ 57 w 66"/>
                  <a:gd name="T7" fmla="*/ 0 h 29"/>
                  <a:gd name="T8" fmla="*/ 65 w 66"/>
                  <a:gd name="T9" fmla="*/ 1 h 29"/>
                  <a:gd name="T10" fmla="*/ 40 w 66"/>
                  <a:gd name="T11" fmla="*/ 16 h 29"/>
                  <a:gd name="T12" fmla="*/ 8 w 66"/>
                  <a:gd name="T13" fmla="*/ 28 h 29"/>
                  <a:gd name="T14" fmla="*/ 0 w 66"/>
                  <a:gd name="T15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29">
                    <a:moveTo>
                      <a:pt x="0" y="21"/>
                    </a:moveTo>
                    <a:lnTo>
                      <a:pt x="27" y="11"/>
                    </a:lnTo>
                    <a:lnTo>
                      <a:pt x="53" y="0"/>
                    </a:lnTo>
                    <a:lnTo>
                      <a:pt x="57" y="0"/>
                    </a:lnTo>
                    <a:lnTo>
                      <a:pt x="65" y="1"/>
                    </a:lnTo>
                    <a:lnTo>
                      <a:pt x="40" y="16"/>
                    </a:lnTo>
                    <a:lnTo>
                      <a:pt x="8" y="28"/>
                    </a:lnTo>
                    <a:lnTo>
                      <a:pt x="0" y="21"/>
                    </a:lnTo>
                  </a:path>
                </a:pathLst>
              </a:custGeom>
              <a:solidFill>
                <a:srgbClr val="B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7" name="Freeform 53"/>
              <p:cNvSpPr>
                <a:spLocks/>
              </p:cNvSpPr>
              <p:nvPr/>
            </p:nvSpPr>
            <p:spPr bwMode="auto">
              <a:xfrm>
                <a:off x="3243" y="846"/>
                <a:ext cx="71" cy="92"/>
              </a:xfrm>
              <a:custGeom>
                <a:avLst/>
                <a:gdLst>
                  <a:gd name="T0" fmla="*/ 15 w 71"/>
                  <a:gd name="T1" fmla="*/ 0 h 92"/>
                  <a:gd name="T2" fmla="*/ 0 w 71"/>
                  <a:gd name="T3" fmla="*/ 16 h 92"/>
                  <a:gd name="T4" fmla="*/ 16 w 71"/>
                  <a:gd name="T5" fmla="*/ 37 h 92"/>
                  <a:gd name="T6" fmla="*/ 6 w 71"/>
                  <a:gd name="T7" fmla="*/ 43 h 92"/>
                  <a:gd name="T8" fmla="*/ 10 w 71"/>
                  <a:gd name="T9" fmla="*/ 91 h 92"/>
                  <a:gd name="T10" fmla="*/ 49 w 71"/>
                  <a:gd name="T11" fmla="*/ 84 h 92"/>
                  <a:gd name="T12" fmla="*/ 60 w 71"/>
                  <a:gd name="T13" fmla="*/ 84 h 92"/>
                  <a:gd name="T14" fmla="*/ 66 w 71"/>
                  <a:gd name="T15" fmla="*/ 79 h 92"/>
                  <a:gd name="T16" fmla="*/ 66 w 71"/>
                  <a:gd name="T17" fmla="*/ 70 h 92"/>
                  <a:gd name="T18" fmla="*/ 70 w 71"/>
                  <a:gd name="T19" fmla="*/ 64 h 92"/>
                  <a:gd name="T20" fmla="*/ 48 w 71"/>
                  <a:gd name="T21" fmla="*/ 57 h 92"/>
                  <a:gd name="T22" fmla="*/ 20 w 71"/>
                  <a:gd name="T23" fmla="*/ 4 h 92"/>
                  <a:gd name="T24" fmla="*/ 15 w 71"/>
                  <a:gd name="T25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92">
                    <a:moveTo>
                      <a:pt x="15" y="0"/>
                    </a:moveTo>
                    <a:lnTo>
                      <a:pt x="0" y="16"/>
                    </a:lnTo>
                    <a:lnTo>
                      <a:pt x="16" y="37"/>
                    </a:lnTo>
                    <a:lnTo>
                      <a:pt x="6" y="43"/>
                    </a:lnTo>
                    <a:lnTo>
                      <a:pt x="10" y="91"/>
                    </a:lnTo>
                    <a:lnTo>
                      <a:pt x="49" y="84"/>
                    </a:lnTo>
                    <a:lnTo>
                      <a:pt x="60" y="84"/>
                    </a:lnTo>
                    <a:lnTo>
                      <a:pt x="66" y="79"/>
                    </a:lnTo>
                    <a:lnTo>
                      <a:pt x="66" y="70"/>
                    </a:lnTo>
                    <a:lnTo>
                      <a:pt x="70" y="64"/>
                    </a:lnTo>
                    <a:lnTo>
                      <a:pt x="48" y="57"/>
                    </a:lnTo>
                    <a:lnTo>
                      <a:pt x="20" y="4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7FF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8" name="Freeform 54"/>
              <p:cNvSpPr>
                <a:spLocks/>
              </p:cNvSpPr>
              <p:nvPr/>
            </p:nvSpPr>
            <p:spPr bwMode="auto">
              <a:xfrm>
                <a:off x="3284" y="954"/>
                <a:ext cx="34" cy="22"/>
              </a:xfrm>
              <a:custGeom>
                <a:avLst/>
                <a:gdLst>
                  <a:gd name="T0" fmla="*/ 0 w 34"/>
                  <a:gd name="T1" fmla="*/ 3 h 22"/>
                  <a:gd name="T2" fmla="*/ 14 w 34"/>
                  <a:gd name="T3" fmla="*/ 0 h 22"/>
                  <a:gd name="T4" fmla="*/ 33 w 34"/>
                  <a:gd name="T5" fmla="*/ 11 h 22"/>
                  <a:gd name="T6" fmla="*/ 29 w 34"/>
                  <a:gd name="T7" fmla="*/ 14 h 22"/>
                  <a:gd name="T8" fmla="*/ 20 w 34"/>
                  <a:gd name="T9" fmla="*/ 14 h 22"/>
                  <a:gd name="T10" fmla="*/ 15 w 34"/>
                  <a:gd name="T11" fmla="*/ 21 h 22"/>
                  <a:gd name="T12" fmla="*/ 0 w 34"/>
                  <a:gd name="T13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2">
                    <a:moveTo>
                      <a:pt x="0" y="3"/>
                    </a:moveTo>
                    <a:lnTo>
                      <a:pt x="14" y="0"/>
                    </a:lnTo>
                    <a:lnTo>
                      <a:pt x="33" y="11"/>
                    </a:lnTo>
                    <a:lnTo>
                      <a:pt x="29" y="14"/>
                    </a:lnTo>
                    <a:lnTo>
                      <a:pt x="20" y="14"/>
                    </a:lnTo>
                    <a:lnTo>
                      <a:pt x="15" y="21"/>
                    </a:lnTo>
                    <a:lnTo>
                      <a:pt x="0" y="3"/>
                    </a:lnTo>
                  </a:path>
                </a:pathLst>
              </a:custGeom>
              <a:solidFill>
                <a:srgbClr val="8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9" name="Freeform 55"/>
              <p:cNvSpPr>
                <a:spLocks/>
              </p:cNvSpPr>
              <p:nvPr/>
            </p:nvSpPr>
            <p:spPr bwMode="auto">
              <a:xfrm>
                <a:off x="3212" y="1111"/>
                <a:ext cx="19" cy="24"/>
              </a:xfrm>
              <a:custGeom>
                <a:avLst/>
                <a:gdLst>
                  <a:gd name="T0" fmla="*/ 0 w 19"/>
                  <a:gd name="T1" fmla="*/ 2 h 24"/>
                  <a:gd name="T2" fmla="*/ 18 w 19"/>
                  <a:gd name="T3" fmla="*/ 0 h 24"/>
                  <a:gd name="T4" fmla="*/ 8 w 19"/>
                  <a:gd name="T5" fmla="*/ 23 h 24"/>
                  <a:gd name="T6" fmla="*/ 1 w 19"/>
                  <a:gd name="T7" fmla="*/ 23 h 24"/>
                  <a:gd name="T8" fmla="*/ 0 w 19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4">
                    <a:moveTo>
                      <a:pt x="0" y="2"/>
                    </a:moveTo>
                    <a:lnTo>
                      <a:pt x="18" y="0"/>
                    </a:lnTo>
                    <a:lnTo>
                      <a:pt x="8" y="23"/>
                    </a:lnTo>
                    <a:lnTo>
                      <a:pt x="1" y="23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BF5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</p:grpSp>
      <p:sp>
        <p:nvSpPr>
          <p:cNvPr id="70" name="Rectangle 59"/>
          <p:cNvSpPr>
            <a:spLocks noChangeArrowheads="1"/>
          </p:cNvSpPr>
          <p:nvPr/>
        </p:nvSpPr>
        <p:spPr bwMode="auto">
          <a:xfrm>
            <a:off x="3210486" y="2678206"/>
            <a:ext cx="2850497" cy="1148603"/>
          </a:xfrm>
          <a:prstGeom prst="rect">
            <a:avLst/>
          </a:prstGeom>
          <a:gradFill rotWithShape="0">
            <a:gsLst>
              <a:gs pos="0">
                <a:srgbClr val="B760F9">
                  <a:gamma/>
                  <a:tint val="0"/>
                  <a:invGamma/>
                </a:srgbClr>
              </a:gs>
              <a:gs pos="100000">
                <a:srgbClr val="B760F9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grpSp>
        <p:nvGrpSpPr>
          <p:cNvPr id="71" name="Group 172"/>
          <p:cNvGrpSpPr>
            <a:grpSpLocks/>
          </p:cNvGrpSpPr>
          <p:nvPr/>
        </p:nvGrpSpPr>
        <p:grpSpPr bwMode="auto">
          <a:xfrm>
            <a:off x="5087471" y="2420470"/>
            <a:ext cx="1262063" cy="623328"/>
            <a:chOff x="2448" y="1728"/>
            <a:chExt cx="901" cy="445"/>
          </a:xfrm>
        </p:grpSpPr>
        <p:grpSp>
          <p:nvGrpSpPr>
            <p:cNvPr id="72" name="Group 74"/>
            <p:cNvGrpSpPr>
              <a:grpSpLocks/>
            </p:cNvGrpSpPr>
            <p:nvPr/>
          </p:nvGrpSpPr>
          <p:grpSpPr bwMode="auto">
            <a:xfrm>
              <a:off x="2986" y="1742"/>
              <a:ext cx="216" cy="399"/>
              <a:chOff x="2986" y="1742"/>
              <a:chExt cx="216" cy="399"/>
            </a:xfrm>
          </p:grpSpPr>
          <p:grpSp>
            <p:nvGrpSpPr>
              <p:cNvPr id="170" name="Group 65"/>
              <p:cNvGrpSpPr>
                <a:grpSpLocks/>
              </p:cNvGrpSpPr>
              <p:nvPr/>
            </p:nvGrpSpPr>
            <p:grpSpPr bwMode="auto">
              <a:xfrm>
                <a:off x="3035" y="1742"/>
                <a:ext cx="114" cy="64"/>
                <a:chOff x="3035" y="1742"/>
                <a:chExt cx="114" cy="64"/>
              </a:xfrm>
            </p:grpSpPr>
            <p:sp>
              <p:nvSpPr>
                <p:cNvPr id="179" name="Freeform 60"/>
                <p:cNvSpPr>
                  <a:spLocks/>
                </p:cNvSpPr>
                <p:nvPr/>
              </p:nvSpPr>
              <p:spPr bwMode="auto">
                <a:xfrm>
                  <a:off x="3050" y="1745"/>
                  <a:ext cx="85" cy="61"/>
                </a:xfrm>
                <a:custGeom>
                  <a:avLst/>
                  <a:gdLst>
                    <a:gd name="T0" fmla="*/ 20 w 85"/>
                    <a:gd name="T1" fmla="*/ 56 h 61"/>
                    <a:gd name="T2" fmla="*/ 20 w 85"/>
                    <a:gd name="T3" fmla="*/ 47 h 61"/>
                    <a:gd name="T4" fmla="*/ 14 w 85"/>
                    <a:gd name="T5" fmla="*/ 42 h 61"/>
                    <a:gd name="T6" fmla="*/ 10 w 85"/>
                    <a:gd name="T7" fmla="*/ 38 h 61"/>
                    <a:gd name="T8" fmla="*/ 5 w 85"/>
                    <a:gd name="T9" fmla="*/ 33 h 61"/>
                    <a:gd name="T10" fmla="*/ 2 w 85"/>
                    <a:gd name="T11" fmla="*/ 29 h 61"/>
                    <a:gd name="T12" fmla="*/ 1 w 85"/>
                    <a:gd name="T13" fmla="*/ 26 h 61"/>
                    <a:gd name="T14" fmla="*/ 0 w 85"/>
                    <a:gd name="T15" fmla="*/ 18 h 61"/>
                    <a:gd name="T16" fmla="*/ 2 w 85"/>
                    <a:gd name="T17" fmla="*/ 13 h 61"/>
                    <a:gd name="T18" fmla="*/ 7 w 85"/>
                    <a:gd name="T19" fmla="*/ 8 h 61"/>
                    <a:gd name="T20" fmla="*/ 13 w 85"/>
                    <a:gd name="T21" fmla="*/ 5 h 61"/>
                    <a:gd name="T22" fmla="*/ 18 w 85"/>
                    <a:gd name="T23" fmla="*/ 3 h 61"/>
                    <a:gd name="T24" fmla="*/ 26 w 85"/>
                    <a:gd name="T25" fmla="*/ 1 h 61"/>
                    <a:gd name="T26" fmla="*/ 39 w 85"/>
                    <a:gd name="T27" fmla="*/ 0 h 61"/>
                    <a:gd name="T28" fmla="*/ 52 w 85"/>
                    <a:gd name="T29" fmla="*/ 0 h 61"/>
                    <a:gd name="T30" fmla="*/ 62 w 85"/>
                    <a:gd name="T31" fmla="*/ 1 h 61"/>
                    <a:gd name="T32" fmla="*/ 73 w 85"/>
                    <a:gd name="T33" fmla="*/ 5 h 61"/>
                    <a:gd name="T34" fmla="*/ 78 w 85"/>
                    <a:gd name="T35" fmla="*/ 8 h 61"/>
                    <a:gd name="T36" fmla="*/ 82 w 85"/>
                    <a:gd name="T37" fmla="*/ 11 h 61"/>
                    <a:gd name="T38" fmla="*/ 84 w 85"/>
                    <a:gd name="T39" fmla="*/ 15 h 61"/>
                    <a:gd name="T40" fmla="*/ 83 w 85"/>
                    <a:gd name="T41" fmla="*/ 22 h 61"/>
                    <a:gd name="T42" fmla="*/ 80 w 85"/>
                    <a:gd name="T43" fmla="*/ 29 h 61"/>
                    <a:gd name="T44" fmla="*/ 74 w 85"/>
                    <a:gd name="T45" fmla="*/ 35 h 61"/>
                    <a:gd name="T46" fmla="*/ 70 w 85"/>
                    <a:gd name="T47" fmla="*/ 39 h 61"/>
                    <a:gd name="T48" fmla="*/ 66 w 85"/>
                    <a:gd name="T49" fmla="*/ 43 h 61"/>
                    <a:gd name="T50" fmla="*/ 60 w 85"/>
                    <a:gd name="T51" fmla="*/ 47 h 61"/>
                    <a:gd name="T52" fmla="*/ 59 w 85"/>
                    <a:gd name="T53" fmla="*/ 54 h 61"/>
                    <a:gd name="T54" fmla="*/ 58 w 85"/>
                    <a:gd name="T55" fmla="*/ 57 h 61"/>
                    <a:gd name="T56" fmla="*/ 51 w 85"/>
                    <a:gd name="T57" fmla="*/ 59 h 61"/>
                    <a:gd name="T58" fmla="*/ 41 w 85"/>
                    <a:gd name="T59" fmla="*/ 60 h 61"/>
                    <a:gd name="T60" fmla="*/ 30 w 85"/>
                    <a:gd name="T61" fmla="*/ 59 h 61"/>
                    <a:gd name="T62" fmla="*/ 24 w 85"/>
                    <a:gd name="T63" fmla="*/ 58 h 61"/>
                    <a:gd name="T64" fmla="*/ 20 w 85"/>
                    <a:gd name="T65" fmla="*/ 56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5" h="61">
                      <a:moveTo>
                        <a:pt x="20" y="56"/>
                      </a:moveTo>
                      <a:lnTo>
                        <a:pt x="20" y="47"/>
                      </a:lnTo>
                      <a:lnTo>
                        <a:pt x="14" y="42"/>
                      </a:lnTo>
                      <a:lnTo>
                        <a:pt x="10" y="38"/>
                      </a:lnTo>
                      <a:lnTo>
                        <a:pt x="5" y="33"/>
                      </a:lnTo>
                      <a:lnTo>
                        <a:pt x="2" y="29"/>
                      </a:lnTo>
                      <a:lnTo>
                        <a:pt x="1" y="26"/>
                      </a:lnTo>
                      <a:lnTo>
                        <a:pt x="0" y="18"/>
                      </a:lnTo>
                      <a:lnTo>
                        <a:pt x="2" y="13"/>
                      </a:lnTo>
                      <a:lnTo>
                        <a:pt x="7" y="8"/>
                      </a:lnTo>
                      <a:lnTo>
                        <a:pt x="13" y="5"/>
                      </a:lnTo>
                      <a:lnTo>
                        <a:pt x="18" y="3"/>
                      </a:lnTo>
                      <a:lnTo>
                        <a:pt x="26" y="1"/>
                      </a:lnTo>
                      <a:lnTo>
                        <a:pt x="39" y="0"/>
                      </a:lnTo>
                      <a:lnTo>
                        <a:pt x="52" y="0"/>
                      </a:lnTo>
                      <a:lnTo>
                        <a:pt x="62" y="1"/>
                      </a:lnTo>
                      <a:lnTo>
                        <a:pt x="73" y="5"/>
                      </a:lnTo>
                      <a:lnTo>
                        <a:pt x="78" y="8"/>
                      </a:lnTo>
                      <a:lnTo>
                        <a:pt x="82" y="11"/>
                      </a:lnTo>
                      <a:lnTo>
                        <a:pt x="84" y="15"/>
                      </a:lnTo>
                      <a:lnTo>
                        <a:pt x="83" y="22"/>
                      </a:lnTo>
                      <a:lnTo>
                        <a:pt x="80" y="29"/>
                      </a:lnTo>
                      <a:lnTo>
                        <a:pt x="74" y="35"/>
                      </a:lnTo>
                      <a:lnTo>
                        <a:pt x="70" y="39"/>
                      </a:lnTo>
                      <a:lnTo>
                        <a:pt x="66" y="43"/>
                      </a:lnTo>
                      <a:lnTo>
                        <a:pt x="60" y="47"/>
                      </a:lnTo>
                      <a:lnTo>
                        <a:pt x="59" y="54"/>
                      </a:lnTo>
                      <a:lnTo>
                        <a:pt x="58" y="57"/>
                      </a:lnTo>
                      <a:lnTo>
                        <a:pt x="51" y="59"/>
                      </a:lnTo>
                      <a:lnTo>
                        <a:pt x="41" y="60"/>
                      </a:lnTo>
                      <a:lnTo>
                        <a:pt x="30" y="59"/>
                      </a:lnTo>
                      <a:lnTo>
                        <a:pt x="24" y="58"/>
                      </a:lnTo>
                      <a:lnTo>
                        <a:pt x="20" y="56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80" name="Freeform 61"/>
                <p:cNvSpPr>
                  <a:spLocks/>
                </p:cNvSpPr>
                <p:nvPr/>
              </p:nvSpPr>
              <p:spPr bwMode="auto">
                <a:xfrm>
                  <a:off x="3035" y="1742"/>
                  <a:ext cx="114" cy="41"/>
                </a:xfrm>
                <a:custGeom>
                  <a:avLst/>
                  <a:gdLst>
                    <a:gd name="T0" fmla="*/ 8 w 114"/>
                    <a:gd name="T1" fmla="*/ 34 h 41"/>
                    <a:gd name="T2" fmla="*/ 1 w 114"/>
                    <a:gd name="T3" fmla="*/ 31 h 41"/>
                    <a:gd name="T4" fmla="*/ 0 w 114"/>
                    <a:gd name="T5" fmla="*/ 26 h 41"/>
                    <a:gd name="T6" fmla="*/ 1 w 114"/>
                    <a:gd name="T7" fmla="*/ 21 h 41"/>
                    <a:gd name="T8" fmla="*/ 1 w 114"/>
                    <a:gd name="T9" fmla="*/ 17 h 41"/>
                    <a:gd name="T10" fmla="*/ 6 w 114"/>
                    <a:gd name="T11" fmla="*/ 11 h 41"/>
                    <a:gd name="T12" fmla="*/ 12 w 114"/>
                    <a:gd name="T13" fmla="*/ 8 h 41"/>
                    <a:gd name="T14" fmla="*/ 19 w 114"/>
                    <a:gd name="T15" fmla="*/ 5 h 41"/>
                    <a:gd name="T16" fmla="*/ 30 w 114"/>
                    <a:gd name="T17" fmla="*/ 2 h 41"/>
                    <a:gd name="T18" fmla="*/ 38 w 114"/>
                    <a:gd name="T19" fmla="*/ 1 h 41"/>
                    <a:gd name="T20" fmla="*/ 56 w 114"/>
                    <a:gd name="T21" fmla="*/ 0 h 41"/>
                    <a:gd name="T22" fmla="*/ 71 w 114"/>
                    <a:gd name="T23" fmla="*/ 0 h 41"/>
                    <a:gd name="T24" fmla="*/ 82 w 114"/>
                    <a:gd name="T25" fmla="*/ 2 h 41"/>
                    <a:gd name="T26" fmla="*/ 91 w 114"/>
                    <a:gd name="T27" fmla="*/ 3 h 41"/>
                    <a:gd name="T28" fmla="*/ 99 w 114"/>
                    <a:gd name="T29" fmla="*/ 7 h 41"/>
                    <a:gd name="T30" fmla="*/ 105 w 114"/>
                    <a:gd name="T31" fmla="*/ 10 h 41"/>
                    <a:gd name="T32" fmla="*/ 110 w 114"/>
                    <a:gd name="T33" fmla="*/ 13 h 41"/>
                    <a:gd name="T34" fmla="*/ 113 w 114"/>
                    <a:gd name="T35" fmla="*/ 17 h 41"/>
                    <a:gd name="T36" fmla="*/ 113 w 114"/>
                    <a:gd name="T37" fmla="*/ 25 h 41"/>
                    <a:gd name="T38" fmla="*/ 113 w 114"/>
                    <a:gd name="T39" fmla="*/ 30 h 41"/>
                    <a:gd name="T40" fmla="*/ 109 w 114"/>
                    <a:gd name="T41" fmla="*/ 32 h 41"/>
                    <a:gd name="T42" fmla="*/ 103 w 114"/>
                    <a:gd name="T43" fmla="*/ 35 h 41"/>
                    <a:gd name="T44" fmla="*/ 99 w 114"/>
                    <a:gd name="T45" fmla="*/ 38 h 41"/>
                    <a:gd name="T46" fmla="*/ 88 w 114"/>
                    <a:gd name="T47" fmla="*/ 39 h 41"/>
                    <a:gd name="T48" fmla="*/ 78 w 114"/>
                    <a:gd name="T49" fmla="*/ 40 h 41"/>
                    <a:gd name="T50" fmla="*/ 86 w 114"/>
                    <a:gd name="T51" fmla="*/ 35 h 41"/>
                    <a:gd name="T52" fmla="*/ 94 w 114"/>
                    <a:gd name="T53" fmla="*/ 26 h 41"/>
                    <a:gd name="T54" fmla="*/ 95 w 114"/>
                    <a:gd name="T55" fmla="*/ 23 h 41"/>
                    <a:gd name="T56" fmla="*/ 94 w 114"/>
                    <a:gd name="T57" fmla="*/ 20 h 41"/>
                    <a:gd name="T58" fmla="*/ 91 w 114"/>
                    <a:gd name="T59" fmla="*/ 17 h 41"/>
                    <a:gd name="T60" fmla="*/ 73 w 114"/>
                    <a:gd name="T61" fmla="*/ 19 h 41"/>
                    <a:gd name="T62" fmla="*/ 52 w 114"/>
                    <a:gd name="T63" fmla="*/ 19 h 41"/>
                    <a:gd name="T64" fmla="*/ 37 w 114"/>
                    <a:gd name="T65" fmla="*/ 18 h 41"/>
                    <a:gd name="T66" fmla="*/ 25 w 114"/>
                    <a:gd name="T67" fmla="*/ 17 h 41"/>
                    <a:gd name="T68" fmla="*/ 21 w 114"/>
                    <a:gd name="T69" fmla="*/ 19 h 41"/>
                    <a:gd name="T70" fmla="*/ 18 w 114"/>
                    <a:gd name="T71" fmla="*/ 23 h 41"/>
                    <a:gd name="T72" fmla="*/ 18 w 114"/>
                    <a:gd name="T73" fmla="*/ 27 h 41"/>
                    <a:gd name="T74" fmla="*/ 27 w 114"/>
                    <a:gd name="T75" fmla="*/ 35 h 41"/>
                    <a:gd name="T76" fmla="*/ 31 w 114"/>
                    <a:gd name="T77" fmla="*/ 40 h 41"/>
                    <a:gd name="T78" fmla="*/ 18 w 114"/>
                    <a:gd name="T79" fmla="*/ 37 h 41"/>
                    <a:gd name="T80" fmla="*/ 8 w 114"/>
                    <a:gd name="T81" fmla="*/ 3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14" h="41">
                      <a:moveTo>
                        <a:pt x="8" y="34"/>
                      </a:moveTo>
                      <a:lnTo>
                        <a:pt x="1" y="31"/>
                      </a:lnTo>
                      <a:lnTo>
                        <a:pt x="0" y="26"/>
                      </a:lnTo>
                      <a:lnTo>
                        <a:pt x="1" y="21"/>
                      </a:lnTo>
                      <a:lnTo>
                        <a:pt x="1" y="17"/>
                      </a:lnTo>
                      <a:lnTo>
                        <a:pt x="6" y="11"/>
                      </a:lnTo>
                      <a:lnTo>
                        <a:pt x="12" y="8"/>
                      </a:lnTo>
                      <a:lnTo>
                        <a:pt x="19" y="5"/>
                      </a:lnTo>
                      <a:lnTo>
                        <a:pt x="30" y="2"/>
                      </a:lnTo>
                      <a:lnTo>
                        <a:pt x="38" y="1"/>
                      </a:lnTo>
                      <a:lnTo>
                        <a:pt x="56" y="0"/>
                      </a:lnTo>
                      <a:lnTo>
                        <a:pt x="71" y="0"/>
                      </a:lnTo>
                      <a:lnTo>
                        <a:pt x="82" y="2"/>
                      </a:lnTo>
                      <a:lnTo>
                        <a:pt x="91" y="3"/>
                      </a:lnTo>
                      <a:lnTo>
                        <a:pt x="99" y="7"/>
                      </a:lnTo>
                      <a:lnTo>
                        <a:pt x="105" y="10"/>
                      </a:lnTo>
                      <a:lnTo>
                        <a:pt x="110" y="13"/>
                      </a:lnTo>
                      <a:lnTo>
                        <a:pt x="113" y="17"/>
                      </a:lnTo>
                      <a:lnTo>
                        <a:pt x="113" y="25"/>
                      </a:lnTo>
                      <a:lnTo>
                        <a:pt x="113" y="30"/>
                      </a:lnTo>
                      <a:lnTo>
                        <a:pt x="109" y="32"/>
                      </a:lnTo>
                      <a:lnTo>
                        <a:pt x="103" y="35"/>
                      </a:lnTo>
                      <a:lnTo>
                        <a:pt x="99" y="38"/>
                      </a:lnTo>
                      <a:lnTo>
                        <a:pt x="88" y="39"/>
                      </a:lnTo>
                      <a:lnTo>
                        <a:pt x="78" y="40"/>
                      </a:lnTo>
                      <a:lnTo>
                        <a:pt x="86" y="35"/>
                      </a:lnTo>
                      <a:lnTo>
                        <a:pt x="94" y="26"/>
                      </a:lnTo>
                      <a:lnTo>
                        <a:pt x="95" y="23"/>
                      </a:lnTo>
                      <a:lnTo>
                        <a:pt x="94" y="20"/>
                      </a:lnTo>
                      <a:lnTo>
                        <a:pt x="91" y="17"/>
                      </a:lnTo>
                      <a:lnTo>
                        <a:pt x="73" y="19"/>
                      </a:lnTo>
                      <a:lnTo>
                        <a:pt x="52" y="19"/>
                      </a:lnTo>
                      <a:lnTo>
                        <a:pt x="37" y="18"/>
                      </a:lnTo>
                      <a:lnTo>
                        <a:pt x="25" y="17"/>
                      </a:lnTo>
                      <a:lnTo>
                        <a:pt x="21" y="19"/>
                      </a:lnTo>
                      <a:lnTo>
                        <a:pt x="18" y="23"/>
                      </a:lnTo>
                      <a:lnTo>
                        <a:pt x="18" y="27"/>
                      </a:lnTo>
                      <a:lnTo>
                        <a:pt x="27" y="35"/>
                      </a:lnTo>
                      <a:lnTo>
                        <a:pt x="31" y="40"/>
                      </a:lnTo>
                      <a:lnTo>
                        <a:pt x="18" y="37"/>
                      </a:lnTo>
                      <a:lnTo>
                        <a:pt x="8" y="3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181" name="Group 64"/>
                <p:cNvGrpSpPr>
                  <a:grpSpLocks/>
                </p:cNvGrpSpPr>
                <p:nvPr/>
              </p:nvGrpSpPr>
              <p:grpSpPr bwMode="auto">
                <a:xfrm>
                  <a:off x="3047" y="1775"/>
                  <a:ext cx="87" cy="3"/>
                  <a:chOff x="3047" y="1775"/>
                  <a:chExt cx="87" cy="3"/>
                </a:xfrm>
              </p:grpSpPr>
              <p:sp>
                <p:nvSpPr>
                  <p:cNvPr id="182" name="Oval 62"/>
                  <p:cNvSpPr>
                    <a:spLocks noChangeArrowheads="1"/>
                  </p:cNvSpPr>
                  <p:nvPr/>
                </p:nvSpPr>
                <p:spPr bwMode="auto">
                  <a:xfrm>
                    <a:off x="3047" y="1775"/>
                    <a:ext cx="7" cy="1"/>
                  </a:xfrm>
                  <a:prstGeom prst="ellipse">
                    <a:avLst/>
                  </a:prstGeom>
                  <a:solidFill>
                    <a:srgbClr val="005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183" name="Oval 63"/>
                  <p:cNvSpPr>
                    <a:spLocks noChangeArrowheads="1"/>
                  </p:cNvSpPr>
                  <p:nvPr/>
                </p:nvSpPr>
                <p:spPr bwMode="auto">
                  <a:xfrm>
                    <a:off x="3129" y="1775"/>
                    <a:ext cx="5" cy="3"/>
                  </a:xfrm>
                  <a:prstGeom prst="ellipse">
                    <a:avLst/>
                  </a:prstGeom>
                  <a:solidFill>
                    <a:srgbClr val="005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  <p:sp>
            <p:nvSpPr>
              <p:cNvPr id="171" name="Freeform 66"/>
              <p:cNvSpPr>
                <a:spLocks/>
              </p:cNvSpPr>
              <p:nvPr/>
            </p:nvSpPr>
            <p:spPr bwMode="auto">
              <a:xfrm>
                <a:off x="3030" y="2013"/>
                <a:ext cx="107" cy="116"/>
              </a:xfrm>
              <a:custGeom>
                <a:avLst/>
                <a:gdLst>
                  <a:gd name="T0" fmla="*/ 24 w 107"/>
                  <a:gd name="T1" fmla="*/ 0 h 116"/>
                  <a:gd name="T2" fmla="*/ 21 w 107"/>
                  <a:gd name="T3" fmla="*/ 14 h 116"/>
                  <a:gd name="T4" fmla="*/ 19 w 107"/>
                  <a:gd name="T5" fmla="*/ 29 h 116"/>
                  <a:gd name="T6" fmla="*/ 19 w 107"/>
                  <a:gd name="T7" fmla="*/ 44 h 116"/>
                  <a:gd name="T8" fmla="*/ 21 w 107"/>
                  <a:gd name="T9" fmla="*/ 59 h 116"/>
                  <a:gd name="T10" fmla="*/ 22 w 107"/>
                  <a:gd name="T11" fmla="*/ 70 h 116"/>
                  <a:gd name="T12" fmla="*/ 22 w 107"/>
                  <a:gd name="T13" fmla="*/ 84 h 116"/>
                  <a:gd name="T14" fmla="*/ 20 w 107"/>
                  <a:gd name="T15" fmla="*/ 90 h 116"/>
                  <a:gd name="T16" fmla="*/ 5 w 107"/>
                  <a:gd name="T17" fmla="*/ 108 h 116"/>
                  <a:gd name="T18" fmla="*/ 0 w 107"/>
                  <a:gd name="T19" fmla="*/ 115 h 116"/>
                  <a:gd name="T20" fmla="*/ 23 w 107"/>
                  <a:gd name="T21" fmla="*/ 115 h 116"/>
                  <a:gd name="T22" fmla="*/ 33 w 107"/>
                  <a:gd name="T23" fmla="*/ 107 h 116"/>
                  <a:gd name="T24" fmla="*/ 40 w 107"/>
                  <a:gd name="T25" fmla="*/ 98 h 116"/>
                  <a:gd name="T26" fmla="*/ 44 w 107"/>
                  <a:gd name="T27" fmla="*/ 84 h 116"/>
                  <a:gd name="T28" fmla="*/ 57 w 107"/>
                  <a:gd name="T29" fmla="*/ 44 h 116"/>
                  <a:gd name="T30" fmla="*/ 62 w 107"/>
                  <a:gd name="T31" fmla="*/ 33 h 116"/>
                  <a:gd name="T32" fmla="*/ 59 w 107"/>
                  <a:gd name="T33" fmla="*/ 55 h 116"/>
                  <a:gd name="T34" fmla="*/ 63 w 107"/>
                  <a:gd name="T35" fmla="*/ 68 h 116"/>
                  <a:gd name="T36" fmla="*/ 64 w 107"/>
                  <a:gd name="T37" fmla="*/ 80 h 116"/>
                  <a:gd name="T38" fmla="*/ 61 w 107"/>
                  <a:gd name="T39" fmla="*/ 91 h 116"/>
                  <a:gd name="T40" fmla="*/ 63 w 107"/>
                  <a:gd name="T41" fmla="*/ 96 h 116"/>
                  <a:gd name="T42" fmla="*/ 78 w 107"/>
                  <a:gd name="T43" fmla="*/ 113 h 116"/>
                  <a:gd name="T44" fmla="*/ 91 w 107"/>
                  <a:gd name="T45" fmla="*/ 113 h 116"/>
                  <a:gd name="T46" fmla="*/ 98 w 107"/>
                  <a:gd name="T47" fmla="*/ 113 h 116"/>
                  <a:gd name="T48" fmla="*/ 106 w 107"/>
                  <a:gd name="T49" fmla="*/ 110 h 116"/>
                  <a:gd name="T50" fmla="*/ 86 w 107"/>
                  <a:gd name="T51" fmla="*/ 91 h 116"/>
                  <a:gd name="T52" fmla="*/ 96 w 107"/>
                  <a:gd name="T53" fmla="*/ 51 h 116"/>
                  <a:gd name="T54" fmla="*/ 100 w 107"/>
                  <a:gd name="T55" fmla="*/ 32 h 116"/>
                  <a:gd name="T56" fmla="*/ 100 w 107"/>
                  <a:gd name="T57" fmla="*/ 1 h 116"/>
                  <a:gd name="T58" fmla="*/ 24 w 107"/>
                  <a:gd name="T5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7" h="116">
                    <a:moveTo>
                      <a:pt x="24" y="0"/>
                    </a:moveTo>
                    <a:lnTo>
                      <a:pt x="21" y="14"/>
                    </a:lnTo>
                    <a:lnTo>
                      <a:pt x="19" y="29"/>
                    </a:lnTo>
                    <a:lnTo>
                      <a:pt x="19" y="44"/>
                    </a:lnTo>
                    <a:lnTo>
                      <a:pt x="21" y="59"/>
                    </a:lnTo>
                    <a:lnTo>
                      <a:pt x="22" y="70"/>
                    </a:lnTo>
                    <a:lnTo>
                      <a:pt x="22" y="84"/>
                    </a:lnTo>
                    <a:lnTo>
                      <a:pt x="20" y="90"/>
                    </a:lnTo>
                    <a:lnTo>
                      <a:pt x="5" y="108"/>
                    </a:lnTo>
                    <a:lnTo>
                      <a:pt x="0" y="115"/>
                    </a:lnTo>
                    <a:lnTo>
                      <a:pt x="23" y="115"/>
                    </a:lnTo>
                    <a:lnTo>
                      <a:pt x="33" y="107"/>
                    </a:lnTo>
                    <a:lnTo>
                      <a:pt x="40" y="98"/>
                    </a:lnTo>
                    <a:lnTo>
                      <a:pt x="44" y="84"/>
                    </a:lnTo>
                    <a:lnTo>
                      <a:pt x="57" y="44"/>
                    </a:lnTo>
                    <a:lnTo>
                      <a:pt x="62" y="33"/>
                    </a:lnTo>
                    <a:lnTo>
                      <a:pt x="59" y="55"/>
                    </a:lnTo>
                    <a:lnTo>
                      <a:pt x="63" y="68"/>
                    </a:lnTo>
                    <a:lnTo>
                      <a:pt x="64" y="80"/>
                    </a:lnTo>
                    <a:lnTo>
                      <a:pt x="61" y="91"/>
                    </a:lnTo>
                    <a:lnTo>
                      <a:pt x="63" y="96"/>
                    </a:lnTo>
                    <a:lnTo>
                      <a:pt x="78" y="113"/>
                    </a:lnTo>
                    <a:lnTo>
                      <a:pt x="91" y="113"/>
                    </a:lnTo>
                    <a:lnTo>
                      <a:pt x="98" y="113"/>
                    </a:lnTo>
                    <a:lnTo>
                      <a:pt x="106" y="110"/>
                    </a:lnTo>
                    <a:lnTo>
                      <a:pt x="86" y="91"/>
                    </a:lnTo>
                    <a:lnTo>
                      <a:pt x="96" y="51"/>
                    </a:lnTo>
                    <a:lnTo>
                      <a:pt x="100" y="32"/>
                    </a:lnTo>
                    <a:lnTo>
                      <a:pt x="100" y="1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F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172" name="Group 69"/>
              <p:cNvGrpSpPr>
                <a:grpSpLocks/>
              </p:cNvGrpSpPr>
              <p:nvPr/>
            </p:nvGrpSpPr>
            <p:grpSpPr bwMode="auto">
              <a:xfrm>
                <a:off x="2988" y="1866"/>
                <a:ext cx="205" cy="117"/>
                <a:chOff x="2988" y="1866"/>
                <a:chExt cx="205" cy="117"/>
              </a:xfrm>
            </p:grpSpPr>
            <p:sp>
              <p:nvSpPr>
                <p:cNvPr id="177" name="Freeform 67"/>
                <p:cNvSpPr>
                  <a:spLocks/>
                </p:cNvSpPr>
                <p:nvPr/>
              </p:nvSpPr>
              <p:spPr bwMode="auto">
                <a:xfrm>
                  <a:off x="2988" y="1871"/>
                  <a:ext cx="52" cy="112"/>
                </a:xfrm>
                <a:custGeom>
                  <a:avLst/>
                  <a:gdLst>
                    <a:gd name="T0" fmla="*/ 3 w 52"/>
                    <a:gd name="T1" fmla="*/ 0 h 112"/>
                    <a:gd name="T2" fmla="*/ 0 w 52"/>
                    <a:gd name="T3" fmla="*/ 25 h 112"/>
                    <a:gd name="T4" fmla="*/ 8 w 52"/>
                    <a:gd name="T5" fmla="*/ 60 h 112"/>
                    <a:gd name="T6" fmla="*/ 15 w 52"/>
                    <a:gd name="T7" fmla="*/ 89 h 112"/>
                    <a:gd name="T8" fmla="*/ 28 w 52"/>
                    <a:gd name="T9" fmla="*/ 108 h 112"/>
                    <a:gd name="T10" fmla="*/ 34 w 52"/>
                    <a:gd name="T11" fmla="*/ 111 h 112"/>
                    <a:gd name="T12" fmla="*/ 38 w 52"/>
                    <a:gd name="T13" fmla="*/ 106 h 112"/>
                    <a:gd name="T14" fmla="*/ 40 w 52"/>
                    <a:gd name="T15" fmla="*/ 93 h 112"/>
                    <a:gd name="T16" fmla="*/ 51 w 52"/>
                    <a:gd name="T17" fmla="*/ 90 h 112"/>
                    <a:gd name="T18" fmla="*/ 36 w 52"/>
                    <a:gd name="T19" fmla="*/ 80 h 112"/>
                    <a:gd name="T20" fmla="*/ 26 w 52"/>
                    <a:gd name="T21" fmla="*/ 74 h 112"/>
                    <a:gd name="T22" fmla="*/ 27 w 52"/>
                    <a:gd name="T23" fmla="*/ 23 h 112"/>
                    <a:gd name="T24" fmla="*/ 32 w 52"/>
                    <a:gd name="T25" fmla="*/ 2 h 112"/>
                    <a:gd name="T26" fmla="*/ 3 w 52"/>
                    <a:gd name="T27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2" h="112">
                      <a:moveTo>
                        <a:pt x="3" y="0"/>
                      </a:moveTo>
                      <a:lnTo>
                        <a:pt x="0" y="25"/>
                      </a:lnTo>
                      <a:lnTo>
                        <a:pt x="8" y="60"/>
                      </a:lnTo>
                      <a:lnTo>
                        <a:pt x="15" y="89"/>
                      </a:lnTo>
                      <a:lnTo>
                        <a:pt x="28" y="108"/>
                      </a:lnTo>
                      <a:lnTo>
                        <a:pt x="34" y="111"/>
                      </a:lnTo>
                      <a:lnTo>
                        <a:pt x="38" y="106"/>
                      </a:lnTo>
                      <a:lnTo>
                        <a:pt x="40" y="93"/>
                      </a:lnTo>
                      <a:lnTo>
                        <a:pt x="51" y="90"/>
                      </a:lnTo>
                      <a:lnTo>
                        <a:pt x="36" y="80"/>
                      </a:lnTo>
                      <a:lnTo>
                        <a:pt x="26" y="74"/>
                      </a:lnTo>
                      <a:lnTo>
                        <a:pt x="27" y="23"/>
                      </a:lnTo>
                      <a:lnTo>
                        <a:pt x="32" y="2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78" name="Freeform 68"/>
                <p:cNvSpPr>
                  <a:spLocks/>
                </p:cNvSpPr>
                <p:nvPr/>
              </p:nvSpPr>
              <p:spPr bwMode="auto">
                <a:xfrm>
                  <a:off x="3148" y="1866"/>
                  <a:ext cx="45" cy="107"/>
                </a:xfrm>
                <a:custGeom>
                  <a:avLst/>
                  <a:gdLst>
                    <a:gd name="T0" fmla="*/ 13 w 45"/>
                    <a:gd name="T1" fmla="*/ 3 h 107"/>
                    <a:gd name="T2" fmla="*/ 19 w 45"/>
                    <a:gd name="T3" fmla="*/ 22 h 107"/>
                    <a:gd name="T4" fmla="*/ 18 w 45"/>
                    <a:gd name="T5" fmla="*/ 67 h 107"/>
                    <a:gd name="T6" fmla="*/ 0 w 45"/>
                    <a:gd name="T7" fmla="*/ 86 h 107"/>
                    <a:gd name="T8" fmla="*/ 4 w 45"/>
                    <a:gd name="T9" fmla="*/ 88 h 107"/>
                    <a:gd name="T10" fmla="*/ 0 w 45"/>
                    <a:gd name="T11" fmla="*/ 98 h 107"/>
                    <a:gd name="T12" fmla="*/ 4 w 45"/>
                    <a:gd name="T13" fmla="*/ 106 h 107"/>
                    <a:gd name="T14" fmla="*/ 18 w 45"/>
                    <a:gd name="T15" fmla="*/ 93 h 107"/>
                    <a:gd name="T16" fmla="*/ 31 w 45"/>
                    <a:gd name="T17" fmla="*/ 70 h 107"/>
                    <a:gd name="T18" fmla="*/ 44 w 45"/>
                    <a:gd name="T19" fmla="*/ 18 h 107"/>
                    <a:gd name="T20" fmla="*/ 38 w 45"/>
                    <a:gd name="T21" fmla="*/ 0 h 107"/>
                    <a:gd name="T22" fmla="*/ 13 w 45"/>
                    <a:gd name="T23" fmla="*/ 3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5" h="107">
                      <a:moveTo>
                        <a:pt x="13" y="3"/>
                      </a:moveTo>
                      <a:lnTo>
                        <a:pt x="19" y="22"/>
                      </a:lnTo>
                      <a:lnTo>
                        <a:pt x="18" y="67"/>
                      </a:lnTo>
                      <a:lnTo>
                        <a:pt x="0" y="86"/>
                      </a:lnTo>
                      <a:lnTo>
                        <a:pt x="4" y="88"/>
                      </a:lnTo>
                      <a:lnTo>
                        <a:pt x="0" y="98"/>
                      </a:lnTo>
                      <a:lnTo>
                        <a:pt x="4" y="106"/>
                      </a:lnTo>
                      <a:lnTo>
                        <a:pt x="18" y="93"/>
                      </a:lnTo>
                      <a:lnTo>
                        <a:pt x="31" y="70"/>
                      </a:lnTo>
                      <a:lnTo>
                        <a:pt x="44" y="18"/>
                      </a:lnTo>
                      <a:lnTo>
                        <a:pt x="38" y="0"/>
                      </a:lnTo>
                      <a:lnTo>
                        <a:pt x="13" y="3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73" name="Group 72"/>
              <p:cNvGrpSpPr>
                <a:grpSpLocks/>
              </p:cNvGrpSpPr>
              <p:nvPr/>
            </p:nvGrpSpPr>
            <p:grpSpPr bwMode="auto">
              <a:xfrm>
                <a:off x="3023" y="2108"/>
                <a:ext cx="122" cy="33"/>
                <a:chOff x="3023" y="2108"/>
                <a:chExt cx="122" cy="33"/>
              </a:xfrm>
            </p:grpSpPr>
            <p:sp>
              <p:nvSpPr>
                <p:cNvPr id="175" name="Freeform 70"/>
                <p:cNvSpPr>
                  <a:spLocks/>
                </p:cNvSpPr>
                <p:nvPr/>
              </p:nvSpPr>
              <p:spPr bwMode="auto">
                <a:xfrm>
                  <a:off x="3023" y="2111"/>
                  <a:ext cx="46" cy="30"/>
                </a:xfrm>
                <a:custGeom>
                  <a:avLst/>
                  <a:gdLst>
                    <a:gd name="T0" fmla="*/ 8 w 46"/>
                    <a:gd name="T1" fmla="*/ 14 h 30"/>
                    <a:gd name="T2" fmla="*/ 2 w 46"/>
                    <a:gd name="T3" fmla="*/ 19 h 30"/>
                    <a:gd name="T4" fmla="*/ 0 w 46"/>
                    <a:gd name="T5" fmla="*/ 22 h 30"/>
                    <a:gd name="T6" fmla="*/ 0 w 46"/>
                    <a:gd name="T7" fmla="*/ 25 h 30"/>
                    <a:gd name="T8" fmla="*/ 1 w 46"/>
                    <a:gd name="T9" fmla="*/ 27 h 30"/>
                    <a:gd name="T10" fmla="*/ 5 w 46"/>
                    <a:gd name="T11" fmla="*/ 28 h 30"/>
                    <a:gd name="T12" fmla="*/ 10 w 46"/>
                    <a:gd name="T13" fmla="*/ 29 h 30"/>
                    <a:gd name="T14" fmla="*/ 18 w 46"/>
                    <a:gd name="T15" fmla="*/ 29 h 30"/>
                    <a:gd name="T16" fmla="*/ 26 w 46"/>
                    <a:gd name="T17" fmla="*/ 27 h 30"/>
                    <a:gd name="T18" fmla="*/ 32 w 46"/>
                    <a:gd name="T19" fmla="*/ 25 h 30"/>
                    <a:gd name="T20" fmla="*/ 37 w 46"/>
                    <a:gd name="T21" fmla="*/ 21 h 30"/>
                    <a:gd name="T22" fmla="*/ 40 w 46"/>
                    <a:gd name="T23" fmla="*/ 13 h 30"/>
                    <a:gd name="T24" fmla="*/ 45 w 46"/>
                    <a:gd name="T25" fmla="*/ 5 h 30"/>
                    <a:gd name="T26" fmla="*/ 44 w 46"/>
                    <a:gd name="T27" fmla="*/ 0 h 30"/>
                    <a:gd name="T28" fmla="*/ 35 w 46"/>
                    <a:gd name="T29" fmla="*/ 11 h 30"/>
                    <a:gd name="T30" fmla="*/ 28 w 46"/>
                    <a:gd name="T31" fmla="*/ 18 h 30"/>
                    <a:gd name="T32" fmla="*/ 16 w 46"/>
                    <a:gd name="T33" fmla="*/ 18 h 30"/>
                    <a:gd name="T34" fmla="*/ 6 w 46"/>
                    <a:gd name="T35" fmla="*/ 18 h 30"/>
                    <a:gd name="T36" fmla="*/ 8 w 46"/>
                    <a:gd name="T37" fmla="*/ 14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6" h="30">
                      <a:moveTo>
                        <a:pt x="8" y="14"/>
                      </a:moveTo>
                      <a:lnTo>
                        <a:pt x="2" y="19"/>
                      </a:lnTo>
                      <a:lnTo>
                        <a:pt x="0" y="22"/>
                      </a:lnTo>
                      <a:lnTo>
                        <a:pt x="0" y="25"/>
                      </a:lnTo>
                      <a:lnTo>
                        <a:pt x="1" y="27"/>
                      </a:lnTo>
                      <a:lnTo>
                        <a:pt x="5" y="28"/>
                      </a:lnTo>
                      <a:lnTo>
                        <a:pt x="10" y="29"/>
                      </a:lnTo>
                      <a:lnTo>
                        <a:pt x="18" y="29"/>
                      </a:lnTo>
                      <a:lnTo>
                        <a:pt x="26" y="27"/>
                      </a:lnTo>
                      <a:lnTo>
                        <a:pt x="32" y="25"/>
                      </a:lnTo>
                      <a:lnTo>
                        <a:pt x="37" y="21"/>
                      </a:lnTo>
                      <a:lnTo>
                        <a:pt x="40" y="13"/>
                      </a:lnTo>
                      <a:lnTo>
                        <a:pt x="45" y="5"/>
                      </a:lnTo>
                      <a:lnTo>
                        <a:pt x="44" y="0"/>
                      </a:lnTo>
                      <a:lnTo>
                        <a:pt x="35" y="11"/>
                      </a:lnTo>
                      <a:lnTo>
                        <a:pt x="28" y="18"/>
                      </a:lnTo>
                      <a:lnTo>
                        <a:pt x="16" y="18"/>
                      </a:lnTo>
                      <a:lnTo>
                        <a:pt x="6" y="18"/>
                      </a:lnTo>
                      <a:lnTo>
                        <a:pt x="8" y="14"/>
                      </a:lnTo>
                    </a:path>
                  </a:pathLst>
                </a:custGeom>
                <a:solidFill>
                  <a:srgbClr val="FF1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76" name="Freeform 71"/>
                <p:cNvSpPr>
                  <a:spLocks/>
                </p:cNvSpPr>
                <p:nvPr/>
              </p:nvSpPr>
              <p:spPr bwMode="auto">
                <a:xfrm>
                  <a:off x="3094" y="2108"/>
                  <a:ext cx="51" cy="33"/>
                </a:xfrm>
                <a:custGeom>
                  <a:avLst/>
                  <a:gdLst>
                    <a:gd name="T0" fmla="*/ 1 w 51"/>
                    <a:gd name="T1" fmla="*/ 0 h 33"/>
                    <a:gd name="T2" fmla="*/ 0 w 51"/>
                    <a:gd name="T3" fmla="*/ 3 h 33"/>
                    <a:gd name="T4" fmla="*/ 6 w 51"/>
                    <a:gd name="T5" fmla="*/ 11 h 33"/>
                    <a:gd name="T6" fmla="*/ 11 w 51"/>
                    <a:gd name="T7" fmla="*/ 18 h 33"/>
                    <a:gd name="T8" fmla="*/ 16 w 51"/>
                    <a:gd name="T9" fmla="*/ 24 h 33"/>
                    <a:gd name="T10" fmla="*/ 21 w 51"/>
                    <a:gd name="T11" fmla="*/ 28 h 33"/>
                    <a:gd name="T12" fmla="*/ 26 w 51"/>
                    <a:gd name="T13" fmla="*/ 30 h 33"/>
                    <a:gd name="T14" fmla="*/ 33 w 51"/>
                    <a:gd name="T15" fmla="*/ 31 h 33"/>
                    <a:gd name="T16" fmla="*/ 41 w 51"/>
                    <a:gd name="T17" fmla="*/ 32 h 33"/>
                    <a:gd name="T18" fmla="*/ 44 w 51"/>
                    <a:gd name="T19" fmla="*/ 31 h 33"/>
                    <a:gd name="T20" fmla="*/ 48 w 51"/>
                    <a:gd name="T21" fmla="*/ 30 h 33"/>
                    <a:gd name="T22" fmla="*/ 50 w 51"/>
                    <a:gd name="T23" fmla="*/ 27 h 33"/>
                    <a:gd name="T24" fmla="*/ 49 w 51"/>
                    <a:gd name="T25" fmla="*/ 23 h 33"/>
                    <a:gd name="T26" fmla="*/ 44 w 51"/>
                    <a:gd name="T27" fmla="*/ 18 h 33"/>
                    <a:gd name="T28" fmla="*/ 41 w 51"/>
                    <a:gd name="T29" fmla="*/ 15 h 33"/>
                    <a:gd name="T30" fmla="*/ 40 w 51"/>
                    <a:gd name="T31" fmla="*/ 17 h 33"/>
                    <a:gd name="T32" fmla="*/ 38 w 51"/>
                    <a:gd name="T33" fmla="*/ 19 h 33"/>
                    <a:gd name="T34" fmla="*/ 32 w 51"/>
                    <a:gd name="T35" fmla="*/ 19 h 33"/>
                    <a:gd name="T36" fmla="*/ 27 w 51"/>
                    <a:gd name="T37" fmla="*/ 20 h 33"/>
                    <a:gd name="T38" fmla="*/ 16 w 51"/>
                    <a:gd name="T39" fmla="*/ 19 h 33"/>
                    <a:gd name="T40" fmla="*/ 6 w 51"/>
                    <a:gd name="T41" fmla="*/ 6 h 33"/>
                    <a:gd name="T42" fmla="*/ 1 w 51"/>
                    <a:gd name="T43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1" h="33">
                      <a:moveTo>
                        <a:pt x="1" y="0"/>
                      </a:moveTo>
                      <a:lnTo>
                        <a:pt x="0" y="3"/>
                      </a:lnTo>
                      <a:lnTo>
                        <a:pt x="6" y="11"/>
                      </a:lnTo>
                      <a:lnTo>
                        <a:pt x="11" y="18"/>
                      </a:lnTo>
                      <a:lnTo>
                        <a:pt x="16" y="24"/>
                      </a:lnTo>
                      <a:lnTo>
                        <a:pt x="21" y="28"/>
                      </a:lnTo>
                      <a:lnTo>
                        <a:pt x="26" y="30"/>
                      </a:lnTo>
                      <a:lnTo>
                        <a:pt x="33" y="31"/>
                      </a:lnTo>
                      <a:lnTo>
                        <a:pt x="41" y="32"/>
                      </a:lnTo>
                      <a:lnTo>
                        <a:pt x="44" y="31"/>
                      </a:lnTo>
                      <a:lnTo>
                        <a:pt x="48" y="30"/>
                      </a:lnTo>
                      <a:lnTo>
                        <a:pt x="50" y="27"/>
                      </a:lnTo>
                      <a:lnTo>
                        <a:pt x="49" y="23"/>
                      </a:lnTo>
                      <a:lnTo>
                        <a:pt x="44" y="18"/>
                      </a:lnTo>
                      <a:lnTo>
                        <a:pt x="41" y="15"/>
                      </a:lnTo>
                      <a:lnTo>
                        <a:pt x="40" y="17"/>
                      </a:lnTo>
                      <a:lnTo>
                        <a:pt x="38" y="19"/>
                      </a:lnTo>
                      <a:lnTo>
                        <a:pt x="32" y="19"/>
                      </a:lnTo>
                      <a:lnTo>
                        <a:pt x="27" y="20"/>
                      </a:lnTo>
                      <a:lnTo>
                        <a:pt x="16" y="19"/>
                      </a:lnTo>
                      <a:lnTo>
                        <a:pt x="6" y="6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FF1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174" name="Freeform 73"/>
              <p:cNvSpPr>
                <a:spLocks/>
              </p:cNvSpPr>
              <p:nvPr/>
            </p:nvSpPr>
            <p:spPr bwMode="auto">
              <a:xfrm>
                <a:off x="2986" y="1801"/>
                <a:ext cx="216" cy="225"/>
              </a:xfrm>
              <a:custGeom>
                <a:avLst/>
                <a:gdLst>
                  <a:gd name="T0" fmla="*/ 85 w 216"/>
                  <a:gd name="T1" fmla="*/ 0 h 225"/>
                  <a:gd name="T2" fmla="*/ 34 w 216"/>
                  <a:gd name="T3" fmla="*/ 12 h 225"/>
                  <a:gd name="T4" fmla="*/ 28 w 216"/>
                  <a:gd name="T5" fmla="*/ 15 h 225"/>
                  <a:gd name="T6" fmla="*/ 0 w 216"/>
                  <a:gd name="T7" fmla="*/ 71 h 225"/>
                  <a:gd name="T8" fmla="*/ 41 w 216"/>
                  <a:gd name="T9" fmla="*/ 73 h 225"/>
                  <a:gd name="T10" fmla="*/ 47 w 216"/>
                  <a:gd name="T11" fmla="*/ 59 h 225"/>
                  <a:gd name="T12" fmla="*/ 62 w 216"/>
                  <a:gd name="T13" fmla="*/ 88 h 225"/>
                  <a:gd name="T14" fmla="*/ 36 w 216"/>
                  <a:gd name="T15" fmla="*/ 126 h 225"/>
                  <a:gd name="T16" fmla="*/ 36 w 216"/>
                  <a:gd name="T17" fmla="*/ 153 h 225"/>
                  <a:gd name="T18" fmla="*/ 41 w 216"/>
                  <a:gd name="T19" fmla="*/ 172 h 225"/>
                  <a:gd name="T20" fmla="*/ 54 w 216"/>
                  <a:gd name="T21" fmla="*/ 200 h 225"/>
                  <a:gd name="T22" fmla="*/ 66 w 216"/>
                  <a:gd name="T23" fmla="*/ 221 h 225"/>
                  <a:gd name="T24" fmla="*/ 106 w 216"/>
                  <a:gd name="T25" fmla="*/ 224 h 225"/>
                  <a:gd name="T26" fmla="*/ 110 w 216"/>
                  <a:gd name="T27" fmla="*/ 221 h 225"/>
                  <a:gd name="T28" fmla="*/ 148 w 216"/>
                  <a:gd name="T29" fmla="*/ 220 h 225"/>
                  <a:gd name="T30" fmla="*/ 161 w 216"/>
                  <a:gd name="T31" fmla="*/ 194 h 225"/>
                  <a:gd name="T32" fmla="*/ 173 w 216"/>
                  <a:gd name="T33" fmla="*/ 159 h 225"/>
                  <a:gd name="T34" fmla="*/ 182 w 216"/>
                  <a:gd name="T35" fmla="*/ 125 h 225"/>
                  <a:gd name="T36" fmla="*/ 158 w 216"/>
                  <a:gd name="T37" fmla="*/ 85 h 225"/>
                  <a:gd name="T38" fmla="*/ 167 w 216"/>
                  <a:gd name="T39" fmla="*/ 63 h 225"/>
                  <a:gd name="T40" fmla="*/ 173 w 216"/>
                  <a:gd name="T41" fmla="*/ 71 h 225"/>
                  <a:gd name="T42" fmla="*/ 215 w 216"/>
                  <a:gd name="T43" fmla="*/ 67 h 225"/>
                  <a:gd name="T44" fmla="*/ 182 w 216"/>
                  <a:gd name="T45" fmla="*/ 15 h 225"/>
                  <a:gd name="T46" fmla="*/ 128 w 216"/>
                  <a:gd name="T47" fmla="*/ 0 h 225"/>
                  <a:gd name="T48" fmla="*/ 127 w 216"/>
                  <a:gd name="T49" fmla="*/ 2 h 225"/>
                  <a:gd name="T50" fmla="*/ 120 w 216"/>
                  <a:gd name="T51" fmla="*/ 4 h 225"/>
                  <a:gd name="T52" fmla="*/ 114 w 216"/>
                  <a:gd name="T53" fmla="*/ 4 h 225"/>
                  <a:gd name="T54" fmla="*/ 108 w 216"/>
                  <a:gd name="T55" fmla="*/ 4 h 225"/>
                  <a:gd name="T56" fmla="*/ 101 w 216"/>
                  <a:gd name="T57" fmla="*/ 4 h 225"/>
                  <a:gd name="T58" fmla="*/ 95 w 216"/>
                  <a:gd name="T59" fmla="*/ 3 h 225"/>
                  <a:gd name="T60" fmla="*/ 88 w 216"/>
                  <a:gd name="T61" fmla="*/ 2 h 225"/>
                  <a:gd name="T62" fmla="*/ 85 w 216"/>
                  <a:gd name="T63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16" h="225">
                    <a:moveTo>
                      <a:pt x="85" y="0"/>
                    </a:moveTo>
                    <a:lnTo>
                      <a:pt x="34" y="12"/>
                    </a:lnTo>
                    <a:lnTo>
                      <a:pt x="28" y="15"/>
                    </a:lnTo>
                    <a:lnTo>
                      <a:pt x="0" y="71"/>
                    </a:lnTo>
                    <a:lnTo>
                      <a:pt x="41" y="73"/>
                    </a:lnTo>
                    <a:lnTo>
                      <a:pt x="47" y="59"/>
                    </a:lnTo>
                    <a:lnTo>
                      <a:pt x="62" y="88"/>
                    </a:lnTo>
                    <a:lnTo>
                      <a:pt x="36" y="126"/>
                    </a:lnTo>
                    <a:lnTo>
                      <a:pt x="36" y="153"/>
                    </a:lnTo>
                    <a:lnTo>
                      <a:pt x="41" y="172"/>
                    </a:lnTo>
                    <a:lnTo>
                      <a:pt x="54" y="200"/>
                    </a:lnTo>
                    <a:lnTo>
                      <a:pt x="66" y="221"/>
                    </a:lnTo>
                    <a:lnTo>
                      <a:pt x="106" y="224"/>
                    </a:lnTo>
                    <a:lnTo>
                      <a:pt x="110" y="221"/>
                    </a:lnTo>
                    <a:lnTo>
                      <a:pt x="148" y="220"/>
                    </a:lnTo>
                    <a:lnTo>
                      <a:pt x="161" y="194"/>
                    </a:lnTo>
                    <a:lnTo>
                      <a:pt x="173" y="159"/>
                    </a:lnTo>
                    <a:lnTo>
                      <a:pt x="182" y="125"/>
                    </a:lnTo>
                    <a:lnTo>
                      <a:pt x="158" y="85"/>
                    </a:lnTo>
                    <a:lnTo>
                      <a:pt x="167" y="63"/>
                    </a:lnTo>
                    <a:lnTo>
                      <a:pt x="173" y="71"/>
                    </a:lnTo>
                    <a:lnTo>
                      <a:pt x="215" y="67"/>
                    </a:lnTo>
                    <a:lnTo>
                      <a:pt x="182" y="15"/>
                    </a:lnTo>
                    <a:lnTo>
                      <a:pt x="128" y="0"/>
                    </a:lnTo>
                    <a:lnTo>
                      <a:pt x="127" y="2"/>
                    </a:lnTo>
                    <a:lnTo>
                      <a:pt x="120" y="4"/>
                    </a:lnTo>
                    <a:lnTo>
                      <a:pt x="114" y="4"/>
                    </a:lnTo>
                    <a:lnTo>
                      <a:pt x="108" y="4"/>
                    </a:lnTo>
                    <a:lnTo>
                      <a:pt x="101" y="4"/>
                    </a:lnTo>
                    <a:lnTo>
                      <a:pt x="95" y="3"/>
                    </a:lnTo>
                    <a:lnTo>
                      <a:pt x="88" y="2"/>
                    </a:lnTo>
                    <a:lnTo>
                      <a:pt x="85" y="0"/>
                    </a:lnTo>
                  </a:path>
                </a:pathLst>
              </a:custGeom>
              <a:solidFill>
                <a:srgbClr val="FF1F3F"/>
              </a:solidFill>
              <a:ln w="12700" cap="rnd" cmpd="sng">
                <a:solidFill>
                  <a:srgbClr val="FF1F3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73" name="Group 98"/>
            <p:cNvGrpSpPr>
              <a:grpSpLocks/>
            </p:cNvGrpSpPr>
            <p:nvPr/>
          </p:nvGrpSpPr>
          <p:grpSpPr bwMode="auto">
            <a:xfrm>
              <a:off x="3129" y="1733"/>
              <a:ext cx="220" cy="429"/>
              <a:chOff x="3129" y="1733"/>
              <a:chExt cx="220" cy="429"/>
            </a:xfrm>
          </p:grpSpPr>
          <p:grpSp>
            <p:nvGrpSpPr>
              <p:cNvPr id="147" name="Group 78"/>
              <p:cNvGrpSpPr>
                <a:grpSpLocks/>
              </p:cNvGrpSpPr>
              <p:nvPr/>
            </p:nvGrpSpPr>
            <p:grpSpPr bwMode="auto">
              <a:xfrm>
                <a:off x="3177" y="1733"/>
                <a:ext cx="115" cy="102"/>
                <a:chOff x="3177" y="1733"/>
                <a:chExt cx="115" cy="102"/>
              </a:xfrm>
            </p:grpSpPr>
            <p:sp>
              <p:nvSpPr>
                <p:cNvPr id="167" name="Freeform 75"/>
                <p:cNvSpPr>
                  <a:spLocks/>
                </p:cNvSpPr>
                <p:nvPr/>
              </p:nvSpPr>
              <p:spPr bwMode="auto">
                <a:xfrm>
                  <a:off x="3177" y="1733"/>
                  <a:ext cx="115" cy="79"/>
                </a:xfrm>
                <a:custGeom>
                  <a:avLst/>
                  <a:gdLst>
                    <a:gd name="T0" fmla="*/ 43 w 115"/>
                    <a:gd name="T1" fmla="*/ 1 h 79"/>
                    <a:gd name="T2" fmla="*/ 32 w 115"/>
                    <a:gd name="T3" fmla="*/ 4 h 79"/>
                    <a:gd name="T4" fmla="*/ 23 w 115"/>
                    <a:gd name="T5" fmla="*/ 7 h 79"/>
                    <a:gd name="T6" fmla="*/ 17 w 115"/>
                    <a:gd name="T7" fmla="*/ 11 h 79"/>
                    <a:gd name="T8" fmla="*/ 11 w 115"/>
                    <a:gd name="T9" fmla="*/ 19 h 79"/>
                    <a:gd name="T10" fmla="*/ 4 w 115"/>
                    <a:gd name="T11" fmla="*/ 31 h 79"/>
                    <a:gd name="T12" fmla="*/ 0 w 115"/>
                    <a:gd name="T13" fmla="*/ 41 h 79"/>
                    <a:gd name="T14" fmla="*/ 1 w 115"/>
                    <a:gd name="T15" fmla="*/ 45 h 79"/>
                    <a:gd name="T16" fmla="*/ 3 w 115"/>
                    <a:gd name="T17" fmla="*/ 50 h 79"/>
                    <a:gd name="T18" fmla="*/ 4 w 115"/>
                    <a:gd name="T19" fmla="*/ 56 h 79"/>
                    <a:gd name="T20" fmla="*/ 13 w 115"/>
                    <a:gd name="T21" fmla="*/ 78 h 79"/>
                    <a:gd name="T22" fmla="*/ 19 w 115"/>
                    <a:gd name="T23" fmla="*/ 73 h 79"/>
                    <a:gd name="T24" fmla="*/ 28 w 115"/>
                    <a:gd name="T25" fmla="*/ 73 h 79"/>
                    <a:gd name="T26" fmla="*/ 34 w 115"/>
                    <a:gd name="T27" fmla="*/ 72 h 79"/>
                    <a:gd name="T28" fmla="*/ 42 w 115"/>
                    <a:gd name="T29" fmla="*/ 69 h 79"/>
                    <a:gd name="T30" fmla="*/ 39 w 115"/>
                    <a:gd name="T31" fmla="*/ 57 h 79"/>
                    <a:gd name="T32" fmla="*/ 39 w 115"/>
                    <a:gd name="T33" fmla="*/ 54 h 79"/>
                    <a:gd name="T34" fmla="*/ 31 w 115"/>
                    <a:gd name="T35" fmla="*/ 46 h 79"/>
                    <a:gd name="T36" fmla="*/ 29 w 115"/>
                    <a:gd name="T37" fmla="*/ 33 h 79"/>
                    <a:gd name="T38" fmla="*/ 31 w 115"/>
                    <a:gd name="T39" fmla="*/ 22 h 79"/>
                    <a:gd name="T40" fmla="*/ 47 w 115"/>
                    <a:gd name="T41" fmla="*/ 15 h 79"/>
                    <a:gd name="T42" fmla="*/ 74 w 115"/>
                    <a:gd name="T43" fmla="*/ 14 h 79"/>
                    <a:gd name="T44" fmla="*/ 87 w 115"/>
                    <a:gd name="T45" fmla="*/ 21 h 79"/>
                    <a:gd name="T46" fmla="*/ 86 w 115"/>
                    <a:gd name="T47" fmla="*/ 45 h 79"/>
                    <a:gd name="T48" fmla="*/ 74 w 115"/>
                    <a:gd name="T49" fmla="*/ 54 h 79"/>
                    <a:gd name="T50" fmla="*/ 72 w 115"/>
                    <a:gd name="T51" fmla="*/ 69 h 79"/>
                    <a:gd name="T52" fmla="*/ 78 w 115"/>
                    <a:gd name="T53" fmla="*/ 67 h 79"/>
                    <a:gd name="T54" fmla="*/ 83 w 115"/>
                    <a:gd name="T55" fmla="*/ 69 h 79"/>
                    <a:gd name="T56" fmla="*/ 90 w 115"/>
                    <a:gd name="T57" fmla="*/ 71 h 79"/>
                    <a:gd name="T58" fmla="*/ 95 w 115"/>
                    <a:gd name="T59" fmla="*/ 72 h 79"/>
                    <a:gd name="T60" fmla="*/ 102 w 115"/>
                    <a:gd name="T61" fmla="*/ 74 h 79"/>
                    <a:gd name="T62" fmla="*/ 109 w 115"/>
                    <a:gd name="T63" fmla="*/ 58 h 79"/>
                    <a:gd name="T64" fmla="*/ 111 w 115"/>
                    <a:gd name="T65" fmla="*/ 49 h 79"/>
                    <a:gd name="T66" fmla="*/ 113 w 115"/>
                    <a:gd name="T67" fmla="*/ 43 h 79"/>
                    <a:gd name="T68" fmla="*/ 114 w 115"/>
                    <a:gd name="T69" fmla="*/ 38 h 79"/>
                    <a:gd name="T70" fmla="*/ 113 w 115"/>
                    <a:gd name="T71" fmla="*/ 33 h 79"/>
                    <a:gd name="T72" fmla="*/ 111 w 115"/>
                    <a:gd name="T73" fmla="*/ 29 h 79"/>
                    <a:gd name="T74" fmla="*/ 109 w 115"/>
                    <a:gd name="T75" fmla="*/ 26 h 79"/>
                    <a:gd name="T76" fmla="*/ 107 w 115"/>
                    <a:gd name="T77" fmla="*/ 22 h 79"/>
                    <a:gd name="T78" fmla="*/ 107 w 115"/>
                    <a:gd name="T79" fmla="*/ 19 h 79"/>
                    <a:gd name="T80" fmla="*/ 105 w 115"/>
                    <a:gd name="T81" fmla="*/ 14 h 79"/>
                    <a:gd name="T82" fmla="*/ 100 w 115"/>
                    <a:gd name="T83" fmla="*/ 10 h 79"/>
                    <a:gd name="T84" fmla="*/ 93 w 115"/>
                    <a:gd name="T85" fmla="*/ 5 h 79"/>
                    <a:gd name="T86" fmla="*/ 82 w 115"/>
                    <a:gd name="T87" fmla="*/ 2 h 79"/>
                    <a:gd name="T88" fmla="*/ 71 w 115"/>
                    <a:gd name="T89" fmla="*/ 0 h 79"/>
                    <a:gd name="T90" fmla="*/ 59 w 115"/>
                    <a:gd name="T91" fmla="*/ 0 h 79"/>
                    <a:gd name="T92" fmla="*/ 43 w 115"/>
                    <a:gd name="T93" fmla="*/ 1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15" h="79">
                      <a:moveTo>
                        <a:pt x="43" y="1"/>
                      </a:moveTo>
                      <a:lnTo>
                        <a:pt x="32" y="4"/>
                      </a:lnTo>
                      <a:lnTo>
                        <a:pt x="23" y="7"/>
                      </a:lnTo>
                      <a:lnTo>
                        <a:pt x="17" y="11"/>
                      </a:lnTo>
                      <a:lnTo>
                        <a:pt x="11" y="19"/>
                      </a:lnTo>
                      <a:lnTo>
                        <a:pt x="4" y="31"/>
                      </a:lnTo>
                      <a:lnTo>
                        <a:pt x="0" y="41"/>
                      </a:lnTo>
                      <a:lnTo>
                        <a:pt x="1" y="45"/>
                      </a:lnTo>
                      <a:lnTo>
                        <a:pt x="3" y="50"/>
                      </a:lnTo>
                      <a:lnTo>
                        <a:pt x="4" y="56"/>
                      </a:lnTo>
                      <a:lnTo>
                        <a:pt x="13" y="78"/>
                      </a:lnTo>
                      <a:lnTo>
                        <a:pt x="19" y="73"/>
                      </a:lnTo>
                      <a:lnTo>
                        <a:pt x="28" y="73"/>
                      </a:lnTo>
                      <a:lnTo>
                        <a:pt x="34" y="72"/>
                      </a:lnTo>
                      <a:lnTo>
                        <a:pt x="42" y="69"/>
                      </a:lnTo>
                      <a:lnTo>
                        <a:pt x="39" y="57"/>
                      </a:lnTo>
                      <a:lnTo>
                        <a:pt x="39" y="54"/>
                      </a:lnTo>
                      <a:lnTo>
                        <a:pt x="31" y="46"/>
                      </a:lnTo>
                      <a:lnTo>
                        <a:pt x="29" y="33"/>
                      </a:lnTo>
                      <a:lnTo>
                        <a:pt x="31" y="22"/>
                      </a:lnTo>
                      <a:lnTo>
                        <a:pt x="47" y="15"/>
                      </a:lnTo>
                      <a:lnTo>
                        <a:pt x="74" y="14"/>
                      </a:lnTo>
                      <a:lnTo>
                        <a:pt x="87" y="21"/>
                      </a:lnTo>
                      <a:lnTo>
                        <a:pt x="86" y="45"/>
                      </a:lnTo>
                      <a:lnTo>
                        <a:pt x="74" y="54"/>
                      </a:lnTo>
                      <a:lnTo>
                        <a:pt x="72" y="69"/>
                      </a:lnTo>
                      <a:lnTo>
                        <a:pt x="78" y="67"/>
                      </a:lnTo>
                      <a:lnTo>
                        <a:pt x="83" y="69"/>
                      </a:lnTo>
                      <a:lnTo>
                        <a:pt x="90" y="71"/>
                      </a:lnTo>
                      <a:lnTo>
                        <a:pt x="95" y="72"/>
                      </a:lnTo>
                      <a:lnTo>
                        <a:pt x="102" y="74"/>
                      </a:lnTo>
                      <a:lnTo>
                        <a:pt x="109" y="58"/>
                      </a:lnTo>
                      <a:lnTo>
                        <a:pt x="111" y="49"/>
                      </a:lnTo>
                      <a:lnTo>
                        <a:pt x="113" y="43"/>
                      </a:lnTo>
                      <a:lnTo>
                        <a:pt x="114" y="38"/>
                      </a:lnTo>
                      <a:lnTo>
                        <a:pt x="113" y="33"/>
                      </a:lnTo>
                      <a:lnTo>
                        <a:pt x="111" y="29"/>
                      </a:lnTo>
                      <a:lnTo>
                        <a:pt x="109" y="26"/>
                      </a:lnTo>
                      <a:lnTo>
                        <a:pt x="107" y="22"/>
                      </a:lnTo>
                      <a:lnTo>
                        <a:pt x="107" y="19"/>
                      </a:lnTo>
                      <a:lnTo>
                        <a:pt x="105" y="14"/>
                      </a:lnTo>
                      <a:lnTo>
                        <a:pt x="100" y="10"/>
                      </a:lnTo>
                      <a:lnTo>
                        <a:pt x="93" y="5"/>
                      </a:lnTo>
                      <a:lnTo>
                        <a:pt x="82" y="2"/>
                      </a:lnTo>
                      <a:lnTo>
                        <a:pt x="71" y="0"/>
                      </a:lnTo>
                      <a:lnTo>
                        <a:pt x="59" y="0"/>
                      </a:lnTo>
                      <a:lnTo>
                        <a:pt x="43" y="1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68" name="Freeform 76"/>
                <p:cNvSpPr>
                  <a:spLocks/>
                </p:cNvSpPr>
                <p:nvPr/>
              </p:nvSpPr>
              <p:spPr bwMode="auto">
                <a:xfrm>
                  <a:off x="3191" y="1746"/>
                  <a:ext cx="92" cy="89"/>
                </a:xfrm>
                <a:custGeom>
                  <a:avLst/>
                  <a:gdLst>
                    <a:gd name="T0" fmla="*/ 34 w 92"/>
                    <a:gd name="T1" fmla="*/ 1 h 89"/>
                    <a:gd name="T2" fmla="*/ 26 w 92"/>
                    <a:gd name="T3" fmla="*/ 3 h 89"/>
                    <a:gd name="T4" fmla="*/ 20 w 92"/>
                    <a:gd name="T5" fmla="*/ 6 h 89"/>
                    <a:gd name="T6" fmla="*/ 17 w 92"/>
                    <a:gd name="T7" fmla="*/ 9 h 89"/>
                    <a:gd name="T8" fmla="*/ 16 w 92"/>
                    <a:gd name="T9" fmla="*/ 14 h 89"/>
                    <a:gd name="T10" fmla="*/ 15 w 92"/>
                    <a:gd name="T11" fmla="*/ 20 h 89"/>
                    <a:gd name="T12" fmla="*/ 17 w 92"/>
                    <a:gd name="T13" fmla="*/ 32 h 89"/>
                    <a:gd name="T14" fmla="*/ 20 w 92"/>
                    <a:gd name="T15" fmla="*/ 35 h 89"/>
                    <a:gd name="T16" fmla="*/ 26 w 92"/>
                    <a:gd name="T17" fmla="*/ 41 h 89"/>
                    <a:gd name="T18" fmla="*/ 26 w 92"/>
                    <a:gd name="T19" fmla="*/ 54 h 89"/>
                    <a:gd name="T20" fmla="*/ 0 w 92"/>
                    <a:gd name="T21" fmla="*/ 62 h 89"/>
                    <a:gd name="T22" fmla="*/ 47 w 92"/>
                    <a:gd name="T23" fmla="*/ 88 h 89"/>
                    <a:gd name="T24" fmla="*/ 91 w 92"/>
                    <a:gd name="T25" fmla="*/ 60 h 89"/>
                    <a:gd name="T26" fmla="*/ 60 w 92"/>
                    <a:gd name="T27" fmla="*/ 52 h 89"/>
                    <a:gd name="T28" fmla="*/ 60 w 92"/>
                    <a:gd name="T29" fmla="*/ 41 h 89"/>
                    <a:gd name="T30" fmla="*/ 69 w 92"/>
                    <a:gd name="T31" fmla="*/ 35 h 89"/>
                    <a:gd name="T32" fmla="*/ 72 w 92"/>
                    <a:gd name="T33" fmla="*/ 32 h 89"/>
                    <a:gd name="T34" fmla="*/ 74 w 92"/>
                    <a:gd name="T35" fmla="*/ 21 h 89"/>
                    <a:gd name="T36" fmla="*/ 75 w 92"/>
                    <a:gd name="T37" fmla="*/ 15 h 89"/>
                    <a:gd name="T38" fmla="*/ 75 w 92"/>
                    <a:gd name="T39" fmla="*/ 11 h 89"/>
                    <a:gd name="T40" fmla="*/ 71 w 92"/>
                    <a:gd name="T41" fmla="*/ 7 h 89"/>
                    <a:gd name="T42" fmla="*/ 67 w 92"/>
                    <a:gd name="T43" fmla="*/ 3 h 89"/>
                    <a:gd name="T44" fmla="*/ 60 w 92"/>
                    <a:gd name="T45" fmla="*/ 1 h 89"/>
                    <a:gd name="T46" fmla="*/ 51 w 92"/>
                    <a:gd name="T47" fmla="*/ 0 h 89"/>
                    <a:gd name="T48" fmla="*/ 42 w 92"/>
                    <a:gd name="T49" fmla="*/ 0 h 89"/>
                    <a:gd name="T50" fmla="*/ 34 w 92"/>
                    <a:gd name="T51" fmla="*/ 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92" h="89">
                      <a:moveTo>
                        <a:pt x="34" y="1"/>
                      </a:moveTo>
                      <a:lnTo>
                        <a:pt x="26" y="3"/>
                      </a:lnTo>
                      <a:lnTo>
                        <a:pt x="20" y="6"/>
                      </a:lnTo>
                      <a:lnTo>
                        <a:pt x="17" y="9"/>
                      </a:lnTo>
                      <a:lnTo>
                        <a:pt x="16" y="14"/>
                      </a:lnTo>
                      <a:lnTo>
                        <a:pt x="15" y="20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6" y="41"/>
                      </a:lnTo>
                      <a:lnTo>
                        <a:pt x="26" y="54"/>
                      </a:lnTo>
                      <a:lnTo>
                        <a:pt x="0" y="62"/>
                      </a:lnTo>
                      <a:lnTo>
                        <a:pt x="47" y="88"/>
                      </a:lnTo>
                      <a:lnTo>
                        <a:pt x="91" y="60"/>
                      </a:lnTo>
                      <a:lnTo>
                        <a:pt x="60" y="52"/>
                      </a:lnTo>
                      <a:lnTo>
                        <a:pt x="60" y="41"/>
                      </a:lnTo>
                      <a:lnTo>
                        <a:pt x="69" y="35"/>
                      </a:lnTo>
                      <a:lnTo>
                        <a:pt x="72" y="32"/>
                      </a:lnTo>
                      <a:lnTo>
                        <a:pt x="74" y="21"/>
                      </a:lnTo>
                      <a:lnTo>
                        <a:pt x="75" y="15"/>
                      </a:lnTo>
                      <a:lnTo>
                        <a:pt x="75" y="11"/>
                      </a:lnTo>
                      <a:lnTo>
                        <a:pt x="71" y="7"/>
                      </a:lnTo>
                      <a:lnTo>
                        <a:pt x="67" y="3"/>
                      </a:lnTo>
                      <a:lnTo>
                        <a:pt x="60" y="1"/>
                      </a:lnTo>
                      <a:lnTo>
                        <a:pt x="51" y="0"/>
                      </a:lnTo>
                      <a:lnTo>
                        <a:pt x="42" y="0"/>
                      </a:lnTo>
                      <a:lnTo>
                        <a:pt x="34" y="1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69" name="Freeform 77"/>
                <p:cNvSpPr>
                  <a:spLocks/>
                </p:cNvSpPr>
                <p:nvPr/>
              </p:nvSpPr>
              <p:spPr bwMode="auto">
                <a:xfrm>
                  <a:off x="3211" y="1762"/>
                  <a:ext cx="27" cy="15"/>
                </a:xfrm>
                <a:custGeom>
                  <a:avLst/>
                  <a:gdLst>
                    <a:gd name="T0" fmla="*/ 3 w 27"/>
                    <a:gd name="T1" fmla="*/ 0 h 15"/>
                    <a:gd name="T2" fmla="*/ 10 w 27"/>
                    <a:gd name="T3" fmla="*/ 0 h 15"/>
                    <a:gd name="T4" fmla="*/ 16 w 27"/>
                    <a:gd name="T5" fmla="*/ 1 h 15"/>
                    <a:gd name="T6" fmla="*/ 19 w 27"/>
                    <a:gd name="T7" fmla="*/ 1 h 15"/>
                    <a:gd name="T8" fmla="*/ 19 w 27"/>
                    <a:gd name="T9" fmla="*/ 12 h 15"/>
                    <a:gd name="T10" fmla="*/ 26 w 27"/>
                    <a:gd name="T11" fmla="*/ 12 h 15"/>
                    <a:gd name="T12" fmla="*/ 21 w 27"/>
                    <a:gd name="T13" fmla="*/ 14 h 15"/>
                    <a:gd name="T14" fmla="*/ 17 w 27"/>
                    <a:gd name="T15" fmla="*/ 12 h 15"/>
                    <a:gd name="T16" fmla="*/ 17 w 27"/>
                    <a:gd name="T17" fmla="*/ 4 h 15"/>
                    <a:gd name="T18" fmla="*/ 7 w 27"/>
                    <a:gd name="T19" fmla="*/ 5 h 15"/>
                    <a:gd name="T20" fmla="*/ 13 w 27"/>
                    <a:gd name="T21" fmla="*/ 3 h 15"/>
                    <a:gd name="T22" fmla="*/ 5 w 27"/>
                    <a:gd name="T23" fmla="*/ 4 h 15"/>
                    <a:gd name="T24" fmla="*/ 0 w 27"/>
                    <a:gd name="T25" fmla="*/ 3 h 15"/>
                    <a:gd name="T26" fmla="*/ 3 w 27"/>
                    <a:gd name="T27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7" h="15">
                      <a:moveTo>
                        <a:pt x="3" y="0"/>
                      </a:moveTo>
                      <a:lnTo>
                        <a:pt x="10" y="0"/>
                      </a:lnTo>
                      <a:lnTo>
                        <a:pt x="16" y="1"/>
                      </a:lnTo>
                      <a:lnTo>
                        <a:pt x="19" y="1"/>
                      </a:lnTo>
                      <a:lnTo>
                        <a:pt x="19" y="12"/>
                      </a:lnTo>
                      <a:lnTo>
                        <a:pt x="26" y="12"/>
                      </a:lnTo>
                      <a:lnTo>
                        <a:pt x="21" y="14"/>
                      </a:lnTo>
                      <a:lnTo>
                        <a:pt x="17" y="12"/>
                      </a:lnTo>
                      <a:lnTo>
                        <a:pt x="17" y="4"/>
                      </a:lnTo>
                      <a:lnTo>
                        <a:pt x="7" y="5"/>
                      </a:lnTo>
                      <a:lnTo>
                        <a:pt x="13" y="3"/>
                      </a:lnTo>
                      <a:lnTo>
                        <a:pt x="5" y="4"/>
                      </a:lnTo>
                      <a:lnTo>
                        <a:pt x="0" y="3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48" name="Group 83"/>
              <p:cNvGrpSpPr>
                <a:grpSpLocks/>
              </p:cNvGrpSpPr>
              <p:nvPr/>
            </p:nvGrpSpPr>
            <p:grpSpPr bwMode="auto">
              <a:xfrm>
                <a:off x="3165" y="1940"/>
                <a:ext cx="179" cy="201"/>
                <a:chOff x="3165" y="1940"/>
                <a:chExt cx="179" cy="201"/>
              </a:xfrm>
            </p:grpSpPr>
            <p:grpSp>
              <p:nvGrpSpPr>
                <p:cNvPr id="163" name="Group 81"/>
                <p:cNvGrpSpPr>
                  <a:grpSpLocks/>
                </p:cNvGrpSpPr>
                <p:nvPr/>
              </p:nvGrpSpPr>
              <p:grpSpPr bwMode="auto">
                <a:xfrm>
                  <a:off x="3165" y="1940"/>
                  <a:ext cx="179" cy="201"/>
                  <a:chOff x="3165" y="1940"/>
                  <a:chExt cx="179" cy="201"/>
                </a:xfrm>
              </p:grpSpPr>
              <p:sp>
                <p:nvSpPr>
                  <p:cNvPr id="165" name="Freeform 79"/>
                  <p:cNvSpPr>
                    <a:spLocks/>
                  </p:cNvSpPr>
                  <p:nvPr/>
                </p:nvSpPr>
                <p:spPr bwMode="auto">
                  <a:xfrm>
                    <a:off x="3165" y="1986"/>
                    <a:ext cx="128" cy="155"/>
                  </a:xfrm>
                  <a:custGeom>
                    <a:avLst/>
                    <a:gdLst>
                      <a:gd name="T0" fmla="*/ 23 w 128"/>
                      <a:gd name="T1" fmla="*/ 3 h 155"/>
                      <a:gd name="T2" fmla="*/ 24 w 128"/>
                      <a:gd name="T3" fmla="*/ 48 h 155"/>
                      <a:gd name="T4" fmla="*/ 24 w 128"/>
                      <a:gd name="T5" fmla="*/ 85 h 155"/>
                      <a:gd name="T6" fmla="*/ 29 w 128"/>
                      <a:gd name="T7" fmla="*/ 121 h 155"/>
                      <a:gd name="T8" fmla="*/ 15 w 128"/>
                      <a:gd name="T9" fmla="*/ 137 h 155"/>
                      <a:gd name="T10" fmla="*/ 3 w 128"/>
                      <a:gd name="T11" fmla="*/ 147 h 155"/>
                      <a:gd name="T12" fmla="*/ 0 w 128"/>
                      <a:gd name="T13" fmla="*/ 150 h 155"/>
                      <a:gd name="T14" fmla="*/ 5 w 128"/>
                      <a:gd name="T15" fmla="*/ 154 h 155"/>
                      <a:gd name="T16" fmla="*/ 28 w 128"/>
                      <a:gd name="T17" fmla="*/ 153 h 155"/>
                      <a:gd name="T18" fmla="*/ 48 w 128"/>
                      <a:gd name="T19" fmla="*/ 133 h 155"/>
                      <a:gd name="T20" fmla="*/ 50 w 128"/>
                      <a:gd name="T21" fmla="*/ 120 h 155"/>
                      <a:gd name="T22" fmla="*/ 65 w 128"/>
                      <a:gd name="T23" fmla="*/ 77 h 155"/>
                      <a:gd name="T24" fmla="*/ 67 w 128"/>
                      <a:gd name="T25" fmla="*/ 67 h 155"/>
                      <a:gd name="T26" fmla="*/ 66 w 128"/>
                      <a:gd name="T27" fmla="*/ 88 h 155"/>
                      <a:gd name="T28" fmla="*/ 73 w 128"/>
                      <a:gd name="T29" fmla="*/ 116 h 155"/>
                      <a:gd name="T30" fmla="*/ 71 w 128"/>
                      <a:gd name="T31" fmla="*/ 129 h 155"/>
                      <a:gd name="T32" fmla="*/ 81 w 128"/>
                      <a:gd name="T33" fmla="*/ 142 h 155"/>
                      <a:gd name="T34" fmla="*/ 94 w 128"/>
                      <a:gd name="T35" fmla="*/ 152 h 155"/>
                      <a:gd name="T36" fmla="*/ 115 w 128"/>
                      <a:gd name="T37" fmla="*/ 152 h 155"/>
                      <a:gd name="T38" fmla="*/ 121 w 128"/>
                      <a:gd name="T39" fmla="*/ 149 h 155"/>
                      <a:gd name="T40" fmla="*/ 99 w 128"/>
                      <a:gd name="T41" fmla="*/ 129 h 155"/>
                      <a:gd name="T42" fmla="*/ 97 w 128"/>
                      <a:gd name="T43" fmla="*/ 119 h 155"/>
                      <a:gd name="T44" fmla="*/ 101 w 128"/>
                      <a:gd name="T45" fmla="*/ 99 h 155"/>
                      <a:gd name="T46" fmla="*/ 109 w 128"/>
                      <a:gd name="T47" fmla="*/ 65 h 155"/>
                      <a:gd name="T48" fmla="*/ 127 w 128"/>
                      <a:gd name="T49" fmla="*/ 0 h 155"/>
                      <a:gd name="T50" fmla="*/ 23 w 128"/>
                      <a:gd name="T51" fmla="*/ 3 h 1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28" h="155">
                        <a:moveTo>
                          <a:pt x="23" y="3"/>
                        </a:moveTo>
                        <a:lnTo>
                          <a:pt x="24" y="48"/>
                        </a:lnTo>
                        <a:lnTo>
                          <a:pt x="24" y="85"/>
                        </a:lnTo>
                        <a:lnTo>
                          <a:pt x="29" y="121"/>
                        </a:lnTo>
                        <a:lnTo>
                          <a:pt x="15" y="137"/>
                        </a:lnTo>
                        <a:lnTo>
                          <a:pt x="3" y="147"/>
                        </a:lnTo>
                        <a:lnTo>
                          <a:pt x="0" y="150"/>
                        </a:lnTo>
                        <a:lnTo>
                          <a:pt x="5" y="154"/>
                        </a:lnTo>
                        <a:lnTo>
                          <a:pt x="28" y="153"/>
                        </a:lnTo>
                        <a:lnTo>
                          <a:pt x="48" y="133"/>
                        </a:lnTo>
                        <a:lnTo>
                          <a:pt x="50" y="120"/>
                        </a:lnTo>
                        <a:lnTo>
                          <a:pt x="65" y="77"/>
                        </a:lnTo>
                        <a:lnTo>
                          <a:pt x="67" y="67"/>
                        </a:lnTo>
                        <a:lnTo>
                          <a:pt x="66" y="88"/>
                        </a:lnTo>
                        <a:lnTo>
                          <a:pt x="73" y="116"/>
                        </a:lnTo>
                        <a:lnTo>
                          <a:pt x="71" y="129"/>
                        </a:lnTo>
                        <a:lnTo>
                          <a:pt x="81" y="142"/>
                        </a:lnTo>
                        <a:lnTo>
                          <a:pt x="94" y="152"/>
                        </a:lnTo>
                        <a:lnTo>
                          <a:pt x="115" y="152"/>
                        </a:lnTo>
                        <a:lnTo>
                          <a:pt x="121" y="149"/>
                        </a:lnTo>
                        <a:lnTo>
                          <a:pt x="99" y="129"/>
                        </a:lnTo>
                        <a:lnTo>
                          <a:pt x="97" y="119"/>
                        </a:lnTo>
                        <a:lnTo>
                          <a:pt x="101" y="99"/>
                        </a:lnTo>
                        <a:lnTo>
                          <a:pt x="109" y="65"/>
                        </a:lnTo>
                        <a:lnTo>
                          <a:pt x="127" y="0"/>
                        </a:lnTo>
                        <a:lnTo>
                          <a:pt x="23" y="3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66" name="Freeform 80"/>
                  <p:cNvSpPr>
                    <a:spLocks/>
                  </p:cNvSpPr>
                  <p:nvPr/>
                </p:nvSpPr>
                <p:spPr bwMode="auto">
                  <a:xfrm>
                    <a:off x="3320" y="1940"/>
                    <a:ext cx="24" cy="20"/>
                  </a:xfrm>
                  <a:custGeom>
                    <a:avLst/>
                    <a:gdLst>
                      <a:gd name="T0" fmla="*/ 23 w 24"/>
                      <a:gd name="T1" fmla="*/ 0 h 20"/>
                      <a:gd name="T2" fmla="*/ 23 w 24"/>
                      <a:gd name="T3" fmla="*/ 10 h 20"/>
                      <a:gd name="T4" fmla="*/ 0 w 24"/>
                      <a:gd name="T5" fmla="*/ 19 h 20"/>
                      <a:gd name="T6" fmla="*/ 11 w 24"/>
                      <a:gd name="T7" fmla="*/ 1 h 20"/>
                      <a:gd name="T8" fmla="*/ 23 w 24"/>
                      <a:gd name="T9" fmla="*/ 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4" h="20">
                        <a:moveTo>
                          <a:pt x="23" y="0"/>
                        </a:moveTo>
                        <a:lnTo>
                          <a:pt x="23" y="10"/>
                        </a:lnTo>
                        <a:lnTo>
                          <a:pt x="0" y="19"/>
                        </a:lnTo>
                        <a:lnTo>
                          <a:pt x="11" y="1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164" name="Freeform 82"/>
                <p:cNvSpPr>
                  <a:spLocks/>
                </p:cNvSpPr>
                <p:nvPr/>
              </p:nvSpPr>
              <p:spPr bwMode="auto">
                <a:xfrm>
                  <a:off x="3234" y="1986"/>
                  <a:ext cx="11" cy="73"/>
                </a:xfrm>
                <a:custGeom>
                  <a:avLst/>
                  <a:gdLst>
                    <a:gd name="T0" fmla="*/ 10 w 11"/>
                    <a:gd name="T1" fmla="*/ 0 h 73"/>
                    <a:gd name="T2" fmla="*/ 10 w 11"/>
                    <a:gd name="T3" fmla="*/ 24 h 73"/>
                    <a:gd name="T4" fmla="*/ 8 w 11"/>
                    <a:gd name="T5" fmla="*/ 38 h 73"/>
                    <a:gd name="T6" fmla="*/ 6 w 11"/>
                    <a:gd name="T7" fmla="*/ 54 h 73"/>
                    <a:gd name="T8" fmla="*/ 0 w 11"/>
                    <a:gd name="T9" fmla="*/ 68 h 73"/>
                    <a:gd name="T10" fmla="*/ 1 w 11"/>
                    <a:gd name="T11" fmla="*/ 72 h 73"/>
                    <a:gd name="T12" fmla="*/ 10 w 11"/>
                    <a:gd name="T1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73">
                      <a:moveTo>
                        <a:pt x="10" y="0"/>
                      </a:moveTo>
                      <a:lnTo>
                        <a:pt x="10" y="24"/>
                      </a:lnTo>
                      <a:lnTo>
                        <a:pt x="8" y="38"/>
                      </a:lnTo>
                      <a:lnTo>
                        <a:pt x="6" y="54"/>
                      </a:lnTo>
                      <a:lnTo>
                        <a:pt x="0" y="68"/>
                      </a:lnTo>
                      <a:lnTo>
                        <a:pt x="1" y="72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FF5F1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49" name="Group 86"/>
              <p:cNvGrpSpPr>
                <a:grpSpLocks/>
              </p:cNvGrpSpPr>
              <p:nvPr/>
            </p:nvGrpSpPr>
            <p:grpSpPr bwMode="auto">
              <a:xfrm>
                <a:off x="3158" y="2119"/>
                <a:ext cx="137" cy="43"/>
                <a:chOff x="3158" y="2119"/>
                <a:chExt cx="137" cy="43"/>
              </a:xfrm>
            </p:grpSpPr>
            <p:sp>
              <p:nvSpPr>
                <p:cNvPr id="161" name="Freeform 84"/>
                <p:cNvSpPr>
                  <a:spLocks/>
                </p:cNvSpPr>
                <p:nvPr/>
              </p:nvSpPr>
              <p:spPr bwMode="auto">
                <a:xfrm>
                  <a:off x="3235" y="2119"/>
                  <a:ext cx="60" cy="40"/>
                </a:xfrm>
                <a:custGeom>
                  <a:avLst/>
                  <a:gdLst>
                    <a:gd name="T0" fmla="*/ 4 w 60"/>
                    <a:gd name="T1" fmla="*/ 0 h 40"/>
                    <a:gd name="T2" fmla="*/ 0 w 60"/>
                    <a:gd name="T3" fmla="*/ 6 h 40"/>
                    <a:gd name="T4" fmla="*/ 0 w 60"/>
                    <a:gd name="T5" fmla="*/ 17 h 40"/>
                    <a:gd name="T6" fmla="*/ 6 w 60"/>
                    <a:gd name="T7" fmla="*/ 13 h 40"/>
                    <a:gd name="T8" fmla="*/ 12 w 60"/>
                    <a:gd name="T9" fmla="*/ 19 h 40"/>
                    <a:gd name="T10" fmla="*/ 14 w 60"/>
                    <a:gd name="T11" fmla="*/ 27 h 40"/>
                    <a:gd name="T12" fmla="*/ 24 w 60"/>
                    <a:gd name="T13" fmla="*/ 34 h 40"/>
                    <a:gd name="T14" fmla="*/ 38 w 60"/>
                    <a:gd name="T15" fmla="*/ 38 h 40"/>
                    <a:gd name="T16" fmla="*/ 49 w 60"/>
                    <a:gd name="T17" fmla="*/ 39 h 40"/>
                    <a:gd name="T18" fmla="*/ 59 w 60"/>
                    <a:gd name="T19" fmla="*/ 38 h 40"/>
                    <a:gd name="T20" fmla="*/ 59 w 60"/>
                    <a:gd name="T21" fmla="*/ 30 h 40"/>
                    <a:gd name="T22" fmla="*/ 51 w 60"/>
                    <a:gd name="T23" fmla="*/ 19 h 40"/>
                    <a:gd name="T24" fmla="*/ 47 w 60"/>
                    <a:gd name="T25" fmla="*/ 22 h 40"/>
                    <a:gd name="T26" fmla="*/ 38 w 60"/>
                    <a:gd name="T27" fmla="*/ 22 h 40"/>
                    <a:gd name="T28" fmla="*/ 26 w 60"/>
                    <a:gd name="T29" fmla="*/ 21 h 40"/>
                    <a:gd name="T30" fmla="*/ 18 w 60"/>
                    <a:gd name="T31" fmla="*/ 16 h 40"/>
                    <a:gd name="T32" fmla="*/ 11 w 60"/>
                    <a:gd name="T33" fmla="*/ 10 h 40"/>
                    <a:gd name="T34" fmla="*/ 4 w 60"/>
                    <a:gd name="T35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0" h="40">
                      <a:moveTo>
                        <a:pt x="4" y="0"/>
                      </a:moveTo>
                      <a:lnTo>
                        <a:pt x="0" y="6"/>
                      </a:lnTo>
                      <a:lnTo>
                        <a:pt x="0" y="17"/>
                      </a:lnTo>
                      <a:lnTo>
                        <a:pt x="6" y="13"/>
                      </a:lnTo>
                      <a:lnTo>
                        <a:pt x="12" y="19"/>
                      </a:lnTo>
                      <a:lnTo>
                        <a:pt x="14" y="27"/>
                      </a:lnTo>
                      <a:lnTo>
                        <a:pt x="24" y="34"/>
                      </a:lnTo>
                      <a:lnTo>
                        <a:pt x="38" y="38"/>
                      </a:lnTo>
                      <a:lnTo>
                        <a:pt x="49" y="39"/>
                      </a:lnTo>
                      <a:lnTo>
                        <a:pt x="59" y="38"/>
                      </a:lnTo>
                      <a:lnTo>
                        <a:pt x="59" y="30"/>
                      </a:lnTo>
                      <a:lnTo>
                        <a:pt x="51" y="19"/>
                      </a:lnTo>
                      <a:lnTo>
                        <a:pt x="47" y="22"/>
                      </a:lnTo>
                      <a:lnTo>
                        <a:pt x="38" y="22"/>
                      </a:lnTo>
                      <a:lnTo>
                        <a:pt x="26" y="21"/>
                      </a:lnTo>
                      <a:lnTo>
                        <a:pt x="18" y="16"/>
                      </a:lnTo>
                      <a:lnTo>
                        <a:pt x="11" y="1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7F5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62" name="Freeform 85"/>
                <p:cNvSpPr>
                  <a:spLocks/>
                </p:cNvSpPr>
                <p:nvPr/>
              </p:nvSpPr>
              <p:spPr bwMode="auto">
                <a:xfrm>
                  <a:off x="3158" y="2119"/>
                  <a:ext cx="54" cy="43"/>
                </a:xfrm>
                <a:custGeom>
                  <a:avLst/>
                  <a:gdLst>
                    <a:gd name="T0" fmla="*/ 52 w 54"/>
                    <a:gd name="T1" fmla="*/ 0 h 43"/>
                    <a:gd name="T2" fmla="*/ 53 w 54"/>
                    <a:gd name="T3" fmla="*/ 17 h 43"/>
                    <a:gd name="T4" fmla="*/ 50 w 54"/>
                    <a:gd name="T5" fmla="*/ 13 h 43"/>
                    <a:gd name="T6" fmla="*/ 45 w 54"/>
                    <a:gd name="T7" fmla="*/ 18 h 43"/>
                    <a:gd name="T8" fmla="*/ 42 w 54"/>
                    <a:gd name="T9" fmla="*/ 26 h 43"/>
                    <a:gd name="T10" fmla="*/ 37 w 54"/>
                    <a:gd name="T11" fmla="*/ 33 h 43"/>
                    <a:gd name="T12" fmla="*/ 26 w 54"/>
                    <a:gd name="T13" fmla="*/ 38 h 43"/>
                    <a:gd name="T14" fmla="*/ 17 w 54"/>
                    <a:gd name="T15" fmla="*/ 41 h 43"/>
                    <a:gd name="T16" fmla="*/ 7 w 54"/>
                    <a:gd name="T17" fmla="*/ 42 h 43"/>
                    <a:gd name="T18" fmla="*/ 4 w 54"/>
                    <a:gd name="T19" fmla="*/ 40 h 43"/>
                    <a:gd name="T20" fmla="*/ 1 w 54"/>
                    <a:gd name="T21" fmla="*/ 36 h 43"/>
                    <a:gd name="T22" fmla="*/ 0 w 54"/>
                    <a:gd name="T23" fmla="*/ 32 h 43"/>
                    <a:gd name="T24" fmla="*/ 1 w 54"/>
                    <a:gd name="T25" fmla="*/ 28 h 43"/>
                    <a:gd name="T26" fmla="*/ 6 w 54"/>
                    <a:gd name="T27" fmla="*/ 21 h 43"/>
                    <a:gd name="T28" fmla="*/ 13 w 54"/>
                    <a:gd name="T29" fmla="*/ 23 h 43"/>
                    <a:gd name="T30" fmla="*/ 25 w 54"/>
                    <a:gd name="T31" fmla="*/ 23 h 43"/>
                    <a:gd name="T32" fmla="*/ 33 w 54"/>
                    <a:gd name="T33" fmla="*/ 23 h 43"/>
                    <a:gd name="T34" fmla="*/ 47 w 54"/>
                    <a:gd name="T35" fmla="*/ 9 h 43"/>
                    <a:gd name="T36" fmla="*/ 52 w 54"/>
                    <a:gd name="T37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4" h="43">
                      <a:moveTo>
                        <a:pt x="52" y="0"/>
                      </a:moveTo>
                      <a:lnTo>
                        <a:pt x="53" y="17"/>
                      </a:lnTo>
                      <a:lnTo>
                        <a:pt x="50" y="13"/>
                      </a:lnTo>
                      <a:lnTo>
                        <a:pt x="45" y="18"/>
                      </a:lnTo>
                      <a:lnTo>
                        <a:pt x="42" y="26"/>
                      </a:lnTo>
                      <a:lnTo>
                        <a:pt x="37" y="33"/>
                      </a:lnTo>
                      <a:lnTo>
                        <a:pt x="26" y="38"/>
                      </a:lnTo>
                      <a:lnTo>
                        <a:pt x="17" y="41"/>
                      </a:lnTo>
                      <a:lnTo>
                        <a:pt x="7" y="42"/>
                      </a:lnTo>
                      <a:lnTo>
                        <a:pt x="4" y="40"/>
                      </a:lnTo>
                      <a:lnTo>
                        <a:pt x="1" y="36"/>
                      </a:lnTo>
                      <a:lnTo>
                        <a:pt x="0" y="32"/>
                      </a:lnTo>
                      <a:lnTo>
                        <a:pt x="1" y="28"/>
                      </a:lnTo>
                      <a:lnTo>
                        <a:pt x="6" y="21"/>
                      </a:lnTo>
                      <a:lnTo>
                        <a:pt x="13" y="23"/>
                      </a:lnTo>
                      <a:lnTo>
                        <a:pt x="25" y="23"/>
                      </a:lnTo>
                      <a:lnTo>
                        <a:pt x="33" y="23"/>
                      </a:lnTo>
                      <a:lnTo>
                        <a:pt x="47" y="9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7F5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50" name="Group 96"/>
              <p:cNvGrpSpPr>
                <a:grpSpLocks/>
              </p:cNvGrpSpPr>
              <p:nvPr/>
            </p:nvGrpSpPr>
            <p:grpSpPr bwMode="auto">
              <a:xfrm>
                <a:off x="3129" y="1805"/>
                <a:ext cx="220" cy="308"/>
                <a:chOff x="3129" y="1805"/>
                <a:chExt cx="220" cy="308"/>
              </a:xfrm>
            </p:grpSpPr>
            <p:grpSp>
              <p:nvGrpSpPr>
                <p:cNvPr id="152" name="Group 91"/>
                <p:cNvGrpSpPr>
                  <a:grpSpLocks/>
                </p:cNvGrpSpPr>
                <p:nvPr/>
              </p:nvGrpSpPr>
              <p:grpSpPr bwMode="auto">
                <a:xfrm>
                  <a:off x="3129" y="1805"/>
                  <a:ext cx="220" cy="308"/>
                  <a:chOff x="3129" y="1805"/>
                  <a:chExt cx="220" cy="308"/>
                </a:xfrm>
              </p:grpSpPr>
              <p:sp>
                <p:nvSpPr>
                  <p:cNvPr id="157" name="Freeform 87"/>
                  <p:cNvSpPr>
                    <a:spLocks/>
                  </p:cNvSpPr>
                  <p:nvPr/>
                </p:nvSpPr>
                <p:spPr bwMode="auto">
                  <a:xfrm>
                    <a:off x="3129" y="1805"/>
                    <a:ext cx="220" cy="308"/>
                  </a:xfrm>
                  <a:custGeom>
                    <a:avLst/>
                    <a:gdLst>
                      <a:gd name="T0" fmla="*/ 62 w 220"/>
                      <a:gd name="T1" fmla="*/ 3 h 308"/>
                      <a:gd name="T2" fmla="*/ 19 w 220"/>
                      <a:gd name="T3" fmla="*/ 13 h 308"/>
                      <a:gd name="T4" fmla="*/ 8 w 220"/>
                      <a:gd name="T5" fmla="*/ 21 h 308"/>
                      <a:gd name="T6" fmla="*/ 0 w 220"/>
                      <a:gd name="T7" fmla="*/ 92 h 308"/>
                      <a:gd name="T8" fmla="*/ 3 w 220"/>
                      <a:gd name="T9" fmla="*/ 109 h 308"/>
                      <a:gd name="T10" fmla="*/ 30 w 220"/>
                      <a:gd name="T11" fmla="*/ 108 h 308"/>
                      <a:gd name="T12" fmla="*/ 28 w 220"/>
                      <a:gd name="T13" fmla="*/ 149 h 308"/>
                      <a:gd name="T14" fmla="*/ 41 w 220"/>
                      <a:gd name="T15" fmla="*/ 149 h 308"/>
                      <a:gd name="T16" fmla="*/ 56 w 220"/>
                      <a:gd name="T17" fmla="*/ 236 h 308"/>
                      <a:gd name="T18" fmla="*/ 57 w 220"/>
                      <a:gd name="T19" fmla="*/ 282 h 308"/>
                      <a:gd name="T20" fmla="*/ 59 w 220"/>
                      <a:gd name="T21" fmla="*/ 303 h 308"/>
                      <a:gd name="T22" fmla="*/ 70 w 220"/>
                      <a:gd name="T23" fmla="*/ 307 h 308"/>
                      <a:gd name="T24" fmla="*/ 89 w 220"/>
                      <a:gd name="T25" fmla="*/ 304 h 308"/>
                      <a:gd name="T26" fmla="*/ 99 w 220"/>
                      <a:gd name="T27" fmla="*/ 268 h 308"/>
                      <a:gd name="T28" fmla="*/ 107 w 220"/>
                      <a:gd name="T29" fmla="*/ 305 h 308"/>
                      <a:gd name="T30" fmla="*/ 123 w 220"/>
                      <a:gd name="T31" fmla="*/ 307 h 308"/>
                      <a:gd name="T32" fmla="*/ 137 w 220"/>
                      <a:gd name="T33" fmla="*/ 304 h 308"/>
                      <a:gd name="T34" fmla="*/ 153 w 220"/>
                      <a:gd name="T35" fmla="*/ 234 h 308"/>
                      <a:gd name="T36" fmla="*/ 173 w 220"/>
                      <a:gd name="T37" fmla="*/ 183 h 308"/>
                      <a:gd name="T38" fmla="*/ 202 w 220"/>
                      <a:gd name="T39" fmla="*/ 136 h 308"/>
                      <a:gd name="T40" fmla="*/ 219 w 220"/>
                      <a:gd name="T41" fmla="*/ 135 h 308"/>
                      <a:gd name="T42" fmla="*/ 204 w 220"/>
                      <a:gd name="T43" fmla="*/ 70 h 308"/>
                      <a:gd name="T44" fmla="*/ 203 w 220"/>
                      <a:gd name="T45" fmla="*/ 18 h 308"/>
                      <a:gd name="T46" fmla="*/ 193 w 220"/>
                      <a:gd name="T47" fmla="*/ 13 h 308"/>
                      <a:gd name="T48" fmla="*/ 148 w 220"/>
                      <a:gd name="T49" fmla="*/ 0 h 308"/>
                      <a:gd name="T50" fmla="*/ 109 w 220"/>
                      <a:gd name="T51" fmla="*/ 27 h 308"/>
                      <a:gd name="T52" fmla="*/ 62 w 220"/>
                      <a:gd name="T53" fmla="*/ 3 h 3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220" h="308">
                        <a:moveTo>
                          <a:pt x="62" y="3"/>
                        </a:moveTo>
                        <a:lnTo>
                          <a:pt x="19" y="13"/>
                        </a:lnTo>
                        <a:lnTo>
                          <a:pt x="8" y="21"/>
                        </a:lnTo>
                        <a:lnTo>
                          <a:pt x="0" y="92"/>
                        </a:lnTo>
                        <a:lnTo>
                          <a:pt x="3" y="109"/>
                        </a:lnTo>
                        <a:lnTo>
                          <a:pt x="30" y="108"/>
                        </a:lnTo>
                        <a:lnTo>
                          <a:pt x="28" y="149"/>
                        </a:lnTo>
                        <a:lnTo>
                          <a:pt x="41" y="149"/>
                        </a:lnTo>
                        <a:lnTo>
                          <a:pt x="56" y="236"/>
                        </a:lnTo>
                        <a:lnTo>
                          <a:pt x="57" y="282"/>
                        </a:lnTo>
                        <a:lnTo>
                          <a:pt x="59" y="303"/>
                        </a:lnTo>
                        <a:lnTo>
                          <a:pt x="70" y="307"/>
                        </a:lnTo>
                        <a:lnTo>
                          <a:pt x="89" y="304"/>
                        </a:lnTo>
                        <a:lnTo>
                          <a:pt x="99" y="268"/>
                        </a:lnTo>
                        <a:lnTo>
                          <a:pt x="107" y="305"/>
                        </a:lnTo>
                        <a:lnTo>
                          <a:pt x="123" y="307"/>
                        </a:lnTo>
                        <a:lnTo>
                          <a:pt x="137" y="304"/>
                        </a:lnTo>
                        <a:lnTo>
                          <a:pt x="153" y="234"/>
                        </a:lnTo>
                        <a:lnTo>
                          <a:pt x="173" y="183"/>
                        </a:lnTo>
                        <a:lnTo>
                          <a:pt x="202" y="136"/>
                        </a:lnTo>
                        <a:lnTo>
                          <a:pt x="219" y="135"/>
                        </a:lnTo>
                        <a:lnTo>
                          <a:pt x="204" y="70"/>
                        </a:lnTo>
                        <a:lnTo>
                          <a:pt x="203" y="18"/>
                        </a:lnTo>
                        <a:lnTo>
                          <a:pt x="193" y="13"/>
                        </a:lnTo>
                        <a:lnTo>
                          <a:pt x="148" y="0"/>
                        </a:lnTo>
                        <a:lnTo>
                          <a:pt x="109" y="27"/>
                        </a:lnTo>
                        <a:lnTo>
                          <a:pt x="62" y="3"/>
                        </a:lnTo>
                      </a:path>
                    </a:pathLst>
                  </a:custGeom>
                  <a:solidFill>
                    <a:srgbClr val="7F5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158" name="Group 90"/>
                  <p:cNvGrpSpPr>
                    <a:grpSpLocks/>
                  </p:cNvGrpSpPr>
                  <p:nvPr/>
                </p:nvGrpSpPr>
                <p:grpSpPr bwMode="auto">
                  <a:xfrm>
                    <a:off x="3164" y="1891"/>
                    <a:ext cx="99" cy="67"/>
                    <a:chOff x="3164" y="1891"/>
                    <a:chExt cx="99" cy="67"/>
                  </a:xfrm>
                </p:grpSpPr>
                <p:sp>
                  <p:nvSpPr>
                    <p:cNvPr id="159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3176" y="1891"/>
                      <a:ext cx="87" cy="67"/>
                    </a:xfrm>
                    <a:custGeom>
                      <a:avLst/>
                      <a:gdLst>
                        <a:gd name="T0" fmla="*/ 0 w 87"/>
                        <a:gd name="T1" fmla="*/ 66 h 67"/>
                        <a:gd name="T2" fmla="*/ 84 w 87"/>
                        <a:gd name="T3" fmla="*/ 62 h 67"/>
                        <a:gd name="T4" fmla="*/ 86 w 87"/>
                        <a:gd name="T5" fmla="*/ 0 h 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87" h="67">
                          <a:moveTo>
                            <a:pt x="0" y="66"/>
                          </a:moveTo>
                          <a:lnTo>
                            <a:pt x="84" y="62"/>
                          </a:lnTo>
                          <a:lnTo>
                            <a:pt x="86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5F3F1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60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3164" y="1898"/>
                      <a:ext cx="97" cy="17"/>
                    </a:xfrm>
                    <a:custGeom>
                      <a:avLst/>
                      <a:gdLst>
                        <a:gd name="T0" fmla="*/ 0 w 97"/>
                        <a:gd name="T1" fmla="*/ 16 h 17"/>
                        <a:gd name="T2" fmla="*/ 34 w 97"/>
                        <a:gd name="T3" fmla="*/ 12 h 17"/>
                        <a:gd name="T4" fmla="*/ 96 w 97"/>
                        <a:gd name="T5" fmla="*/ 0 h 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97" h="17">
                          <a:moveTo>
                            <a:pt x="0" y="16"/>
                          </a:moveTo>
                          <a:lnTo>
                            <a:pt x="34" y="12"/>
                          </a:lnTo>
                          <a:lnTo>
                            <a:pt x="96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5F3F1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</p:grpSp>
            <p:grpSp>
              <p:nvGrpSpPr>
                <p:cNvPr id="153" name="Group 95"/>
                <p:cNvGrpSpPr>
                  <a:grpSpLocks/>
                </p:cNvGrpSpPr>
                <p:nvPr/>
              </p:nvGrpSpPr>
              <p:grpSpPr bwMode="auto">
                <a:xfrm>
                  <a:off x="3159" y="1838"/>
                  <a:ext cx="134" cy="74"/>
                  <a:chOff x="3159" y="1838"/>
                  <a:chExt cx="134" cy="74"/>
                </a:xfrm>
              </p:grpSpPr>
              <p:sp>
                <p:nvSpPr>
                  <p:cNvPr id="154" name="Freeform 92"/>
                  <p:cNvSpPr>
                    <a:spLocks/>
                  </p:cNvSpPr>
                  <p:nvPr/>
                </p:nvSpPr>
                <p:spPr bwMode="auto">
                  <a:xfrm>
                    <a:off x="3169" y="1838"/>
                    <a:ext cx="114" cy="56"/>
                  </a:xfrm>
                  <a:custGeom>
                    <a:avLst/>
                    <a:gdLst>
                      <a:gd name="T0" fmla="*/ 0 w 114"/>
                      <a:gd name="T1" fmla="*/ 19 h 56"/>
                      <a:gd name="T2" fmla="*/ 73 w 114"/>
                      <a:gd name="T3" fmla="*/ 0 h 56"/>
                      <a:gd name="T4" fmla="*/ 113 w 114"/>
                      <a:gd name="T5" fmla="*/ 37 h 56"/>
                      <a:gd name="T6" fmla="*/ 40 w 114"/>
                      <a:gd name="T7" fmla="*/ 55 h 56"/>
                      <a:gd name="T8" fmla="*/ 0 w 114"/>
                      <a:gd name="T9" fmla="*/ 19 h 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56">
                        <a:moveTo>
                          <a:pt x="0" y="19"/>
                        </a:moveTo>
                        <a:lnTo>
                          <a:pt x="73" y="0"/>
                        </a:lnTo>
                        <a:lnTo>
                          <a:pt x="113" y="37"/>
                        </a:lnTo>
                        <a:lnTo>
                          <a:pt x="40" y="55"/>
                        </a:lnTo>
                        <a:lnTo>
                          <a:pt x="0" y="19"/>
                        </a:lnTo>
                      </a:path>
                    </a:pathLst>
                  </a:custGeom>
                  <a:solidFill>
                    <a:srgbClr val="DFD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55" name="Freeform 93"/>
                  <p:cNvSpPr>
                    <a:spLocks/>
                  </p:cNvSpPr>
                  <p:nvPr/>
                </p:nvSpPr>
                <p:spPr bwMode="auto">
                  <a:xfrm>
                    <a:off x="3245" y="1861"/>
                    <a:ext cx="48" cy="31"/>
                  </a:xfrm>
                  <a:custGeom>
                    <a:avLst/>
                    <a:gdLst>
                      <a:gd name="T0" fmla="*/ 0 w 48"/>
                      <a:gd name="T1" fmla="*/ 18 h 31"/>
                      <a:gd name="T2" fmla="*/ 12 w 48"/>
                      <a:gd name="T3" fmla="*/ 14 h 31"/>
                      <a:gd name="T4" fmla="*/ 18 w 48"/>
                      <a:gd name="T5" fmla="*/ 5 h 31"/>
                      <a:gd name="T6" fmla="*/ 27 w 48"/>
                      <a:gd name="T7" fmla="*/ 2 h 31"/>
                      <a:gd name="T8" fmla="*/ 32 w 48"/>
                      <a:gd name="T9" fmla="*/ 0 h 31"/>
                      <a:gd name="T10" fmla="*/ 35 w 48"/>
                      <a:gd name="T11" fmla="*/ 1 h 31"/>
                      <a:gd name="T12" fmla="*/ 35 w 48"/>
                      <a:gd name="T13" fmla="*/ 3 h 31"/>
                      <a:gd name="T14" fmla="*/ 44 w 48"/>
                      <a:gd name="T15" fmla="*/ 7 h 31"/>
                      <a:gd name="T16" fmla="*/ 47 w 48"/>
                      <a:gd name="T17" fmla="*/ 15 h 31"/>
                      <a:gd name="T18" fmla="*/ 44 w 48"/>
                      <a:gd name="T19" fmla="*/ 20 h 31"/>
                      <a:gd name="T20" fmla="*/ 31 w 48"/>
                      <a:gd name="T21" fmla="*/ 26 h 31"/>
                      <a:gd name="T22" fmla="*/ 5 w 48"/>
                      <a:gd name="T23" fmla="*/ 30 h 31"/>
                      <a:gd name="T24" fmla="*/ 0 w 48"/>
                      <a:gd name="T25" fmla="*/ 18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48" h="31">
                        <a:moveTo>
                          <a:pt x="0" y="18"/>
                        </a:moveTo>
                        <a:lnTo>
                          <a:pt x="12" y="14"/>
                        </a:lnTo>
                        <a:lnTo>
                          <a:pt x="18" y="5"/>
                        </a:lnTo>
                        <a:lnTo>
                          <a:pt x="27" y="2"/>
                        </a:lnTo>
                        <a:lnTo>
                          <a:pt x="32" y="0"/>
                        </a:lnTo>
                        <a:lnTo>
                          <a:pt x="35" y="1"/>
                        </a:lnTo>
                        <a:lnTo>
                          <a:pt x="35" y="3"/>
                        </a:lnTo>
                        <a:lnTo>
                          <a:pt x="44" y="7"/>
                        </a:lnTo>
                        <a:lnTo>
                          <a:pt x="47" y="15"/>
                        </a:lnTo>
                        <a:lnTo>
                          <a:pt x="44" y="20"/>
                        </a:lnTo>
                        <a:lnTo>
                          <a:pt x="31" y="26"/>
                        </a:lnTo>
                        <a:lnTo>
                          <a:pt x="5" y="30"/>
                        </a:lnTo>
                        <a:lnTo>
                          <a:pt x="0" y="18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56" name="Freeform 94"/>
                  <p:cNvSpPr>
                    <a:spLocks/>
                  </p:cNvSpPr>
                  <p:nvPr/>
                </p:nvSpPr>
                <p:spPr bwMode="auto">
                  <a:xfrm>
                    <a:off x="3159" y="1880"/>
                    <a:ext cx="92" cy="32"/>
                  </a:xfrm>
                  <a:custGeom>
                    <a:avLst/>
                    <a:gdLst>
                      <a:gd name="T0" fmla="*/ 0 w 92"/>
                      <a:gd name="T1" fmla="*/ 31 h 32"/>
                      <a:gd name="T2" fmla="*/ 37 w 92"/>
                      <a:gd name="T3" fmla="*/ 26 h 32"/>
                      <a:gd name="T4" fmla="*/ 65 w 92"/>
                      <a:gd name="T5" fmla="*/ 19 h 32"/>
                      <a:gd name="T6" fmla="*/ 91 w 92"/>
                      <a:gd name="T7" fmla="*/ 13 h 32"/>
                      <a:gd name="T8" fmla="*/ 81 w 92"/>
                      <a:gd name="T9" fmla="*/ 0 h 32"/>
                      <a:gd name="T10" fmla="*/ 33 w 92"/>
                      <a:gd name="T11" fmla="*/ 9 h 32"/>
                      <a:gd name="T12" fmla="*/ 4 w 92"/>
                      <a:gd name="T13" fmla="*/ 13 h 32"/>
                      <a:gd name="T14" fmla="*/ 3 w 92"/>
                      <a:gd name="T15" fmla="*/ 10 h 32"/>
                      <a:gd name="T16" fmla="*/ 0 w 92"/>
                      <a:gd name="T17" fmla="*/ 31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2" h="32">
                        <a:moveTo>
                          <a:pt x="0" y="31"/>
                        </a:moveTo>
                        <a:lnTo>
                          <a:pt x="37" y="26"/>
                        </a:lnTo>
                        <a:lnTo>
                          <a:pt x="65" y="19"/>
                        </a:lnTo>
                        <a:lnTo>
                          <a:pt x="91" y="13"/>
                        </a:lnTo>
                        <a:lnTo>
                          <a:pt x="81" y="0"/>
                        </a:lnTo>
                        <a:lnTo>
                          <a:pt x="33" y="9"/>
                        </a:lnTo>
                        <a:lnTo>
                          <a:pt x="4" y="13"/>
                        </a:lnTo>
                        <a:lnTo>
                          <a:pt x="3" y="10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rgbClr val="7F5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</p:grpSp>
          <p:sp>
            <p:nvSpPr>
              <p:cNvPr id="151" name="Freeform 97"/>
              <p:cNvSpPr>
                <a:spLocks/>
              </p:cNvSpPr>
              <p:nvPr/>
            </p:nvSpPr>
            <p:spPr bwMode="auto">
              <a:xfrm>
                <a:off x="3231" y="1964"/>
                <a:ext cx="14" cy="116"/>
              </a:xfrm>
              <a:custGeom>
                <a:avLst/>
                <a:gdLst>
                  <a:gd name="T0" fmla="*/ 13 w 14"/>
                  <a:gd name="T1" fmla="*/ 0 h 116"/>
                  <a:gd name="T2" fmla="*/ 9 w 14"/>
                  <a:gd name="T3" fmla="*/ 62 h 116"/>
                  <a:gd name="T4" fmla="*/ 0 w 14"/>
                  <a:gd name="T5" fmla="*/ 11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6">
                    <a:moveTo>
                      <a:pt x="13" y="0"/>
                    </a:moveTo>
                    <a:lnTo>
                      <a:pt x="9" y="62"/>
                    </a:lnTo>
                    <a:lnTo>
                      <a:pt x="0" y="115"/>
                    </a:lnTo>
                  </a:path>
                </a:pathLst>
              </a:custGeom>
              <a:noFill/>
              <a:ln w="12700" cap="rnd" cmpd="sng">
                <a:solidFill>
                  <a:srgbClr val="5F3F1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74" name="Group 118"/>
            <p:cNvGrpSpPr>
              <a:grpSpLocks/>
            </p:cNvGrpSpPr>
            <p:nvPr/>
          </p:nvGrpSpPr>
          <p:grpSpPr bwMode="auto">
            <a:xfrm>
              <a:off x="2448" y="1762"/>
              <a:ext cx="217" cy="399"/>
              <a:chOff x="2448" y="1762"/>
              <a:chExt cx="217" cy="399"/>
            </a:xfrm>
          </p:grpSpPr>
          <p:grpSp>
            <p:nvGrpSpPr>
              <p:cNvPr id="128" name="Group 101"/>
              <p:cNvGrpSpPr>
                <a:grpSpLocks/>
              </p:cNvGrpSpPr>
              <p:nvPr/>
            </p:nvGrpSpPr>
            <p:grpSpPr bwMode="auto">
              <a:xfrm>
                <a:off x="2451" y="1887"/>
                <a:ext cx="204" cy="116"/>
                <a:chOff x="2451" y="1887"/>
                <a:chExt cx="204" cy="116"/>
              </a:xfrm>
            </p:grpSpPr>
            <p:sp>
              <p:nvSpPr>
                <p:cNvPr id="145" name="Freeform 99"/>
                <p:cNvSpPr>
                  <a:spLocks/>
                </p:cNvSpPr>
                <p:nvPr/>
              </p:nvSpPr>
              <p:spPr bwMode="auto">
                <a:xfrm>
                  <a:off x="2451" y="1891"/>
                  <a:ext cx="51" cy="112"/>
                </a:xfrm>
                <a:custGeom>
                  <a:avLst/>
                  <a:gdLst>
                    <a:gd name="T0" fmla="*/ 3 w 51"/>
                    <a:gd name="T1" fmla="*/ 0 h 112"/>
                    <a:gd name="T2" fmla="*/ 0 w 51"/>
                    <a:gd name="T3" fmla="*/ 25 h 112"/>
                    <a:gd name="T4" fmla="*/ 8 w 51"/>
                    <a:gd name="T5" fmla="*/ 60 h 112"/>
                    <a:gd name="T6" fmla="*/ 15 w 51"/>
                    <a:gd name="T7" fmla="*/ 89 h 112"/>
                    <a:gd name="T8" fmla="*/ 28 w 51"/>
                    <a:gd name="T9" fmla="*/ 108 h 112"/>
                    <a:gd name="T10" fmla="*/ 33 w 51"/>
                    <a:gd name="T11" fmla="*/ 111 h 112"/>
                    <a:gd name="T12" fmla="*/ 37 w 51"/>
                    <a:gd name="T13" fmla="*/ 106 h 112"/>
                    <a:gd name="T14" fmla="*/ 39 w 51"/>
                    <a:gd name="T15" fmla="*/ 93 h 112"/>
                    <a:gd name="T16" fmla="*/ 50 w 51"/>
                    <a:gd name="T17" fmla="*/ 90 h 112"/>
                    <a:gd name="T18" fmla="*/ 35 w 51"/>
                    <a:gd name="T19" fmla="*/ 80 h 112"/>
                    <a:gd name="T20" fmla="*/ 25 w 51"/>
                    <a:gd name="T21" fmla="*/ 74 h 112"/>
                    <a:gd name="T22" fmla="*/ 26 w 51"/>
                    <a:gd name="T23" fmla="*/ 23 h 112"/>
                    <a:gd name="T24" fmla="*/ 31 w 51"/>
                    <a:gd name="T25" fmla="*/ 2 h 112"/>
                    <a:gd name="T26" fmla="*/ 3 w 51"/>
                    <a:gd name="T27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112">
                      <a:moveTo>
                        <a:pt x="3" y="0"/>
                      </a:moveTo>
                      <a:lnTo>
                        <a:pt x="0" y="25"/>
                      </a:lnTo>
                      <a:lnTo>
                        <a:pt x="8" y="60"/>
                      </a:lnTo>
                      <a:lnTo>
                        <a:pt x="15" y="89"/>
                      </a:lnTo>
                      <a:lnTo>
                        <a:pt x="28" y="108"/>
                      </a:lnTo>
                      <a:lnTo>
                        <a:pt x="33" y="111"/>
                      </a:lnTo>
                      <a:lnTo>
                        <a:pt x="37" y="106"/>
                      </a:lnTo>
                      <a:lnTo>
                        <a:pt x="39" y="93"/>
                      </a:lnTo>
                      <a:lnTo>
                        <a:pt x="50" y="90"/>
                      </a:lnTo>
                      <a:lnTo>
                        <a:pt x="35" y="80"/>
                      </a:lnTo>
                      <a:lnTo>
                        <a:pt x="25" y="74"/>
                      </a:lnTo>
                      <a:lnTo>
                        <a:pt x="26" y="23"/>
                      </a:lnTo>
                      <a:lnTo>
                        <a:pt x="31" y="2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46" name="Freeform 100"/>
                <p:cNvSpPr>
                  <a:spLocks/>
                </p:cNvSpPr>
                <p:nvPr/>
              </p:nvSpPr>
              <p:spPr bwMode="auto">
                <a:xfrm>
                  <a:off x="2610" y="1887"/>
                  <a:ext cx="45" cy="104"/>
                </a:xfrm>
                <a:custGeom>
                  <a:avLst/>
                  <a:gdLst>
                    <a:gd name="T0" fmla="*/ 13 w 45"/>
                    <a:gd name="T1" fmla="*/ 3 h 104"/>
                    <a:gd name="T2" fmla="*/ 19 w 45"/>
                    <a:gd name="T3" fmla="*/ 21 h 104"/>
                    <a:gd name="T4" fmla="*/ 18 w 45"/>
                    <a:gd name="T5" fmla="*/ 65 h 104"/>
                    <a:gd name="T6" fmla="*/ 0 w 45"/>
                    <a:gd name="T7" fmla="*/ 84 h 104"/>
                    <a:gd name="T8" fmla="*/ 4 w 45"/>
                    <a:gd name="T9" fmla="*/ 86 h 104"/>
                    <a:gd name="T10" fmla="*/ 0 w 45"/>
                    <a:gd name="T11" fmla="*/ 95 h 104"/>
                    <a:gd name="T12" fmla="*/ 4 w 45"/>
                    <a:gd name="T13" fmla="*/ 103 h 104"/>
                    <a:gd name="T14" fmla="*/ 18 w 45"/>
                    <a:gd name="T15" fmla="*/ 90 h 104"/>
                    <a:gd name="T16" fmla="*/ 31 w 45"/>
                    <a:gd name="T17" fmla="*/ 68 h 104"/>
                    <a:gd name="T18" fmla="*/ 44 w 45"/>
                    <a:gd name="T19" fmla="*/ 17 h 104"/>
                    <a:gd name="T20" fmla="*/ 38 w 45"/>
                    <a:gd name="T21" fmla="*/ 0 h 104"/>
                    <a:gd name="T22" fmla="*/ 13 w 45"/>
                    <a:gd name="T23" fmla="*/ 3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5" h="104">
                      <a:moveTo>
                        <a:pt x="13" y="3"/>
                      </a:moveTo>
                      <a:lnTo>
                        <a:pt x="19" y="21"/>
                      </a:lnTo>
                      <a:lnTo>
                        <a:pt x="18" y="65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0" y="95"/>
                      </a:lnTo>
                      <a:lnTo>
                        <a:pt x="4" y="103"/>
                      </a:lnTo>
                      <a:lnTo>
                        <a:pt x="18" y="90"/>
                      </a:lnTo>
                      <a:lnTo>
                        <a:pt x="31" y="68"/>
                      </a:lnTo>
                      <a:lnTo>
                        <a:pt x="44" y="17"/>
                      </a:lnTo>
                      <a:lnTo>
                        <a:pt x="38" y="0"/>
                      </a:lnTo>
                      <a:lnTo>
                        <a:pt x="13" y="3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129" name="Freeform 102"/>
              <p:cNvSpPr>
                <a:spLocks/>
              </p:cNvSpPr>
              <p:nvPr/>
            </p:nvSpPr>
            <p:spPr bwMode="auto">
              <a:xfrm>
                <a:off x="2448" y="1821"/>
                <a:ext cx="217" cy="172"/>
              </a:xfrm>
              <a:custGeom>
                <a:avLst/>
                <a:gdLst>
                  <a:gd name="T0" fmla="*/ 87 w 217"/>
                  <a:gd name="T1" fmla="*/ 0 h 172"/>
                  <a:gd name="T2" fmla="*/ 34 w 217"/>
                  <a:gd name="T3" fmla="*/ 12 h 172"/>
                  <a:gd name="T4" fmla="*/ 28 w 217"/>
                  <a:gd name="T5" fmla="*/ 16 h 172"/>
                  <a:gd name="T6" fmla="*/ 0 w 217"/>
                  <a:gd name="T7" fmla="*/ 70 h 172"/>
                  <a:gd name="T8" fmla="*/ 4 w 217"/>
                  <a:gd name="T9" fmla="*/ 128 h 172"/>
                  <a:gd name="T10" fmla="*/ 38 w 217"/>
                  <a:gd name="T11" fmla="*/ 124 h 172"/>
                  <a:gd name="T12" fmla="*/ 41 w 217"/>
                  <a:gd name="T13" fmla="*/ 73 h 172"/>
                  <a:gd name="T14" fmla="*/ 47 w 217"/>
                  <a:gd name="T15" fmla="*/ 59 h 172"/>
                  <a:gd name="T16" fmla="*/ 48 w 217"/>
                  <a:gd name="T17" fmla="*/ 89 h 172"/>
                  <a:gd name="T18" fmla="*/ 38 w 217"/>
                  <a:gd name="T19" fmla="*/ 141 h 172"/>
                  <a:gd name="T20" fmla="*/ 54 w 217"/>
                  <a:gd name="T21" fmla="*/ 141 h 172"/>
                  <a:gd name="T22" fmla="*/ 53 w 217"/>
                  <a:gd name="T23" fmla="*/ 159 h 172"/>
                  <a:gd name="T24" fmla="*/ 54 w 217"/>
                  <a:gd name="T25" fmla="*/ 169 h 172"/>
                  <a:gd name="T26" fmla="*/ 110 w 217"/>
                  <a:gd name="T27" fmla="*/ 171 h 172"/>
                  <a:gd name="T28" fmla="*/ 156 w 217"/>
                  <a:gd name="T29" fmla="*/ 167 h 172"/>
                  <a:gd name="T30" fmla="*/ 182 w 217"/>
                  <a:gd name="T31" fmla="*/ 166 h 172"/>
                  <a:gd name="T32" fmla="*/ 179 w 217"/>
                  <a:gd name="T33" fmla="*/ 138 h 172"/>
                  <a:gd name="T34" fmla="*/ 183 w 217"/>
                  <a:gd name="T35" fmla="*/ 124 h 172"/>
                  <a:gd name="T36" fmla="*/ 169 w 217"/>
                  <a:gd name="T37" fmla="*/ 84 h 172"/>
                  <a:gd name="T38" fmla="*/ 168 w 217"/>
                  <a:gd name="T39" fmla="*/ 63 h 172"/>
                  <a:gd name="T40" fmla="*/ 173 w 217"/>
                  <a:gd name="T41" fmla="*/ 71 h 172"/>
                  <a:gd name="T42" fmla="*/ 179 w 217"/>
                  <a:gd name="T43" fmla="*/ 117 h 172"/>
                  <a:gd name="T44" fmla="*/ 207 w 217"/>
                  <a:gd name="T45" fmla="*/ 120 h 172"/>
                  <a:gd name="T46" fmla="*/ 216 w 217"/>
                  <a:gd name="T47" fmla="*/ 66 h 172"/>
                  <a:gd name="T48" fmla="*/ 183 w 217"/>
                  <a:gd name="T49" fmla="*/ 15 h 172"/>
                  <a:gd name="T50" fmla="*/ 129 w 217"/>
                  <a:gd name="T51" fmla="*/ 0 h 172"/>
                  <a:gd name="T52" fmla="*/ 87 w 217"/>
                  <a:gd name="T53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7" h="172">
                    <a:moveTo>
                      <a:pt x="87" y="0"/>
                    </a:moveTo>
                    <a:lnTo>
                      <a:pt x="34" y="12"/>
                    </a:lnTo>
                    <a:lnTo>
                      <a:pt x="28" y="16"/>
                    </a:lnTo>
                    <a:lnTo>
                      <a:pt x="0" y="70"/>
                    </a:lnTo>
                    <a:lnTo>
                      <a:pt x="4" y="128"/>
                    </a:lnTo>
                    <a:lnTo>
                      <a:pt x="38" y="124"/>
                    </a:lnTo>
                    <a:lnTo>
                      <a:pt x="41" y="73"/>
                    </a:lnTo>
                    <a:lnTo>
                      <a:pt x="47" y="59"/>
                    </a:lnTo>
                    <a:lnTo>
                      <a:pt x="48" y="89"/>
                    </a:lnTo>
                    <a:lnTo>
                      <a:pt x="38" y="141"/>
                    </a:lnTo>
                    <a:lnTo>
                      <a:pt x="54" y="141"/>
                    </a:lnTo>
                    <a:lnTo>
                      <a:pt x="53" y="159"/>
                    </a:lnTo>
                    <a:lnTo>
                      <a:pt x="54" y="169"/>
                    </a:lnTo>
                    <a:lnTo>
                      <a:pt x="110" y="171"/>
                    </a:lnTo>
                    <a:lnTo>
                      <a:pt x="156" y="167"/>
                    </a:lnTo>
                    <a:lnTo>
                      <a:pt x="182" y="166"/>
                    </a:lnTo>
                    <a:lnTo>
                      <a:pt x="179" y="138"/>
                    </a:lnTo>
                    <a:lnTo>
                      <a:pt x="183" y="124"/>
                    </a:lnTo>
                    <a:lnTo>
                      <a:pt x="169" y="84"/>
                    </a:lnTo>
                    <a:lnTo>
                      <a:pt x="168" y="63"/>
                    </a:lnTo>
                    <a:lnTo>
                      <a:pt x="173" y="71"/>
                    </a:lnTo>
                    <a:lnTo>
                      <a:pt x="179" y="117"/>
                    </a:lnTo>
                    <a:lnTo>
                      <a:pt x="207" y="120"/>
                    </a:lnTo>
                    <a:lnTo>
                      <a:pt x="216" y="66"/>
                    </a:lnTo>
                    <a:lnTo>
                      <a:pt x="183" y="15"/>
                    </a:lnTo>
                    <a:lnTo>
                      <a:pt x="129" y="0"/>
                    </a:lnTo>
                    <a:lnTo>
                      <a:pt x="87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9FB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130" name="Group 117"/>
              <p:cNvGrpSpPr>
                <a:grpSpLocks/>
              </p:cNvGrpSpPr>
              <p:nvPr/>
            </p:nvGrpSpPr>
            <p:grpSpPr bwMode="auto">
              <a:xfrm>
                <a:off x="2486" y="1762"/>
                <a:ext cx="128" cy="399"/>
                <a:chOff x="2486" y="1762"/>
                <a:chExt cx="128" cy="399"/>
              </a:xfrm>
            </p:grpSpPr>
            <p:sp>
              <p:nvSpPr>
                <p:cNvPr id="131" name="Freeform 103"/>
                <p:cNvSpPr>
                  <a:spLocks/>
                </p:cNvSpPr>
                <p:nvPr/>
              </p:nvSpPr>
              <p:spPr bwMode="auto">
                <a:xfrm>
                  <a:off x="2492" y="1986"/>
                  <a:ext cx="121" cy="165"/>
                </a:xfrm>
                <a:custGeom>
                  <a:avLst/>
                  <a:gdLst>
                    <a:gd name="T0" fmla="*/ 16 w 121"/>
                    <a:gd name="T1" fmla="*/ 3 h 165"/>
                    <a:gd name="T2" fmla="*/ 22 w 121"/>
                    <a:gd name="T3" fmla="*/ 60 h 165"/>
                    <a:gd name="T4" fmla="*/ 20 w 121"/>
                    <a:gd name="T5" fmla="*/ 76 h 165"/>
                    <a:gd name="T6" fmla="*/ 20 w 121"/>
                    <a:gd name="T7" fmla="*/ 92 h 165"/>
                    <a:gd name="T8" fmla="*/ 22 w 121"/>
                    <a:gd name="T9" fmla="*/ 106 h 165"/>
                    <a:gd name="T10" fmla="*/ 22 w 121"/>
                    <a:gd name="T11" fmla="*/ 118 h 165"/>
                    <a:gd name="T12" fmla="*/ 22 w 121"/>
                    <a:gd name="T13" fmla="*/ 133 h 165"/>
                    <a:gd name="T14" fmla="*/ 20 w 121"/>
                    <a:gd name="T15" fmla="*/ 139 h 165"/>
                    <a:gd name="T16" fmla="*/ 5 w 121"/>
                    <a:gd name="T17" fmla="*/ 157 h 165"/>
                    <a:gd name="T18" fmla="*/ 0 w 121"/>
                    <a:gd name="T19" fmla="*/ 164 h 165"/>
                    <a:gd name="T20" fmla="*/ 24 w 121"/>
                    <a:gd name="T21" fmla="*/ 164 h 165"/>
                    <a:gd name="T22" fmla="*/ 34 w 121"/>
                    <a:gd name="T23" fmla="*/ 156 h 165"/>
                    <a:gd name="T24" fmla="*/ 41 w 121"/>
                    <a:gd name="T25" fmla="*/ 147 h 165"/>
                    <a:gd name="T26" fmla="*/ 45 w 121"/>
                    <a:gd name="T27" fmla="*/ 132 h 165"/>
                    <a:gd name="T28" fmla="*/ 58 w 121"/>
                    <a:gd name="T29" fmla="*/ 92 h 165"/>
                    <a:gd name="T30" fmla="*/ 63 w 121"/>
                    <a:gd name="T31" fmla="*/ 80 h 165"/>
                    <a:gd name="T32" fmla="*/ 60 w 121"/>
                    <a:gd name="T33" fmla="*/ 102 h 165"/>
                    <a:gd name="T34" fmla="*/ 64 w 121"/>
                    <a:gd name="T35" fmla="*/ 116 h 165"/>
                    <a:gd name="T36" fmla="*/ 65 w 121"/>
                    <a:gd name="T37" fmla="*/ 128 h 165"/>
                    <a:gd name="T38" fmla="*/ 62 w 121"/>
                    <a:gd name="T39" fmla="*/ 139 h 165"/>
                    <a:gd name="T40" fmla="*/ 64 w 121"/>
                    <a:gd name="T41" fmla="*/ 145 h 165"/>
                    <a:gd name="T42" fmla="*/ 79 w 121"/>
                    <a:gd name="T43" fmla="*/ 162 h 165"/>
                    <a:gd name="T44" fmla="*/ 93 w 121"/>
                    <a:gd name="T45" fmla="*/ 162 h 165"/>
                    <a:gd name="T46" fmla="*/ 100 w 121"/>
                    <a:gd name="T47" fmla="*/ 162 h 165"/>
                    <a:gd name="T48" fmla="*/ 108 w 121"/>
                    <a:gd name="T49" fmla="*/ 159 h 165"/>
                    <a:gd name="T50" fmla="*/ 87 w 121"/>
                    <a:gd name="T51" fmla="*/ 139 h 165"/>
                    <a:gd name="T52" fmla="*/ 98 w 121"/>
                    <a:gd name="T53" fmla="*/ 99 h 165"/>
                    <a:gd name="T54" fmla="*/ 102 w 121"/>
                    <a:gd name="T55" fmla="*/ 79 h 165"/>
                    <a:gd name="T56" fmla="*/ 120 w 121"/>
                    <a:gd name="T57" fmla="*/ 0 h 165"/>
                    <a:gd name="T58" fmla="*/ 16 w 121"/>
                    <a:gd name="T59" fmla="*/ 3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21" h="165">
                      <a:moveTo>
                        <a:pt x="16" y="3"/>
                      </a:moveTo>
                      <a:lnTo>
                        <a:pt x="22" y="60"/>
                      </a:lnTo>
                      <a:lnTo>
                        <a:pt x="20" y="76"/>
                      </a:lnTo>
                      <a:lnTo>
                        <a:pt x="20" y="92"/>
                      </a:lnTo>
                      <a:lnTo>
                        <a:pt x="22" y="106"/>
                      </a:lnTo>
                      <a:lnTo>
                        <a:pt x="22" y="118"/>
                      </a:lnTo>
                      <a:lnTo>
                        <a:pt x="22" y="133"/>
                      </a:lnTo>
                      <a:lnTo>
                        <a:pt x="20" y="139"/>
                      </a:lnTo>
                      <a:lnTo>
                        <a:pt x="5" y="157"/>
                      </a:lnTo>
                      <a:lnTo>
                        <a:pt x="0" y="164"/>
                      </a:lnTo>
                      <a:lnTo>
                        <a:pt x="24" y="164"/>
                      </a:lnTo>
                      <a:lnTo>
                        <a:pt x="34" y="156"/>
                      </a:lnTo>
                      <a:lnTo>
                        <a:pt x="41" y="147"/>
                      </a:lnTo>
                      <a:lnTo>
                        <a:pt x="45" y="132"/>
                      </a:lnTo>
                      <a:lnTo>
                        <a:pt x="58" y="92"/>
                      </a:lnTo>
                      <a:lnTo>
                        <a:pt x="63" y="80"/>
                      </a:lnTo>
                      <a:lnTo>
                        <a:pt x="60" y="102"/>
                      </a:lnTo>
                      <a:lnTo>
                        <a:pt x="64" y="116"/>
                      </a:lnTo>
                      <a:lnTo>
                        <a:pt x="65" y="128"/>
                      </a:lnTo>
                      <a:lnTo>
                        <a:pt x="62" y="139"/>
                      </a:lnTo>
                      <a:lnTo>
                        <a:pt x="64" y="145"/>
                      </a:lnTo>
                      <a:lnTo>
                        <a:pt x="79" y="162"/>
                      </a:lnTo>
                      <a:lnTo>
                        <a:pt x="93" y="162"/>
                      </a:lnTo>
                      <a:lnTo>
                        <a:pt x="100" y="162"/>
                      </a:lnTo>
                      <a:lnTo>
                        <a:pt x="108" y="159"/>
                      </a:lnTo>
                      <a:lnTo>
                        <a:pt x="87" y="139"/>
                      </a:lnTo>
                      <a:lnTo>
                        <a:pt x="98" y="99"/>
                      </a:lnTo>
                      <a:lnTo>
                        <a:pt x="102" y="79"/>
                      </a:lnTo>
                      <a:lnTo>
                        <a:pt x="120" y="0"/>
                      </a:lnTo>
                      <a:lnTo>
                        <a:pt x="16" y="3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132" name="Group 107"/>
                <p:cNvGrpSpPr>
                  <a:grpSpLocks/>
                </p:cNvGrpSpPr>
                <p:nvPr/>
              </p:nvGrpSpPr>
              <p:grpSpPr bwMode="auto">
                <a:xfrm>
                  <a:off x="2512" y="1821"/>
                  <a:ext cx="94" cy="89"/>
                  <a:chOff x="2512" y="1821"/>
                  <a:chExt cx="94" cy="89"/>
                </a:xfrm>
              </p:grpSpPr>
              <p:sp>
                <p:nvSpPr>
                  <p:cNvPr id="142" name="Freeform 104"/>
                  <p:cNvSpPr>
                    <a:spLocks/>
                  </p:cNvSpPr>
                  <p:nvPr/>
                </p:nvSpPr>
                <p:spPr bwMode="auto">
                  <a:xfrm>
                    <a:off x="2533" y="1821"/>
                    <a:ext cx="49" cy="9"/>
                  </a:xfrm>
                  <a:custGeom>
                    <a:avLst/>
                    <a:gdLst>
                      <a:gd name="T0" fmla="*/ 0 w 49"/>
                      <a:gd name="T1" fmla="*/ 1 h 9"/>
                      <a:gd name="T2" fmla="*/ 11 w 49"/>
                      <a:gd name="T3" fmla="*/ 8 h 9"/>
                      <a:gd name="T4" fmla="*/ 25 w 49"/>
                      <a:gd name="T5" fmla="*/ 0 h 9"/>
                      <a:gd name="T6" fmla="*/ 39 w 49"/>
                      <a:gd name="T7" fmla="*/ 8 h 9"/>
                      <a:gd name="T8" fmla="*/ 48 w 49"/>
                      <a:gd name="T9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9" h="9">
                        <a:moveTo>
                          <a:pt x="0" y="1"/>
                        </a:moveTo>
                        <a:lnTo>
                          <a:pt x="11" y="8"/>
                        </a:lnTo>
                        <a:lnTo>
                          <a:pt x="25" y="0"/>
                        </a:lnTo>
                        <a:lnTo>
                          <a:pt x="39" y="8"/>
                        </a:lnTo>
                        <a:lnTo>
                          <a:pt x="48" y="1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43" name="Freeform 105"/>
                  <p:cNvSpPr>
                    <a:spLocks/>
                  </p:cNvSpPr>
                  <p:nvPr/>
                </p:nvSpPr>
                <p:spPr bwMode="auto">
                  <a:xfrm>
                    <a:off x="2558" y="1823"/>
                    <a:ext cx="5" cy="86"/>
                  </a:xfrm>
                  <a:custGeom>
                    <a:avLst/>
                    <a:gdLst>
                      <a:gd name="T0" fmla="*/ 0 w 5"/>
                      <a:gd name="T1" fmla="*/ 0 h 86"/>
                      <a:gd name="T2" fmla="*/ 4 w 5"/>
                      <a:gd name="T3" fmla="*/ 35 h 86"/>
                      <a:gd name="T4" fmla="*/ 4 w 5"/>
                      <a:gd name="T5" fmla="*/ 85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86">
                        <a:moveTo>
                          <a:pt x="0" y="0"/>
                        </a:moveTo>
                        <a:lnTo>
                          <a:pt x="4" y="35"/>
                        </a:lnTo>
                        <a:lnTo>
                          <a:pt x="4" y="85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44" name="Freeform 106"/>
                  <p:cNvSpPr>
                    <a:spLocks/>
                  </p:cNvSpPr>
                  <p:nvPr/>
                </p:nvSpPr>
                <p:spPr bwMode="auto">
                  <a:xfrm>
                    <a:off x="2512" y="1908"/>
                    <a:ext cx="94" cy="2"/>
                  </a:xfrm>
                  <a:custGeom>
                    <a:avLst/>
                    <a:gdLst>
                      <a:gd name="T0" fmla="*/ 0 w 94"/>
                      <a:gd name="T1" fmla="*/ 1 h 2"/>
                      <a:gd name="T2" fmla="*/ 51 w 94"/>
                      <a:gd name="T3" fmla="*/ 0 h 2"/>
                      <a:gd name="T4" fmla="*/ 93 w 94"/>
                      <a:gd name="T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4" h="2">
                        <a:moveTo>
                          <a:pt x="0" y="1"/>
                        </a:moveTo>
                        <a:lnTo>
                          <a:pt x="51" y="0"/>
                        </a:lnTo>
                        <a:lnTo>
                          <a:pt x="93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133" name="Group 110"/>
                <p:cNvGrpSpPr>
                  <a:grpSpLocks/>
                </p:cNvGrpSpPr>
                <p:nvPr/>
              </p:nvGrpSpPr>
              <p:grpSpPr bwMode="auto">
                <a:xfrm>
                  <a:off x="2486" y="2126"/>
                  <a:ext cx="122" cy="35"/>
                  <a:chOff x="2486" y="2126"/>
                  <a:chExt cx="122" cy="35"/>
                </a:xfrm>
              </p:grpSpPr>
              <p:sp>
                <p:nvSpPr>
                  <p:cNvPr id="140" name="Freeform 108"/>
                  <p:cNvSpPr>
                    <a:spLocks/>
                  </p:cNvSpPr>
                  <p:nvPr/>
                </p:nvSpPr>
                <p:spPr bwMode="auto">
                  <a:xfrm>
                    <a:off x="2486" y="2130"/>
                    <a:ext cx="45" cy="31"/>
                  </a:xfrm>
                  <a:custGeom>
                    <a:avLst/>
                    <a:gdLst>
                      <a:gd name="T0" fmla="*/ 8 w 45"/>
                      <a:gd name="T1" fmla="*/ 15 h 31"/>
                      <a:gd name="T2" fmla="*/ 2 w 45"/>
                      <a:gd name="T3" fmla="*/ 19 h 31"/>
                      <a:gd name="T4" fmla="*/ 0 w 45"/>
                      <a:gd name="T5" fmla="*/ 23 h 31"/>
                      <a:gd name="T6" fmla="*/ 0 w 45"/>
                      <a:gd name="T7" fmla="*/ 26 h 31"/>
                      <a:gd name="T8" fmla="*/ 1 w 45"/>
                      <a:gd name="T9" fmla="*/ 28 h 31"/>
                      <a:gd name="T10" fmla="*/ 4 w 45"/>
                      <a:gd name="T11" fmla="*/ 29 h 31"/>
                      <a:gd name="T12" fmla="*/ 10 w 45"/>
                      <a:gd name="T13" fmla="*/ 30 h 31"/>
                      <a:gd name="T14" fmla="*/ 18 w 45"/>
                      <a:gd name="T15" fmla="*/ 30 h 31"/>
                      <a:gd name="T16" fmla="*/ 25 w 45"/>
                      <a:gd name="T17" fmla="*/ 28 h 31"/>
                      <a:gd name="T18" fmla="*/ 31 w 45"/>
                      <a:gd name="T19" fmla="*/ 25 h 31"/>
                      <a:gd name="T20" fmla="*/ 36 w 45"/>
                      <a:gd name="T21" fmla="*/ 21 h 31"/>
                      <a:gd name="T22" fmla="*/ 39 w 45"/>
                      <a:gd name="T23" fmla="*/ 13 h 31"/>
                      <a:gd name="T24" fmla="*/ 44 w 45"/>
                      <a:gd name="T25" fmla="*/ 5 h 31"/>
                      <a:gd name="T26" fmla="*/ 43 w 45"/>
                      <a:gd name="T27" fmla="*/ 0 h 31"/>
                      <a:gd name="T28" fmla="*/ 35 w 45"/>
                      <a:gd name="T29" fmla="*/ 12 h 31"/>
                      <a:gd name="T30" fmla="*/ 27 w 45"/>
                      <a:gd name="T31" fmla="*/ 19 h 31"/>
                      <a:gd name="T32" fmla="*/ 16 w 45"/>
                      <a:gd name="T33" fmla="*/ 19 h 31"/>
                      <a:gd name="T34" fmla="*/ 6 w 45"/>
                      <a:gd name="T35" fmla="*/ 18 h 31"/>
                      <a:gd name="T36" fmla="*/ 8 w 45"/>
                      <a:gd name="T37" fmla="*/ 15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45" h="31">
                        <a:moveTo>
                          <a:pt x="8" y="15"/>
                        </a:moveTo>
                        <a:lnTo>
                          <a:pt x="2" y="19"/>
                        </a:lnTo>
                        <a:lnTo>
                          <a:pt x="0" y="23"/>
                        </a:lnTo>
                        <a:lnTo>
                          <a:pt x="0" y="26"/>
                        </a:lnTo>
                        <a:lnTo>
                          <a:pt x="1" y="28"/>
                        </a:lnTo>
                        <a:lnTo>
                          <a:pt x="4" y="29"/>
                        </a:lnTo>
                        <a:lnTo>
                          <a:pt x="10" y="30"/>
                        </a:lnTo>
                        <a:lnTo>
                          <a:pt x="18" y="30"/>
                        </a:lnTo>
                        <a:lnTo>
                          <a:pt x="25" y="28"/>
                        </a:lnTo>
                        <a:lnTo>
                          <a:pt x="31" y="25"/>
                        </a:lnTo>
                        <a:lnTo>
                          <a:pt x="36" y="21"/>
                        </a:lnTo>
                        <a:lnTo>
                          <a:pt x="39" y="13"/>
                        </a:lnTo>
                        <a:lnTo>
                          <a:pt x="44" y="5"/>
                        </a:lnTo>
                        <a:lnTo>
                          <a:pt x="43" y="0"/>
                        </a:lnTo>
                        <a:lnTo>
                          <a:pt x="35" y="12"/>
                        </a:lnTo>
                        <a:lnTo>
                          <a:pt x="27" y="19"/>
                        </a:lnTo>
                        <a:lnTo>
                          <a:pt x="16" y="19"/>
                        </a:lnTo>
                        <a:lnTo>
                          <a:pt x="6" y="18"/>
                        </a:lnTo>
                        <a:lnTo>
                          <a:pt x="8" y="1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41" name="Freeform 109"/>
                  <p:cNvSpPr>
                    <a:spLocks/>
                  </p:cNvSpPr>
                  <p:nvPr/>
                </p:nvSpPr>
                <p:spPr bwMode="auto">
                  <a:xfrm>
                    <a:off x="2558" y="2126"/>
                    <a:ext cx="50" cy="35"/>
                  </a:xfrm>
                  <a:custGeom>
                    <a:avLst/>
                    <a:gdLst>
                      <a:gd name="T0" fmla="*/ 1 w 50"/>
                      <a:gd name="T1" fmla="*/ 0 h 35"/>
                      <a:gd name="T2" fmla="*/ 0 w 50"/>
                      <a:gd name="T3" fmla="*/ 3 h 35"/>
                      <a:gd name="T4" fmla="*/ 6 w 50"/>
                      <a:gd name="T5" fmla="*/ 12 h 35"/>
                      <a:gd name="T6" fmla="*/ 11 w 50"/>
                      <a:gd name="T7" fmla="*/ 19 h 35"/>
                      <a:gd name="T8" fmla="*/ 16 w 50"/>
                      <a:gd name="T9" fmla="*/ 26 h 35"/>
                      <a:gd name="T10" fmla="*/ 20 w 50"/>
                      <a:gd name="T11" fmla="*/ 30 h 35"/>
                      <a:gd name="T12" fmla="*/ 25 w 50"/>
                      <a:gd name="T13" fmla="*/ 32 h 35"/>
                      <a:gd name="T14" fmla="*/ 32 w 50"/>
                      <a:gd name="T15" fmla="*/ 33 h 35"/>
                      <a:gd name="T16" fmla="*/ 40 w 50"/>
                      <a:gd name="T17" fmla="*/ 34 h 35"/>
                      <a:gd name="T18" fmla="*/ 43 w 50"/>
                      <a:gd name="T19" fmla="*/ 33 h 35"/>
                      <a:gd name="T20" fmla="*/ 47 w 50"/>
                      <a:gd name="T21" fmla="*/ 32 h 35"/>
                      <a:gd name="T22" fmla="*/ 49 w 50"/>
                      <a:gd name="T23" fmla="*/ 29 h 35"/>
                      <a:gd name="T24" fmla="*/ 48 w 50"/>
                      <a:gd name="T25" fmla="*/ 24 h 35"/>
                      <a:gd name="T26" fmla="*/ 43 w 50"/>
                      <a:gd name="T27" fmla="*/ 19 h 35"/>
                      <a:gd name="T28" fmla="*/ 40 w 50"/>
                      <a:gd name="T29" fmla="*/ 16 h 35"/>
                      <a:gd name="T30" fmla="*/ 39 w 50"/>
                      <a:gd name="T31" fmla="*/ 19 h 35"/>
                      <a:gd name="T32" fmla="*/ 37 w 50"/>
                      <a:gd name="T33" fmla="*/ 20 h 35"/>
                      <a:gd name="T34" fmla="*/ 31 w 50"/>
                      <a:gd name="T35" fmla="*/ 21 h 35"/>
                      <a:gd name="T36" fmla="*/ 26 w 50"/>
                      <a:gd name="T37" fmla="*/ 21 h 35"/>
                      <a:gd name="T38" fmla="*/ 16 w 50"/>
                      <a:gd name="T39" fmla="*/ 20 h 35"/>
                      <a:gd name="T40" fmla="*/ 6 w 50"/>
                      <a:gd name="T41" fmla="*/ 7 h 35"/>
                      <a:gd name="T42" fmla="*/ 1 w 50"/>
                      <a:gd name="T43" fmla="*/ 0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50" h="35">
                        <a:moveTo>
                          <a:pt x="1" y="0"/>
                        </a:moveTo>
                        <a:lnTo>
                          <a:pt x="0" y="3"/>
                        </a:lnTo>
                        <a:lnTo>
                          <a:pt x="6" y="12"/>
                        </a:lnTo>
                        <a:lnTo>
                          <a:pt x="11" y="19"/>
                        </a:lnTo>
                        <a:lnTo>
                          <a:pt x="16" y="26"/>
                        </a:lnTo>
                        <a:lnTo>
                          <a:pt x="20" y="30"/>
                        </a:lnTo>
                        <a:lnTo>
                          <a:pt x="25" y="32"/>
                        </a:lnTo>
                        <a:lnTo>
                          <a:pt x="32" y="33"/>
                        </a:lnTo>
                        <a:lnTo>
                          <a:pt x="40" y="34"/>
                        </a:lnTo>
                        <a:lnTo>
                          <a:pt x="43" y="33"/>
                        </a:lnTo>
                        <a:lnTo>
                          <a:pt x="47" y="32"/>
                        </a:lnTo>
                        <a:lnTo>
                          <a:pt x="49" y="29"/>
                        </a:lnTo>
                        <a:lnTo>
                          <a:pt x="48" y="24"/>
                        </a:lnTo>
                        <a:lnTo>
                          <a:pt x="43" y="19"/>
                        </a:lnTo>
                        <a:lnTo>
                          <a:pt x="40" y="16"/>
                        </a:lnTo>
                        <a:lnTo>
                          <a:pt x="39" y="19"/>
                        </a:lnTo>
                        <a:lnTo>
                          <a:pt x="37" y="20"/>
                        </a:lnTo>
                        <a:lnTo>
                          <a:pt x="31" y="21"/>
                        </a:lnTo>
                        <a:lnTo>
                          <a:pt x="26" y="21"/>
                        </a:lnTo>
                        <a:lnTo>
                          <a:pt x="16" y="20"/>
                        </a:lnTo>
                        <a:lnTo>
                          <a:pt x="6" y="7"/>
                        </a:lnTo>
                        <a:lnTo>
                          <a:pt x="1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134" name="Group 116"/>
                <p:cNvGrpSpPr>
                  <a:grpSpLocks/>
                </p:cNvGrpSpPr>
                <p:nvPr/>
              </p:nvGrpSpPr>
              <p:grpSpPr bwMode="auto">
                <a:xfrm>
                  <a:off x="2501" y="1762"/>
                  <a:ext cx="113" cy="55"/>
                  <a:chOff x="2501" y="1762"/>
                  <a:chExt cx="113" cy="55"/>
                </a:xfrm>
              </p:grpSpPr>
              <p:sp>
                <p:nvSpPr>
                  <p:cNvPr id="135" name="Freeform 111"/>
                  <p:cNvSpPr>
                    <a:spLocks/>
                  </p:cNvSpPr>
                  <p:nvPr/>
                </p:nvSpPr>
                <p:spPr bwMode="auto">
                  <a:xfrm>
                    <a:off x="2516" y="1766"/>
                    <a:ext cx="82" cy="51"/>
                  </a:xfrm>
                  <a:custGeom>
                    <a:avLst/>
                    <a:gdLst>
                      <a:gd name="T0" fmla="*/ 20 w 82"/>
                      <a:gd name="T1" fmla="*/ 50 h 51"/>
                      <a:gd name="T2" fmla="*/ 20 w 82"/>
                      <a:gd name="T3" fmla="*/ 42 h 51"/>
                      <a:gd name="T4" fmla="*/ 13 w 82"/>
                      <a:gd name="T5" fmla="*/ 37 h 51"/>
                      <a:gd name="T6" fmla="*/ 7 w 82"/>
                      <a:gd name="T7" fmla="*/ 33 h 51"/>
                      <a:gd name="T8" fmla="*/ 4 w 82"/>
                      <a:gd name="T9" fmla="*/ 26 h 51"/>
                      <a:gd name="T10" fmla="*/ 1 w 82"/>
                      <a:gd name="T11" fmla="*/ 23 h 51"/>
                      <a:gd name="T12" fmla="*/ 0 w 82"/>
                      <a:gd name="T13" fmla="*/ 16 h 51"/>
                      <a:gd name="T14" fmla="*/ 7 w 82"/>
                      <a:gd name="T15" fmla="*/ 7 h 51"/>
                      <a:gd name="T16" fmla="*/ 19 w 82"/>
                      <a:gd name="T17" fmla="*/ 2 h 51"/>
                      <a:gd name="T18" fmla="*/ 33 w 82"/>
                      <a:gd name="T19" fmla="*/ 0 h 51"/>
                      <a:gd name="T20" fmla="*/ 50 w 82"/>
                      <a:gd name="T21" fmla="*/ 0 h 51"/>
                      <a:gd name="T22" fmla="*/ 65 w 82"/>
                      <a:gd name="T23" fmla="*/ 2 h 51"/>
                      <a:gd name="T24" fmla="*/ 76 w 82"/>
                      <a:gd name="T25" fmla="*/ 6 h 51"/>
                      <a:gd name="T26" fmla="*/ 81 w 82"/>
                      <a:gd name="T27" fmla="*/ 13 h 51"/>
                      <a:gd name="T28" fmla="*/ 81 w 82"/>
                      <a:gd name="T29" fmla="*/ 19 h 51"/>
                      <a:gd name="T30" fmla="*/ 79 w 82"/>
                      <a:gd name="T31" fmla="*/ 25 h 51"/>
                      <a:gd name="T32" fmla="*/ 71 w 82"/>
                      <a:gd name="T33" fmla="*/ 33 h 51"/>
                      <a:gd name="T34" fmla="*/ 67 w 82"/>
                      <a:gd name="T35" fmla="*/ 36 h 51"/>
                      <a:gd name="T36" fmla="*/ 64 w 82"/>
                      <a:gd name="T37" fmla="*/ 39 h 51"/>
                      <a:gd name="T38" fmla="*/ 62 w 82"/>
                      <a:gd name="T39" fmla="*/ 42 h 51"/>
                      <a:gd name="T40" fmla="*/ 59 w 82"/>
                      <a:gd name="T41" fmla="*/ 50 h 51"/>
                      <a:gd name="T42" fmla="*/ 20 w 82"/>
                      <a:gd name="T43" fmla="*/ 5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82" h="51">
                        <a:moveTo>
                          <a:pt x="20" y="50"/>
                        </a:moveTo>
                        <a:lnTo>
                          <a:pt x="20" y="42"/>
                        </a:lnTo>
                        <a:lnTo>
                          <a:pt x="13" y="37"/>
                        </a:lnTo>
                        <a:lnTo>
                          <a:pt x="7" y="33"/>
                        </a:lnTo>
                        <a:lnTo>
                          <a:pt x="4" y="26"/>
                        </a:lnTo>
                        <a:lnTo>
                          <a:pt x="1" y="23"/>
                        </a:lnTo>
                        <a:lnTo>
                          <a:pt x="0" y="16"/>
                        </a:lnTo>
                        <a:lnTo>
                          <a:pt x="7" y="7"/>
                        </a:lnTo>
                        <a:lnTo>
                          <a:pt x="19" y="2"/>
                        </a:lnTo>
                        <a:lnTo>
                          <a:pt x="33" y="0"/>
                        </a:lnTo>
                        <a:lnTo>
                          <a:pt x="50" y="0"/>
                        </a:lnTo>
                        <a:lnTo>
                          <a:pt x="65" y="2"/>
                        </a:lnTo>
                        <a:lnTo>
                          <a:pt x="76" y="6"/>
                        </a:lnTo>
                        <a:lnTo>
                          <a:pt x="81" y="13"/>
                        </a:lnTo>
                        <a:lnTo>
                          <a:pt x="81" y="19"/>
                        </a:lnTo>
                        <a:lnTo>
                          <a:pt x="79" y="25"/>
                        </a:lnTo>
                        <a:lnTo>
                          <a:pt x="71" y="33"/>
                        </a:lnTo>
                        <a:lnTo>
                          <a:pt x="67" y="36"/>
                        </a:lnTo>
                        <a:lnTo>
                          <a:pt x="64" y="39"/>
                        </a:lnTo>
                        <a:lnTo>
                          <a:pt x="62" y="42"/>
                        </a:lnTo>
                        <a:lnTo>
                          <a:pt x="59" y="50"/>
                        </a:lnTo>
                        <a:lnTo>
                          <a:pt x="20" y="50"/>
                        </a:lnTo>
                      </a:path>
                    </a:pathLst>
                  </a:custGeom>
                  <a:solidFill>
                    <a:srgbClr val="FFB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36" name="Freeform 112"/>
                  <p:cNvSpPr>
                    <a:spLocks/>
                  </p:cNvSpPr>
                  <p:nvPr/>
                </p:nvSpPr>
                <p:spPr bwMode="auto">
                  <a:xfrm>
                    <a:off x="2501" y="1762"/>
                    <a:ext cx="113" cy="42"/>
                  </a:xfrm>
                  <a:custGeom>
                    <a:avLst/>
                    <a:gdLst>
                      <a:gd name="T0" fmla="*/ 8 w 113"/>
                      <a:gd name="T1" fmla="*/ 35 h 42"/>
                      <a:gd name="T2" fmla="*/ 1 w 113"/>
                      <a:gd name="T3" fmla="*/ 31 h 42"/>
                      <a:gd name="T4" fmla="*/ 0 w 113"/>
                      <a:gd name="T5" fmla="*/ 27 h 42"/>
                      <a:gd name="T6" fmla="*/ 1 w 113"/>
                      <a:gd name="T7" fmla="*/ 21 h 42"/>
                      <a:gd name="T8" fmla="*/ 4 w 113"/>
                      <a:gd name="T9" fmla="*/ 17 h 42"/>
                      <a:gd name="T10" fmla="*/ 8 w 113"/>
                      <a:gd name="T11" fmla="*/ 12 h 42"/>
                      <a:gd name="T12" fmla="*/ 14 w 113"/>
                      <a:gd name="T13" fmla="*/ 9 h 42"/>
                      <a:gd name="T14" fmla="*/ 19 w 113"/>
                      <a:gd name="T15" fmla="*/ 5 h 42"/>
                      <a:gd name="T16" fmla="*/ 30 w 113"/>
                      <a:gd name="T17" fmla="*/ 2 h 42"/>
                      <a:gd name="T18" fmla="*/ 38 w 113"/>
                      <a:gd name="T19" fmla="*/ 1 h 42"/>
                      <a:gd name="T20" fmla="*/ 55 w 113"/>
                      <a:gd name="T21" fmla="*/ 0 h 42"/>
                      <a:gd name="T22" fmla="*/ 70 w 113"/>
                      <a:gd name="T23" fmla="*/ 0 h 42"/>
                      <a:gd name="T24" fmla="*/ 81 w 113"/>
                      <a:gd name="T25" fmla="*/ 2 h 42"/>
                      <a:gd name="T26" fmla="*/ 90 w 113"/>
                      <a:gd name="T27" fmla="*/ 3 h 42"/>
                      <a:gd name="T28" fmla="*/ 98 w 113"/>
                      <a:gd name="T29" fmla="*/ 7 h 42"/>
                      <a:gd name="T30" fmla="*/ 104 w 113"/>
                      <a:gd name="T31" fmla="*/ 10 h 42"/>
                      <a:gd name="T32" fmla="*/ 109 w 113"/>
                      <a:gd name="T33" fmla="*/ 14 h 42"/>
                      <a:gd name="T34" fmla="*/ 112 w 113"/>
                      <a:gd name="T35" fmla="*/ 18 h 42"/>
                      <a:gd name="T36" fmla="*/ 112 w 113"/>
                      <a:gd name="T37" fmla="*/ 25 h 42"/>
                      <a:gd name="T38" fmla="*/ 112 w 113"/>
                      <a:gd name="T39" fmla="*/ 30 h 42"/>
                      <a:gd name="T40" fmla="*/ 108 w 113"/>
                      <a:gd name="T41" fmla="*/ 33 h 42"/>
                      <a:gd name="T42" fmla="*/ 102 w 113"/>
                      <a:gd name="T43" fmla="*/ 36 h 42"/>
                      <a:gd name="T44" fmla="*/ 98 w 113"/>
                      <a:gd name="T45" fmla="*/ 38 h 42"/>
                      <a:gd name="T46" fmla="*/ 87 w 113"/>
                      <a:gd name="T47" fmla="*/ 40 h 42"/>
                      <a:gd name="T48" fmla="*/ 77 w 113"/>
                      <a:gd name="T49" fmla="*/ 41 h 42"/>
                      <a:gd name="T50" fmla="*/ 85 w 113"/>
                      <a:gd name="T51" fmla="*/ 36 h 42"/>
                      <a:gd name="T52" fmla="*/ 93 w 113"/>
                      <a:gd name="T53" fmla="*/ 27 h 42"/>
                      <a:gd name="T54" fmla="*/ 90 w 113"/>
                      <a:gd name="T55" fmla="*/ 17 h 42"/>
                      <a:gd name="T56" fmla="*/ 72 w 113"/>
                      <a:gd name="T57" fmla="*/ 19 h 42"/>
                      <a:gd name="T58" fmla="*/ 51 w 113"/>
                      <a:gd name="T59" fmla="*/ 19 h 42"/>
                      <a:gd name="T60" fmla="*/ 36 w 113"/>
                      <a:gd name="T61" fmla="*/ 19 h 42"/>
                      <a:gd name="T62" fmla="*/ 25 w 113"/>
                      <a:gd name="T63" fmla="*/ 18 h 42"/>
                      <a:gd name="T64" fmla="*/ 24 w 113"/>
                      <a:gd name="T65" fmla="*/ 20 h 42"/>
                      <a:gd name="T66" fmla="*/ 18 w 113"/>
                      <a:gd name="T67" fmla="*/ 28 h 42"/>
                      <a:gd name="T68" fmla="*/ 26 w 113"/>
                      <a:gd name="T69" fmla="*/ 36 h 42"/>
                      <a:gd name="T70" fmla="*/ 31 w 113"/>
                      <a:gd name="T71" fmla="*/ 41 h 42"/>
                      <a:gd name="T72" fmla="*/ 18 w 113"/>
                      <a:gd name="T73" fmla="*/ 38 h 42"/>
                      <a:gd name="T74" fmla="*/ 8 w 113"/>
                      <a:gd name="T75" fmla="*/ 35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13" h="42">
                        <a:moveTo>
                          <a:pt x="8" y="35"/>
                        </a:moveTo>
                        <a:lnTo>
                          <a:pt x="1" y="31"/>
                        </a:lnTo>
                        <a:lnTo>
                          <a:pt x="0" y="27"/>
                        </a:lnTo>
                        <a:lnTo>
                          <a:pt x="1" y="21"/>
                        </a:lnTo>
                        <a:lnTo>
                          <a:pt x="4" y="17"/>
                        </a:lnTo>
                        <a:lnTo>
                          <a:pt x="8" y="12"/>
                        </a:lnTo>
                        <a:lnTo>
                          <a:pt x="14" y="9"/>
                        </a:lnTo>
                        <a:lnTo>
                          <a:pt x="19" y="5"/>
                        </a:lnTo>
                        <a:lnTo>
                          <a:pt x="30" y="2"/>
                        </a:lnTo>
                        <a:lnTo>
                          <a:pt x="38" y="1"/>
                        </a:lnTo>
                        <a:lnTo>
                          <a:pt x="55" y="0"/>
                        </a:lnTo>
                        <a:lnTo>
                          <a:pt x="70" y="0"/>
                        </a:lnTo>
                        <a:lnTo>
                          <a:pt x="81" y="2"/>
                        </a:lnTo>
                        <a:lnTo>
                          <a:pt x="90" y="3"/>
                        </a:lnTo>
                        <a:lnTo>
                          <a:pt x="98" y="7"/>
                        </a:lnTo>
                        <a:lnTo>
                          <a:pt x="104" y="10"/>
                        </a:lnTo>
                        <a:lnTo>
                          <a:pt x="109" y="14"/>
                        </a:lnTo>
                        <a:lnTo>
                          <a:pt x="112" y="18"/>
                        </a:lnTo>
                        <a:lnTo>
                          <a:pt x="112" y="25"/>
                        </a:lnTo>
                        <a:lnTo>
                          <a:pt x="112" y="30"/>
                        </a:lnTo>
                        <a:lnTo>
                          <a:pt x="108" y="33"/>
                        </a:lnTo>
                        <a:lnTo>
                          <a:pt x="102" y="36"/>
                        </a:lnTo>
                        <a:lnTo>
                          <a:pt x="98" y="38"/>
                        </a:lnTo>
                        <a:lnTo>
                          <a:pt x="87" y="40"/>
                        </a:lnTo>
                        <a:lnTo>
                          <a:pt x="77" y="41"/>
                        </a:lnTo>
                        <a:lnTo>
                          <a:pt x="85" y="36"/>
                        </a:lnTo>
                        <a:lnTo>
                          <a:pt x="93" y="27"/>
                        </a:lnTo>
                        <a:lnTo>
                          <a:pt x="90" y="17"/>
                        </a:lnTo>
                        <a:lnTo>
                          <a:pt x="72" y="19"/>
                        </a:lnTo>
                        <a:lnTo>
                          <a:pt x="51" y="19"/>
                        </a:lnTo>
                        <a:lnTo>
                          <a:pt x="36" y="19"/>
                        </a:lnTo>
                        <a:lnTo>
                          <a:pt x="25" y="18"/>
                        </a:lnTo>
                        <a:lnTo>
                          <a:pt x="24" y="20"/>
                        </a:lnTo>
                        <a:lnTo>
                          <a:pt x="18" y="28"/>
                        </a:lnTo>
                        <a:lnTo>
                          <a:pt x="26" y="36"/>
                        </a:lnTo>
                        <a:lnTo>
                          <a:pt x="31" y="41"/>
                        </a:lnTo>
                        <a:lnTo>
                          <a:pt x="18" y="38"/>
                        </a:lnTo>
                        <a:lnTo>
                          <a:pt x="8" y="35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137" name="Group 115"/>
                  <p:cNvGrpSpPr>
                    <a:grpSpLocks/>
                  </p:cNvGrpSpPr>
                  <p:nvPr/>
                </p:nvGrpSpPr>
                <p:grpSpPr bwMode="auto">
                  <a:xfrm>
                    <a:off x="2515" y="1792"/>
                    <a:ext cx="87" cy="3"/>
                    <a:chOff x="2515" y="1792"/>
                    <a:chExt cx="87" cy="3"/>
                  </a:xfrm>
                </p:grpSpPr>
                <p:sp>
                  <p:nvSpPr>
                    <p:cNvPr id="138" name="Oval 1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15" y="1792"/>
                      <a:ext cx="6" cy="3"/>
                    </a:xfrm>
                    <a:prstGeom prst="ellipse">
                      <a:avLst/>
                    </a:prstGeom>
                    <a:solidFill>
                      <a:srgbClr val="5F7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39" name="Oval 1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97" y="1792"/>
                      <a:ext cx="5" cy="3"/>
                    </a:xfrm>
                    <a:prstGeom prst="ellipse">
                      <a:avLst/>
                    </a:prstGeom>
                    <a:solidFill>
                      <a:srgbClr val="5F7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</p:grpSp>
        <p:grpSp>
          <p:nvGrpSpPr>
            <p:cNvPr id="75" name="Group 141"/>
            <p:cNvGrpSpPr>
              <a:grpSpLocks/>
            </p:cNvGrpSpPr>
            <p:nvPr/>
          </p:nvGrpSpPr>
          <p:grpSpPr bwMode="auto">
            <a:xfrm>
              <a:off x="2777" y="1728"/>
              <a:ext cx="259" cy="445"/>
              <a:chOff x="2777" y="1728"/>
              <a:chExt cx="259" cy="445"/>
            </a:xfrm>
          </p:grpSpPr>
          <p:grpSp>
            <p:nvGrpSpPr>
              <p:cNvPr id="106" name="Group 121"/>
              <p:cNvGrpSpPr>
                <a:grpSpLocks/>
              </p:cNvGrpSpPr>
              <p:nvPr/>
            </p:nvGrpSpPr>
            <p:grpSpPr bwMode="auto">
              <a:xfrm>
                <a:off x="2777" y="2130"/>
                <a:ext cx="254" cy="43"/>
                <a:chOff x="2777" y="2130"/>
                <a:chExt cx="254" cy="43"/>
              </a:xfrm>
            </p:grpSpPr>
            <p:sp>
              <p:nvSpPr>
                <p:cNvPr id="126" name="Freeform 119"/>
                <p:cNvSpPr>
                  <a:spLocks/>
                </p:cNvSpPr>
                <p:nvPr/>
              </p:nvSpPr>
              <p:spPr bwMode="auto">
                <a:xfrm>
                  <a:off x="2777" y="2130"/>
                  <a:ext cx="102" cy="26"/>
                </a:xfrm>
                <a:custGeom>
                  <a:avLst/>
                  <a:gdLst>
                    <a:gd name="T0" fmla="*/ 51 w 102"/>
                    <a:gd name="T1" fmla="*/ 0 h 26"/>
                    <a:gd name="T2" fmla="*/ 35 w 102"/>
                    <a:gd name="T3" fmla="*/ 6 h 26"/>
                    <a:gd name="T4" fmla="*/ 21 w 102"/>
                    <a:gd name="T5" fmla="*/ 14 h 26"/>
                    <a:gd name="T6" fmla="*/ 2 w 102"/>
                    <a:gd name="T7" fmla="*/ 20 h 26"/>
                    <a:gd name="T8" fmla="*/ 0 w 102"/>
                    <a:gd name="T9" fmla="*/ 23 h 26"/>
                    <a:gd name="T10" fmla="*/ 18 w 102"/>
                    <a:gd name="T11" fmla="*/ 25 h 26"/>
                    <a:gd name="T12" fmla="*/ 37 w 102"/>
                    <a:gd name="T13" fmla="*/ 24 h 26"/>
                    <a:gd name="T14" fmla="*/ 60 w 102"/>
                    <a:gd name="T15" fmla="*/ 20 h 26"/>
                    <a:gd name="T16" fmla="*/ 77 w 102"/>
                    <a:gd name="T17" fmla="*/ 16 h 26"/>
                    <a:gd name="T18" fmla="*/ 95 w 102"/>
                    <a:gd name="T19" fmla="*/ 15 h 26"/>
                    <a:gd name="T20" fmla="*/ 101 w 102"/>
                    <a:gd name="T21" fmla="*/ 13 h 26"/>
                    <a:gd name="T22" fmla="*/ 99 w 102"/>
                    <a:gd name="T23" fmla="*/ 1 h 26"/>
                    <a:gd name="T24" fmla="*/ 51 w 102"/>
                    <a:gd name="T25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02" h="26">
                      <a:moveTo>
                        <a:pt x="51" y="0"/>
                      </a:moveTo>
                      <a:lnTo>
                        <a:pt x="35" y="6"/>
                      </a:lnTo>
                      <a:lnTo>
                        <a:pt x="21" y="14"/>
                      </a:lnTo>
                      <a:lnTo>
                        <a:pt x="2" y="20"/>
                      </a:lnTo>
                      <a:lnTo>
                        <a:pt x="0" y="23"/>
                      </a:lnTo>
                      <a:lnTo>
                        <a:pt x="18" y="25"/>
                      </a:lnTo>
                      <a:lnTo>
                        <a:pt x="37" y="24"/>
                      </a:lnTo>
                      <a:lnTo>
                        <a:pt x="60" y="20"/>
                      </a:lnTo>
                      <a:lnTo>
                        <a:pt x="77" y="16"/>
                      </a:lnTo>
                      <a:lnTo>
                        <a:pt x="95" y="15"/>
                      </a:lnTo>
                      <a:lnTo>
                        <a:pt x="101" y="13"/>
                      </a:lnTo>
                      <a:lnTo>
                        <a:pt x="99" y="1"/>
                      </a:lnTo>
                      <a:lnTo>
                        <a:pt x="5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27" name="Freeform 120"/>
                <p:cNvSpPr>
                  <a:spLocks/>
                </p:cNvSpPr>
                <p:nvPr/>
              </p:nvSpPr>
              <p:spPr bwMode="auto">
                <a:xfrm>
                  <a:off x="2969" y="2144"/>
                  <a:ext cx="62" cy="29"/>
                </a:xfrm>
                <a:custGeom>
                  <a:avLst/>
                  <a:gdLst>
                    <a:gd name="T0" fmla="*/ 1 w 62"/>
                    <a:gd name="T1" fmla="*/ 1 h 29"/>
                    <a:gd name="T2" fmla="*/ 0 w 62"/>
                    <a:gd name="T3" fmla="*/ 8 h 29"/>
                    <a:gd name="T4" fmla="*/ 8 w 62"/>
                    <a:gd name="T5" fmla="*/ 12 h 29"/>
                    <a:gd name="T6" fmla="*/ 10 w 62"/>
                    <a:gd name="T7" fmla="*/ 18 h 29"/>
                    <a:gd name="T8" fmla="*/ 24 w 62"/>
                    <a:gd name="T9" fmla="*/ 24 h 29"/>
                    <a:gd name="T10" fmla="*/ 36 w 62"/>
                    <a:gd name="T11" fmla="*/ 27 h 29"/>
                    <a:gd name="T12" fmla="*/ 46 w 62"/>
                    <a:gd name="T13" fmla="*/ 28 h 29"/>
                    <a:gd name="T14" fmla="*/ 56 w 62"/>
                    <a:gd name="T15" fmla="*/ 28 h 29"/>
                    <a:gd name="T16" fmla="*/ 61 w 62"/>
                    <a:gd name="T17" fmla="*/ 23 h 29"/>
                    <a:gd name="T18" fmla="*/ 60 w 62"/>
                    <a:gd name="T19" fmla="*/ 17 h 29"/>
                    <a:gd name="T20" fmla="*/ 49 w 62"/>
                    <a:gd name="T21" fmla="*/ 10 h 29"/>
                    <a:gd name="T22" fmla="*/ 34 w 62"/>
                    <a:gd name="T23" fmla="*/ 2 h 29"/>
                    <a:gd name="T24" fmla="*/ 34 w 62"/>
                    <a:gd name="T25" fmla="*/ 0 h 29"/>
                    <a:gd name="T26" fmla="*/ 1 w 62"/>
                    <a:gd name="T27" fmla="*/ 1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2" h="29">
                      <a:moveTo>
                        <a:pt x="1" y="1"/>
                      </a:moveTo>
                      <a:lnTo>
                        <a:pt x="0" y="8"/>
                      </a:lnTo>
                      <a:lnTo>
                        <a:pt x="8" y="12"/>
                      </a:lnTo>
                      <a:lnTo>
                        <a:pt x="10" y="18"/>
                      </a:lnTo>
                      <a:lnTo>
                        <a:pt x="24" y="24"/>
                      </a:lnTo>
                      <a:lnTo>
                        <a:pt x="36" y="27"/>
                      </a:lnTo>
                      <a:lnTo>
                        <a:pt x="46" y="28"/>
                      </a:lnTo>
                      <a:lnTo>
                        <a:pt x="56" y="28"/>
                      </a:lnTo>
                      <a:lnTo>
                        <a:pt x="61" y="23"/>
                      </a:lnTo>
                      <a:lnTo>
                        <a:pt x="60" y="17"/>
                      </a:lnTo>
                      <a:lnTo>
                        <a:pt x="49" y="10"/>
                      </a:lnTo>
                      <a:lnTo>
                        <a:pt x="34" y="2"/>
                      </a:lnTo>
                      <a:lnTo>
                        <a:pt x="34" y="0"/>
                      </a:lnTo>
                      <a:lnTo>
                        <a:pt x="1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07" name="Group 133"/>
              <p:cNvGrpSpPr>
                <a:grpSpLocks/>
              </p:cNvGrpSpPr>
              <p:nvPr/>
            </p:nvGrpSpPr>
            <p:grpSpPr bwMode="auto">
              <a:xfrm>
                <a:off x="2804" y="1783"/>
                <a:ext cx="232" cy="358"/>
                <a:chOff x="2804" y="1783"/>
                <a:chExt cx="232" cy="358"/>
              </a:xfrm>
            </p:grpSpPr>
            <p:sp>
              <p:nvSpPr>
                <p:cNvPr id="115" name="Freeform 122"/>
                <p:cNvSpPr>
                  <a:spLocks/>
                </p:cNvSpPr>
                <p:nvPr/>
              </p:nvSpPr>
              <p:spPr bwMode="auto">
                <a:xfrm>
                  <a:off x="2810" y="1972"/>
                  <a:ext cx="25" cy="31"/>
                </a:xfrm>
                <a:custGeom>
                  <a:avLst/>
                  <a:gdLst>
                    <a:gd name="T0" fmla="*/ 1 w 25"/>
                    <a:gd name="T1" fmla="*/ 0 h 31"/>
                    <a:gd name="T2" fmla="*/ 0 w 25"/>
                    <a:gd name="T3" fmla="*/ 17 h 31"/>
                    <a:gd name="T4" fmla="*/ 12 w 25"/>
                    <a:gd name="T5" fmla="*/ 27 h 31"/>
                    <a:gd name="T6" fmla="*/ 19 w 25"/>
                    <a:gd name="T7" fmla="*/ 30 h 31"/>
                    <a:gd name="T8" fmla="*/ 18 w 25"/>
                    <a:gd name="T9" fmla="*/ 16 h 31"/>
                    <a:gd name="T10" fmla="*/ 20 w 25"/>
                    <a:gd name="T11" fmla="*/ 17 h 31"/>
                    <a:gd name="T12" fmla="*/ 23 w 25"/>
                    <a:gd name="T13" fmla="*/ 22 h 31"/>
                    <a:gd name="T14" fmla="*/ 24 w 25"/>
                    <a:gd name="T15" fmla="*/ 17 h 31"/>
                    <a:gd name="T16" fmla="*/ 21 w 25"/>
                    <a:gd name="T17" fmla="*/ 8 h 31"/>
                    <a:gd name="T18" fmla="*/ 13 w 25"/>
                    <a:gd name="T19" fmla="*/ 0 h 31"/>
                    <a:gd name="T20" fmla="*/ 1 w 25"/>
                    <a:gd name="T21" fmla="*/ 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" h="31">
                      <a:moveTo>
                        <a:pt x="1" y="0"/>
                      </a:moveTo>
                      <a:lnTo>
                        <a:pt x="0" y="17"/>
                      </a:lnTo>
                      <a:lnTo>
                        <a:pt x="12" y="27"/>
                      </a:lnTo>
                      <a:lnTo>
                        <a:pt x="19" y="30"/>
                      </a:lnTo>
                      <a:lnTo>
                        <a:pt x="18" y="16"/>
                      </a:lnTo>
                      <a:lnTo>
                        <a:pt x="20" y="17"/>
                      </a:lnTo>
                      <a:lnTo>
                        <a:pt x="23" y="22"/>
                      </a:lnTo>
                      <a:lnTo>
                        <a:pt x="24" y="17"/>
                      </a:lnTo>
                      <a:lnTo>
                        <a:pt x="21" y="8"/>
                      </a:lnTo>
                      <a:lnTo>
                        <a:pt x="13" y="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FF7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16" name="Freeform 123"/>
                <p:cNvSpPr>
                  <a:spLocks/>
                </p:cNvSpPr>
                <p:nvPr/>
              </p:nvSpPr>
              <p:spPr bwMode="auto">
                <a:xfrm>
                  <a:off x="2825" y="1898"/>
                  <a:ext cx="182" cy="243"/>
                </a:xfrm>
                <a:custGeom>
                  <a:avLst/>
                  <a:gdLst>
                    <a:gd name="T0" fmla="*/ 2 w 182"/>
                    <a:gd name="T1" fmla="*/ 0 h 243"/>
                    <a:gd name="T2" fmla="*/ 0 w 182"/>
                    <a:gd name="T3" fmla="*/ 131 h 243"/>
                    <a:gd name="T4" fmla="*/ 2 w 182"/>
                    <a:gd name="T5" fmla="*/ 229 h 243"/>
                    <a:gd name="T6" fmla="*/ 56 w 182"/>
                    <a:gd name="T7" fmla="*/ 233 h 243"/>
                    <a:gd name="T8" fmla="*/ 64 w 182"/>
                    <a:gd name="T9" fmla="*/ 154 h 243"/>
                    <a:gd name="T10" fmla="*/ 58 w 182"/>
                    <a:gd name="T11" fmla="*/ 146 h 243"/>
                    <a:gd name="T12" fmla="*/ 64 w 182"/>
                    <a:gd name="T13" fmla="*/ 142 h 243"/>
                    <a:gd name="T14" fmla="*/ 64 w 182"/>
                    <a:gd name="T15" fmla="*/ 93 h 243"/>
                    <a:gd name="T16" fmla="*/ 77 w 182"/>
                    <a:gd name="T17" fmla="*/ 108 h 243"/>
                    <a:gd name="T18" fmla="*/ 108 w 182"/>
                    <a:gd name="T19" fmla="*/ 174 h 243"/>
                    <a:gd name="T20" fmla="*/ 135 w 182"/>
                    <a:gd name="T21" fmla="*/ 242 h 243"/>
                    <a:gd name="T22" fmla="*/ 181 w 182"/>
                    <a:gd name="T23" fmla="*/ 242 h 243"/>
                    <a:gd name="T24" fmla="*/ 160 w 182"/>
                    <a:gd name="T25" fmla="*/ 151 h 243"/>
                    <a:gd name="T26" fmla="*/ 152 w 182"/>
                    <a:gd name="T27" fmla="*/ 74 h 243"/>
                    <a:gd name="T28" fmla="*/ 156 w 182"/>
                    <a:gd name="T29" fmla="*/ 2 h 243"/>
                    <a:gd name="T30" fmla="*/ 2 w 182"/>
                    <a:gd name="T31" fmla="*/ 0 h 2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2" h="243">
                      <a:moveTo>
                        <a:pt x="2" y="0"/>
                      </a:moveTo>
                      <a:lnTo>
                        <a:pt x="0" y="131"/>
                      </a:lnTo>
                      <a:lnTo>
                        <a:pt x="2" y="229"/>
                      </a:lnTo>
                      <a:lnTo>
                        <a:pt x="56" y="233"/>
                      </a:lnTo>
                      <a:lnTo>
                        <a:pt x="64" y="154"/>
                      </a:lnTo>
                      <a:lnTo>
                        <a:pt x="58" y="146"/>
                      </a:lnTo>
                      <a:lnTo>
                        <a:pt x="64" y="142"/>
                      </a:lnTo>
                      <a:lnTo>
                        <a:pt x="64" y="93"/>
                      </a:lnTo>
                      <a:lnTo>
                        <a:pt x="77" y="108"/>
                      </a:lnTo>
                      <a:lnTo>
                        <a:pt x="108" y="174"/>
                      </a:lnTo>
                      <a:lnTo>
                        <a:pt x="135" y="242"/>
                      </a:lnTo>
                      <a:lnTo>
                        <a:pt x="181" y="242"/>
                      </a:lnTo>
                      <a:lnTo>
                        <a:pt x="160" y="151"/>
                      </a:lnTo>
                      <a:lnTo>
                        <a:pt x="152" y="74"/>
                      </a:lnTo>
                      <a:lnTo>
                        <a:pt x="156" y="2"/>
                      </a:lnTo>
                      <a:lnTo>
                        <a:pt x="2" y="0"/>
                      </a:lnTo>
                    </a:path>
                  </a:pathLst>
                </a:custGeom>
                <a:solidFill>
                  <a:srgbClr val="0000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17" name="Freeform 124"/>
                <p:cNvSpPr>
                  <a:spLocks/>
                </p:cNvSpPr>
                <p:nvPr/>
              </p:nvSpPr>
              <p:spPr bwMode="auto">
                <a:xfrm>
                  <a:off x="2804" y="1783"/>
                  <a:ext cx="232" cy="190"/>
                </a:xfrm>
                <a:custGeom>
                  <a:avLst/>
                  <a:gdLst>
                    <a:gd name="T0" fmla="*/ 76 w 232"/>
                    <a:gd name="T1" fmla="*/ 2 h 190"/>
                    <a:gd name="T2" fmla="*/ 6 w 232"/>
                    <a:gd name="T3" fmla="*/ 25 h 190"/>
                    <a:gd name="T4" fmla="*/ 1 w 232"/>
                    <a:gd name="T5" fmla="*/ 86 h 190"/>
                    <a:gd name="T6" fmla="*/ 0 w 232"/>
                    <a:gd name="T7" fmla="*/ 117 h 190"/>
                    <a:gd name="T8" fmla="*/ 4 w 232"/>
                    <a:gd name="T9" fmla="*/ 189 h 190"/>
                    <a:gd name="T10" fmla="*/ 20 w 232"/>
                    <a:gd name="T11" fmla="*/ 189 h 190"/>
                    <a:gd name="T12" fmla="*/ 28 w 232"/>
                    <a:gd name="T13" fmla="*/ 115 h 190"/>
                    <a:gd name="T14" fmla="*/ 176 w 232"/>
                    <a:gd name="T15" fmla="*/ 115 h 190"/>
                    <a:gd name="T16" fmla="*/ 180 w 232"/>
                    <a:gd name="T17" fmla="*/ 96 h 190"/>
                    <a:gd name="T18" fmla="*/ 185 w 232"/>
                    <a:gd name="T19" fmla="*/ 109 h 190"/>
                    <a:gd name="T20" fmla="*/ 174 w 232"/>
                    <a:gd name="T21" fmla="*/ 138 h 190"/>
                    <a:gd name="T22" fmla="*/ 165 w 232"/>
                    <a:gd name="T23" fmla="*/ 179 h 190"/>
                    <a:gd name="T24" fmla="*/ 190 w 232"/>
                    <a:gd name="T25" fmla="*/ 182 h 190"/>
                    <a:gd name="T26" fmla="*/ 231 w 232"/>
                    <a:gd name="T27" fmla="*/ 108 h 190"/>
                    <a:gd name="T28" fmla="*/ 205 w 232"/>
                    <a:gd name="T29" fmla="*/ 21 h 190"/>
                    <a:gd name="T30" fmla="*/ 126 w 232"/>
                    <a:gd name="T31" fmla="*/ 0 h 190"/>
                    <a:gd name="T32" fmla="*/ 91 w 232"/>
                    <a:gd name="T33" fmla="*/ 10 h 190"/>
                    <a:gd name="T34" fmla="*/ 76 w 232"/>
                    <a:gd name="T35" fmla="*/ 2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32" h="190">
                      <a:moveTo>
                        <a:pt x="76" y="2"/>
                      </a:moveTo>
                      <a:lnTo>
                        <a:pt x="6" y="25"/>
                      </a:lnTo>
                      <a:lnTo>
                        <a:pt x="1" y="86"/>
                      </a:lnTo>
                      <a:lnTo>
                        <a:pt x="0" y="117"/>
                      </a:lnTo>
                      <a:lnTo>
                        <a:pt x="4" y="189"/>
                      </a:lnTo>
                      <a:lnTo>
                        <a:pt x="20" y="189"/>
                      </a:lnTo>
                      <a:lnTo>
                        <a:pt x="28" y="115"/>
                      </a:lnTo>
                      <a:lnTo>
                        <a:pt x="176" y="115"/>
                      </a:lnTo>
                      <a:lnTo>
                        <a:pt x="180" y="96"/>
                      </a:lnTo>
                      <a:lnTo>
                        <a:pt x="185" y="109"/>
                      </a:lnTo>
                      <a:lnTo>
                        <a:pt x="174" y="138"/>
                      </a:lnTo>
                      <a:lnTo>
                        <a:pt x="165" y="179"/>
                      </a:lnTo>
                      <a:lnTo>
                        <a:pt x="190" y="182"/>
                      </a:lnTo>
                      <a:lnTo>
                        <a:pt x="231" y="108"/>
                      </a:lnTo>
                      <a:lnTo>
                        <a:pt x="205" y="21"/>
                      </a:lnTo>
                      <a:lnTo>
                        <a:pt x="126" y="0"/>
                      </a:lnTo>
                      <a:lnTo>
                        <a:pt x="91" y="10"/>
                      </a:lnTo>
                      <a:lnTo>
                        <a:pt x="76" y="2"/>
                      </a:lnTo>
                    </a:path>
                  </a:pathLst>
                </a:custGeom>
                <a:solidFill>
                  <a:srgbClr val="3F7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18" name="Freeform 125"/>
                <p:cNvSpPr>
                  <a:spLocks/>
                </p:cNvSpPr>
                <p:nvPr/>
              </p:nvSpPr>
              <p:spPr bwMode="auto">
                <a:xfrm>
                  <a:off x="2965" y="1963"/>
                  <a:ext cx="32" cy="28"/>
                </a:xfrm>
                <a:custGeom>
                  <a:avLst/>
                  <a:gdLst>
                    <a:gd name="T0" fmla="*/ 9 w 32"/>
                    <a:gd name="T1" fmla="*/ 0 h 28"/>
                    <a:gd name="T2" fmla="*/ 0 w 32"/>
                    <a:gd name="T3" fmla="*/ 14 h 28"/>
                    <a:gd name="T4" fmla="*/ 16 w 32"/>
                    <a:gd name="T5" fmla="*/ 27 h 28"/>
                    <a:gd name="T6" fmla="*/ 22 w 32"/>
                    <a:gd name="T7" fmla="*/ 26 h 28"/>
                    <a:gd name="T8" fmla="*/ 31 w 32"/>
                    <a:gd name="T9" fmla="*/ 24 h 28"/>
                    <a:gd name="T10" fmla="*/ 27 w 32"/>
                    <a:gd name="T11" fmla="*/ 20 h 28"/>
                    <a:gd name="T12" fmla="*/ 26 w 32"/>
                    <a:gd name="T13" fmla="*/ 15 h 28"/>
                    <a:gd name="T14" fmla="*/ 31 w 32"/>
                    <a:gd name="T15" fmla="*/ 10 h 28"/>
                    <a:gd name="T16" fmla="*/ 27 w 32"/>
                    <a:gd name="T17" fmla="*/ 1 h 28"/>
                    <a:gd name="T18" fmla="*/ 9 w 32"/>
                    <a:gd name="T19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28">
                      <a:moveTo>
                        <a:pt x="9" y="0"/>
                      </a:moveTo>
                      <a:lnTo>
                        <a:pt x="0" y="14"/>
                      </a:lnTo>
                      <a:lnTo>
                        <a:pt x="16" y="27"/>
                      </a:lnTo>
                      <a:lnTo>
                        <a:pt x="22" y="26"/>
                      </a:lnTo>
                      <a:lnTo>
                        <a:pt x="31" y="24"/>
                      </a:lnTo>
                      <a:lnTo>
                        <a:pt x="27" y="20"/>
                      </a:lnTo>
                      <a:lnTo>
                        <a:pt x="26" y="15"/>
                      </a:lnTo>
                      <a:lnTo>
                        <a:pt x="31" y="10"/>
                      </a:lnTo>
                      <a:lnTo>
                        <a:pt x="27" y="1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rgbClr val="FF7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119" name="Group 132"/>
                <p:cNvGrpSpPr>
                  <a:grpSpLocks/>
                </p:cNvGrpSpPr>
                <p:nvPr/>
              </p:nvGrpSpPr>
              <p:grpSpPr bwMode="auto">
                <a:xfrm>
                  <a:off x="2846" y="1789"/>
                  <a:ext cx="126" cy="116"/>
                  <a:chOff x="2846" y="1789"/>
                  <a:chExt cx="126" cy="116"/>
                </a:xfrm>
              </p:grpSpPr>
              <p:grpSp>
                <p:nvGrpSpPr>
                  <p:cNvPr id="120" name="Group 130"/>
                  <p:cNvGrpSpPr>
                    <a:grpSpLocks/>
                  </p:cNvGrpSpPr>
                  <p:nvPr/>
                </p:nvGrpSpPr>
                <p:grpSpPr bwMode="auto">
                  <a:xfrm>
                    <a:off x="2846" y="1789"/>
                    <a:ext cx="126" cy="116"/>
                    <a:chOff x="2846" y="1789"/>
                    <a:chExt cx="126" cy="116"/>
                  </a:xfrm>
                </p:grpSpPr>
                <p:grpSp>
                  <p:nvGrpSpPr>
                    <p:cNvPr id="122" name="Group 1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46" y="1898"/>
                      <a:ext cx="126" cy="7"/>
                      <a:chOff x="2846" y="1898"/>
                      <a:chExt cx="126" cy="7"/>
                    </a:xfrm>
                  </p:grpSpPr>
                  <p:sp>
                    <p:nvSpPr>
                      <p:cNvPr id="124" name="Line 1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46" y="1905"/>
                        <a:ext cx="126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125" name="Line 12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46" y="1898"/>
                        <a:ext cx="126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ar-SA" sz="1588"/>
                      </a:p>
                    </p:txBody>
                  </p:sp>
                </p:grpSp>
                <p:sp>
                  <p:nvSpPr>
                    <p:cNvPr id="123" name="Freeform 129"/>
                    <p:cNvSpPr>
                      <a:spLocks/>
                    </p:cNvSpPr>
                    <p:nvPr/>
                  </p:nvSpPr>
                  <p:spPr bwMode="auto">
                    <a:xfrm>
                      <a:off x="2873" y="1789"/>
                      <a:ext cx="72" cy="17"/>
                    </a:xfrm>
                    <a:custGeom>
                      <a:avLst/>
                      <a:gdLst>
                        <a:gd name="T0" fmla="*/ 0 w 72"/>
                        <a:gd name="T1" fmla="*/ 2 h 17"/>
                        <a:gd name="T2" fmla="*/ 3 w 72"/>
                        <a:gd name="T3" fmla="*/ 16 h 17"/>
                        <a:gd name="T4" fmla="*/ 23 w 72"/>
                        <a:gd name="T5" fmla="*/ 6 h 17"/>
                        <a:gd name="T6" fmla="*/ 37 w 72"/>
                        <a:gd name="T7" fmla="*/ 16 h 17"/>
                        <a:gd name="T8" fmla="*/ 71 w 72"/>
                        <a:gd name="T9" fmla="*/ 0 h 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72" h="17">
                          <a:moveTo>
                            <a:pt x="0" y="2"/>
                          </a:moveTo>
                          <a:lnTo>
                            <a:pt x="3" y="16"/>
                          </a:lnTo>
                          <a:lnTo>
                            <a:pt x="23" y="6"/>
                          </a:lnTo>
                          <a:lnTo>
                            <a:pt x="37" y="16"/>
                          </a:lnTo>
                          <a:lnTo>
                            <a:pt x="71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  <p:sp>
                <p:nvSpPr>
                  <p:cNvPr id="121" name="Line 131"/>
                  <p:cNvSpPr>
                    <a:spLocks noChangeShapeType="1"/>
                  </p:cNvSpPr>
                  <p:nvPr/>
                </p:nvSpPr>
                <p:spPr bwMode="auto">
                  <a:xfrm>
                    <a:off x="2897" y="1812"/>
                    <a:ext cx="0" cy="8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  <p:grpSp>
            <p:nvGrpSpPr>
              <p:cNvPr id="108" name="Group 140"/>
              <p:cNvGrpSpPr>
                <a:grpSpLocks/>
              </p:cNvGrpSpPr>
              <p:nvPr/>
            </p:nvGrpSpPr>
            <p:grpSpPr bwMode="auto">
              <a:xfrm>
                <a:off x="2853" y="1728"/>
                <a:ext cx="93" cy="65"/>
                <a:chOff x="2853" y="1728"/>
                <a:chExt cx="93" cy="65"/>
              </a:xfrm>
            </p:grpSpPr>
            <p:grpSp>
              <p:nvGrpSpPr>
                <p:cNvPr id="109" name="Group 138"/>
                <p:cNvGrpSpPr>
                  <a:grpSpLocks/>
                </p:cNvGrpSpPr>
                <p:nvPr/>
              </p:nvGrpSpPr>
              <p:grpSpPr bwMode="auto">
                <a:xfrm>
                  <a:off x="2855" y="1731"/>
                  <a:ext cx="87" cy="62"/>
                  <a:chOff x="2855" y="1731"/>
                  <a:chExt cx="87" cy="62"/>
                </a:xfrm>
              </p:grpSpPr>
              <p:sp>
                <p:nvSpPr>
                  <p:cNvPr id="111" name="Freeform 134"/>
                  <p:cNvSpPr>
                    <a:spLocks/>
                  </p:cNvSpPr>
                  <p:nvPr/>
                </p:nvSpPr>
                <p:spPr bwMode="auto">
                  <a:xfrm>
                    <a:off x="2855" y="1731"/>
                    <a:ext cx="87" cy="62"/>
                  </a:xfrm>
                  <a:custGeom>
                    <a:avLst/>
                    <a:gdLst>
                      <a:gd name="T0" fmla="*/ 3 w 87"/>
                      <a:gd name="T1" fmla="*/ 11 h 62"/>
                      <a:gd name="T2" fmla="*/ 1 w 87"/>
                      <a:gd name="T3" fmla="*/ 17 h 62"/>
                      <a:gd name="T4" fmla="*/ 1 w 87"/>
                      <a:gd name="T5" fmla="*/ 19 h 62"/>
                      <a:gd name="T6" fmla="*/ 3 w 87"/>
                      <a:gd name="T7" fmla="*/ 22 h 62"/>
                      <a:gd name="T8" fmla="*/ 0 w 87"/>
                      <a:gd name="T9" fmla="*/ 26 h 62"/>
                      <a:gd name="T10" fmla="*/ 2 w 87"/>
                      <a:gd name="T11" fmla="*/ 33 h 62"/>
                      <a:gd name="T12" fmla="*/ 4 w 87"/>
                      <a:gd name="T13" fmla="*/ 37 h 62"/>
                      <a:gd name="T14" fmla="*/ 6 w 87"/>
                      <a:gd name="T15" fmla="*/ 40 h 62"/>
                      <a:gd name="T16" fmla="*/ 9 w 87"/>
                      <a:gd name="T17" fmla="*/ 44 h 62"/>
                      <a:gd name="T18" fmla="*/ 12 w 87"/>
                      <a:gd name="T19" fmla="*/ 48 h 62"/>
                      <a:gd name="T20" fmla="*/ 19 w 87"/>
                      <a:gd name="T21" fmla="*/ 48 h 62"/>
                      <a:gd name="T22" fmla="*/ 25 w 87"/>
                      <a:gd name="T23" fmla="*/ 49 h 62"/>
                      <a:gd name="T24" fmla="*/ 25 w 87"/>
                      <a:gd name="T25" fmla="*/ 52 h 62"/>
                      <a:gd name="T26" fmla="*/ 24 w 87"/>
                      <a:gd name="T27" fmla="*/ 54 h 62"/>
                      <a:gd name="T28" fmla="*/ 38 w 87"/>
                      <a:gd name="T29" fmla="*/ 61 h 62"/>
                      <a:gd name="T30" fmla="*/ 73 w 87"/>
                      <a:gd name="T31" fmla="*/ 52 h 62"/>
                      <a:gd name="T32" fmla="*/ 75 w 87"/>
                      <a:gd name="T33" fmla="*/ 35 h 62"/>
                      <a:gd name="T34" fmla="*/ 79 w 87"/>
                      <a:gd name="T35" fmla="*/ 30 h 62"/>
                      <a:gd name="T36" fmla="*/ 82 w 87"/>
                      <a:gd name="T37" fmla="*/ 27 h 62"/>
                      <a:gd name="T38" fmla="*/ 85 w 87"/>
                      <a:gd name="T39" fmla="*/ 22 h 62"/>
                      <a:gd name="T40" fmla="*/ 86 w 87"/>
                      <a:gd name="T41" fmla="*/ 18 h 62"/>
                      <a:gd name="T42" fmla="*/ 85 w 87"/>
                      <a:gd name="T43" fmla="*/ 14 h 62"/>
                      <a:gd name="T44" fmla="*/ 84 w 87"/>
                      <a:gd name="T45" fmla="*/ 10 h 62"/>
                      <a:gd name="T46" fmla="*/ 82 w 87"/>
                      <a:gd name="T47" fmla="*/ 7 h 62"/>
                      <a:gd name="T48" fmla="*/ 79 w 87"/>
                      <a:gd name="T49" fmla="*/ 5 h 62"/>
                      <a:gd name="T50" fmla="*/ 73 w 87"/>
                      <a:gd name="T51" fmla="*/ 3 h 62"/>
                      <a:gd name="T52" fmla="*/ 67 w 87"/>
                      <a:gd name="T53" fmla="*/ 2 h 62"/>
                      <a:gd name="T54" fmla="*/ 60 w 87"/>
                      <a:gd name="T55" fmla="*/ 1 h 62"/>
                      <a:gd name="T56" fmla="*/ 52 w 87"/>
                      <a:gd name="T57" fmla="*/ 0 h 62"/>
                      <a:gd name="T58" fmla="*/ 42 w 87"/>
                      <a:gd name="T59" fmla="*/ 0 h 62"/>
                      <a:gd name="T60" fmla="*/ 32 w 87"/>
                      <a:gd name="T61" fmla="*/ 0 h 62"/>
                      <a:gd name="T62" fmla="*/ 22 w 87"/>
                      <a:gd name="T63" fmla="*/ 1 h 62"/>
                      <a:gd name="T64" fmla="*/ 16 w 87"/>
                      <a:gd name="T65" fmla="*/ 3 h 62"/>
                      <a:gd name="T66" fmla="*/ 10 w 87"/>
                      <a:gd name="T67" fmla="*/ 5 h 62"/>
                      <a:gd name="T68" fmla="*/ 6 w 87"/>
                      <a:gd name="T69" fmla="*/ 8 h 62"/>
                      <a:gd name="T70" fmla="*/ 3 w 87"/>
                      <a:gd name="T71" fmla="*/ 11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87" h="62">
                        <a:moveTo>
                          <a:pt x="3" y="11"/>
                        </a:moveTo>
                        <a:lnTo>
                          <a:pt x="1" y="17"/>
                        </a:lnTo>
                        <a:lnTo>
                          <a:pt x="1" y="19"/>
                        </a:lnTo>
                        <a:lnTo>
                          <a:pt x="3" y="22"/>
                        </a:lnTo>
                        <a:lnTo>
                          <a:pt x="0" y="26"/>
                        </a:lnTo>
                        <a:lnTo>
                          <a:pt x="2" y="33"/>
                        </a:lnTo>
                        <a:lnTo>
                          <a:pt x="4" y="37"/>
                        </a:lnTo>
                        <a:lnTo>
                          <a:pt x="6" y="40"/>
                        </a:lnTo>
                        <a:lnTo>
                          <a:pt x="9" y="44"/>
                        </a:lnTo>
                        <a:lnTo>
                          <a:pt x="12" y="48"/>
                        </a:lnTo>
                        <a:lnTo>
                          <a:pt x="19" y="48"/>
                        </a:lnTo>
                        <a:lnTo>
                          <a:pt x="25" y="49"/>
                        </a:lnTo>
                        <a:lnTo>
                          <a:pt x="25" y="52"/>
                        </a:lnTo>
                        <a:lnTo>
                          <a:pt x="24" y="54"/>
                        </a:lnTo>
                        <a:lnTo>
                          <a:pt x="38" y="61"/>
                        </a:lnTo>
                        <a:lnTo>
                          <a:pt x="73" y="52"/>
                        </a:lnTo>
                        <a:lnTo>
                          <a:pt x="75" y="35"/>
                        </a:lnTo>
                        <a:lnTo>
                          <a:pt x="79" y="30"/>
                        </a:lnTo>
                        <a:lnTo>
                          <a:pt x="82" y="27"/>
                        </a:lnTo>
                        <a:lnTo>
                          <a:pt x="85" y="22"/>
                        </a:lnTo>
                        <a:lnTo>
                          <a:pt x="86" y="18"/>
                        </a:lnTo>
                        <a:lnTo>
                          <a:pt x="85" y="14"/>
                        </a:lnTo>
                        <a:lnTo>
                          <a:pt x="84" y="10"/>
                        </a:lnTo>
                        <a:lnTo>
                          <a:pt x="82" y="7"/>
                        </a:lnTo>
                        <a:lnTo>
                          <a:pt x="79" y="5"/>
                        </a:lnTo>
                        <a:lnTo>
                          <a:pt x="73" y="3"/>
                        </a:lnTo>
                        <a:lnTo>
                          <a:pt x="67" y="2"/>
                        </a:lnTo>
                        <a:lnTo>
                          <a:pt x="60" y="1"/>
                        </a:lnTo>
                        <a:lnTo>
                          <a:pt x="52" y="0"/>
                        </a:lnTo>
                        <a:lnTo>
                          <a:pt x="42" y="0"/>
                        </a:lnTo>
                        <a:lnTo>
                          <a:pt x="32" y="0"/>
                        </a:lnTo>
                        <a:lnTo>
                          <a:pt x="22" y="1"/>
                        </a:lnTo>
                        <a:lnTo>
                          <a:pt x="16" y="3"/>
                        </a:lnTo>
                        <a:lnTo>
                          <a:pt x="10" y="5"/>
                        </a:lnTo>
                        <a:lnTo>
                          <a:pt x="6" y="8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12" name="Freeform 135"/>
                  <p:cNvSpPr>
                    <a:spLocks/>
                  </p:cNvSpPr>
                  <p:nvPr/>
                </p:nvSpPr>
                <p:spPr bwMode="auto">
                  <a:xfrm>
                    <a:off x="2878" y="1751"/>
                    <a:ext cx="30" cy="15"/>
                  </a:xfrm>
                  <a:custGeom>
                    <a:avLst/>
                    <a:gdLst>
                      <a:gd name="T0" fmla="*/ 4 w 30"/>
                      <a:gd name="T1" fmla="*/ 1 h 15"/>
                      <a:gd name="T2" fmla="*/ 10 w 30"/>
                      <a:gd name="T3" fmla="*/ 0 h 15"/>
                      <a:gd name="T4" fmla="*/ 19 w 30"/>
                      <a:gd name="T5" fmla="*/ 0 h 15"/>
                      <a:gd name="T6" fmla="*/ 25 w 30"/>
                      <a:gd name="T7" fmla="*/ 1 h 15"/>
                      <a:gd name="T8" fmla="*/ 27 w 30"/>
                      <a:gd name="T9" fmla="*/ 1 h 15"/>
                      <a:gd name="T10" fmla="*/ 27 w 30"/>
                      <a:gd name="T11" fmla="*/ 2 h 15"/>
                      <a:gd name="T12" fmla="*/ 29 w 30"/>
                      <a:gd name="T13" fmla="*/ 3 h 15"/>
                      <a:gd name="T14" fmla="*/ 16 w 30"/>
                      <a:gd name="T15" fmla="*/ 3 h 15"/>
                      <a:gd name="T16" fmla="*/ 18 w 30"/>
                      <a:gd name="T17" fmla="*/ 4 h 15"/>
                      <a:gd name="T18" fmla="*/ 25 w 30"/>
                      <a:gd name="T19" fmla="*/ 4 h 15"/>
                      <a:gd name="T20" fmla="*/ 10 w 30"/>
                      <a:gd name="T21" fmla="*/ 4 h 15"/>
                      <a:gd name="T22" fmla="*/ 5 w 30"/>
                      <a:gd name="T23" fmla="*/ 4 h 15"/>
                      <a:gd name="T24" fmla="*/ 2 w 30"/>
                      <a:gd name="T25" fmla="*/ 11 h 15"/>
                      <a:gd name="T26" fmla="*/ 4 w 30"/>
                      <a:gd name="T27" fmla="*/ 13 h 15"/>
                      <a:gd name="T28" fmla="*/ 5 w 30"/>
                      <a:gd name="T29" fmla="*/ 14 h 15"/>
                      <a:gd name="T30" fmla="*/ 0 w 30"/>
                      <a:gd name="T31" fmla="*/ 12 h 15"/>
                      <a:gd name="T32" fmla="*/ 3 w 30"/>
                      <a:gd name="T33" fmla="*/ 3 h 15"/>
                      <a:gd name="T34" fmla="*/ 4 w 30"/>
                      <a:gd name="T35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30" h="15">
                        <a:moveTo>
                          <a:pt x="4" y="1"/>
                        </a:moveTo>
                        <a:lnTo>
                          <a:pt x="10" y="0"/>
                        </a:lnTo>
                        <a:lnTo>
                          <a:pt x="19" y="0"/>
                        </a:lnTo>
                        <a:lnTo>
                          <a:pt x="25" y="1"/>
                        </a:lnTo>
                        <a:lnTo>
                          <a:pt x="27" y="1"/>
                        </a:lnTo>
                        <a:lnTo>
                          <a:pt x="27" y="2"/>
                        </a:lnTo>
                        <a:lnTo>
                          <a:pt x="29" y="3"/>
                        </a:lnTo>
                        <a:lnTo>
                          <a:pt x="16" y="3"/>
                        </a:lnTo>
                        <a:lnTo>
                          <a:pt x="18" y="4"/>
                        </a:lnTo>
                        <a:lnTo>
                          <a:pt x="25" y="4"/>
                        </a:lnTo>
                        <a:lnTo>
                          <a:pt x="10" y="4"/>
                        </a:lnTo>
                        <a:lnTo>
                          <a:pt x="5" y="4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5" y="14"/>
                        </a:lnTo>
                        <a:lnTo>
                          <a:pt x="0" y="12"/>
                        </a:lnTo>
                        <a:lnTo>
                          <a:pt x="3" y="3"/>
                        </a:lnTo>
                        <a:lnTo>
                          <a:pt x="4" y="1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13" name="Freeform 136"/>
                  <p:cNvSpPr>
                    <a:spLocks/>
                  </p:cNvSpPr>
                  <p:nvPr/>
                </p:nvSpPr>
                <p:spPr bwMode="auto">
                  <a:xfrm>
                    <a:off x="2857" y="1755"/>
                    <a:ext cx="13" cy="2"/>
                  </a:xfrm>
                  <a:custGeom>
                    <a:avLst/>
                    <a:gdLst>
                      <a:gd name="T0" fmla="*/ 11 w 13"/>
                      <a:gd name="T1" fmla="*/ 0 h 2"/>
                      <a:gd name="T2" fmla="*/ 5 w 13"/>
                      <a:gd name="T3" fmla="*/ 0 h 2"/>
                      <a:gd name="T4" fmla="*/ 0 w 13"/>
                      <a:gd name="T5" fmla="*/ 0 h 2"/>
                      <a:gd name="T6" fmla="*/ 1 w 13"/>
                      <a:gd name="T7" fmla="*/ 0 h 2"/>
                      <a:gd name="T8" fmla="*/ 0 w 13"/>
                      <a:gd name="T9" fmla="*/ 1 h 2"/>
                      <a:gd name="T10" fmla="*/ 5 w 13"/>
                      <a:gd name="T11" fmla="*/ 1 h 2"/>
                      <a:gd name="T12" fmla="*/ 8 w 13"/>
                      <a:gd name="T13" fmla="*/ 1 h 2"/>
                      <a:gd name="T14" fmla="*/ 4 w 13"/>
                      <a:gd name="T15" fmla="*/ 1 h 2"/>
                      <a:gd name="T16" fmla="*/ 1 w 13"/>
                      <a:gd name="T17" fmla="*/ 1 h 2"/>
                      <a:gd name="T18" fmla="*/ 10 w 13"/>
                      <a:gd name="T19" fmla="*/ 1 h 2"/>
                      <a:gd name="T20" fmla="*/ 12 w 13"/>
                      <a:gd name="T21" fmla="*/ 1 h 2"/>
                      <a:gd name="T22" fmla="*/ 11 w 13"/>
                      <a:gd name="T23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2">
                        <a:moveTo>
                          <a:pt x="11" y="0"/>
                        </a:moveTo>
                        <a:lnTo>
                          <a:pt x="5" y="0"/>
                        </a:lnTo>
                        <a:lnTo>
                          <a:pt x="0" y="0"/>
                        </a:lnTo>
                        <a:lnTo>
                          <a:pt x="1" y="0"/>
                        </a:lnTo>
                        <a:lnTo>
                          <a:pt x="0" y="1"/>
                        </a:lnTo>
                        <a:lnTo>
                          <a:pt x="5" y="1"/>
                        </a:lnTo>
                        <a:lnTo>
                          <a:pt x="8" y="1"/>
                        </a:lnTo>
                        <a:lnTo>
                          <a:pt x="4" y="1"/>
                        </a:lnTo>
                        <a:lnTo>
                          <a:pt x="1" y="1"/>
                        </a:lnTo>
                        <a:lnTo>
                          <a:pt x="10" y="1"/>
                        </a:lnTo>
                        <a:lnTo>
                          <a:pt x="12" y="1"/>
                        </a:lnTo>
                        <a:lnTo>
                          <a:pt x="11" y="0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14" name="Freeform 137"/>
                  <p:cNvSpPr>
                    <a:spLocks/>
                  </p:cNvSpPr>
                  <p:nvPr/>
                </p:nvSpPr>
                <p:spPr bwMode="auto">
                  <a:xfrm>
                    <a:off x="2888" y="1766"/>
                    <a:ext cx="42" cy="17"/>
                  </a:xfrm>
                  <a:custGeom>
                    <a:avLst/>
                    <a:gdLst>
                      <a:gd name="T0" fmla="*/ 34 w 42"/>
                      <a:gd name="T1" fmla="*/ 4 h 17"/>
                      <a:gd name="T2" fmla="*/ 30 w 42"/>
                      <a:gd name="T3" fmla="*/ 8 h 17"/>
                      <a:gd name="T4" fmla="*/ 0 w 42"/>
                      <a:gd name="T5" fmla="*/ 14 h 17"/>
                      <a:gd name="T6" fmla="*/ 16 w 42"/>
                      <a:gd name="T7" fmla="*/ 12 h 17"/>
                      <a:gd name="T8" fmla="*/ 23 w 42"/>
                      <a:gd name="T9" fmla="*/ 12 h 17"/>
                      <a:gd name="T10" fmla="*/ 31 w 42"/>
                      <a:gd name="T11" fmla="*/ 12 h 17"/>
                      <a:gd name="T12" fmla="*/ 37 w 42"/>
                      <a:gd name="T13" fmla="*/ 13 h 17"/>
                      <a:gd name="T14" fmla="*/ 40 w 42"/>
                      <a:gd name="T15" fmla="*/ 16 h 17"/>
                      <a:gd name="T16" fmla="*/ 41 w 42"/>
                      <a:gd name="T17" fmla="*/ 5 h 17"/>
                      <a:gd name="T18" fmla="*/ 40 w 42"/>
                      <a:gd name="T19" fmla="*/ 2 h 17"/>
                      <a:gd name="T20" fmla="*/ 35 w 42"/>
                      <a:gd name="T21" fmla="*/ 0 h 17"/>
                      <a:gd name="T22" fmla="*/ 34 w 42"/>
                      <a:gd name="T23" fmla="*/ 4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42" h="17">
                        <a:moveTo>
                          <a:pt x="34" y="4"/>
                        </a:moveTo>
                        <a:lnTo>
                          <a:pt x="30" y="8"/>
                        </a:lnTo>
                        <a:lnTo>
                          <a:pt x="0" y="14"/>
                        </a:lnTo>
                        <a:lnTo>
                          <a:pt x="16" y="12"/>
                        </a:lnTo>
                        <a:lnTo>
                          <a:pt x="23" y="12"/>
                        </a:lnTo>
                        <a:lnTo>
                          <a:pt x="31" y="12"/>
                        </a:lnTo>
                        <a:lnTo>
                          <a:pt x="37" y="13"/>
                        </a:lnTo>
                        <a:lnTo>
                          <a:pt x="40" y="16"/>
                        </a:lnTo>
                        <a:lnTo>
                          <a:pt x="41" y="5"/>
                        </a:lnTo>
                        <a:lnTo>
                          <a:pt x="40" y="2"/>
                        </a:lnTo>
                        <a:lnTo>
                          <a:pt x="35" y="0"/>
                        </a:lnTo>
                        <a:lnTo>
                          <a:pt x="34" y="4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110" name="Freeform 139"/>
                <p:cNvSpPr>
                  <a:spLocks/>
                </p:cNvSpPr>
                <p:nvPr/>
              </p:nvSpPr>
              <p:spPr bwMode="auto">
                <a:xfrm>
                  <a:off x="2853" y="1728"/>
                  <a:ext cx="93" cy="45"/>
                </a:xfrm>
                <a:custGeom>
                  <a:avLst/>
                  <a:gdLst>
                    <a:gd name="T0" fmla="*/ 16 w 93"/>
                    <a:gd name="T1" fmla="*/ 4 h 45"/>
                    <a:gd name="T2" fmla="*/ 24 w 93"/>
                    <a:gd name="T3" fmla="*/ 2 h 45"/>
                    <a:gd name="T4" fmla="*/ 31 w 93"/>
                    <a:gd name="T5" fmla="*/ 1 h 45"/>
                    <a:gd name="T6" fmla="*/ 43 w 93"/>
                    <a:gd name="T7" fmla="*/ 0 h 45"/>
                    <a:gd name="T8" fmla="*/ 51 w 93"/>
                    <a:gd name="T9" fmla="*/ 0 h 45"/>
                    <a:gd name="T10" fmla="*/ 59 w 93"/>
                    <a:gd name="T11" fmla="*/ 0 h 45"/>
                    <a:gd name="T12" fmla="*/ 68 w 93"/>
                    <a:gd name="T13" fmla="*/ 1 h 45"/>
                    <a:gd name="T14" fmla="*/ 74 w 93"/>
                    <a:gd name="T15" fmla="*/ 1 h 45"/>
                    <a:gd name="T16" fmla="*/ 80 w 93"/>
                    <a:gd name="T17" fmla="*/ 2 h 45"/>
                    <a:gd name="T18" fmla="*/ 85 w 93"/>
                    <a:gd name="T19" fmla="*/ 4 h 45"/>
                    <a:gd name="T20" fmla="*/ 89 w 93"/>
                    <a:gd name="T21" fmla="*/ 6 h 45"/>
                    <a:gd name="T22" fmla="*/ 89 w 93"/>
                    <a:gd name="T23" fmla="*/ 9 h 45"/>
                    <a:gd name="T24" fmla="*/ 91 w 93"/>
                    <a:gd name="T25" fmla="*/ 13 h 45"/>
                    <a:gd name="T26" fmla="*/ 92 w 93"/>
                    <a:gd name="T27" fmla="*/ 19 h 45"/>
                    <a:gd name="T28" fmla="*/ 91 w 93"/>
                    <a:gd name="T29" fmla="*/ 24 h 45"/>
                    <a:gd name="T30" fmla="*/ 89 w 93"/>
                    <a:gd name="T31" fmla="*/ 29 h 45"/>
                    <a:gd name="T32" fmla="*/ 87 w 93"/>
                    <a:gd name="T33" fmla="*/ 33 h 45"/>
                    <a:gd name="T34" fmla="*/ 84 w 93"/>
                    <a:gd name="T35" fmla="*/ 36 h 45"/>
                    <a:gd name="T36" fmla="*/ 81 w 93"/>
                    <a:gd name="T37" fmla="*/ 39 h 45"/>
                    <a:gd name="T38" fmla="*/ 79 w 93"/>
                    <a:gd name="T39" fmla="*/ 41 h 45"/>
                    <a:gd name="T40" fmla="*/ 76 w 93"/>
                    <a:gd name="T41" fmla="*/ 44 h 45"/>
                    <a:gd name="T42" fmla="*/ 72 w 93"/>
                    <a:gd name="T43" fmla="*/ 44 h 45"/>
                    <a:gd name="T44" fmla="*/ 74 w 93"/>
                    <a:gd name="T45" fmla="*/ 40 h 45"/>
                    <a:gd name="T46" fmla="*/ 72 w 93"/>
                    <a:gd name="T47" fmla="*/ 38 h 45"/>
                    <a:gd name="T48" fmla="*/ 70 w 93"/>
                    <a:gd name="T49" fmla="*/ 36 h 45"/>
                    <a:gd name="T50" fmla="*/ 72 w 93"/>
                    <a:gd name="T51" fmla="*/ 33 h 45"/>
                    <a:gd name="T52" fmla="*/ 74 w 93"/>
                    <a:gd name="T53" fmla="*/ 29 h 45"/>
                    <a:gd name="T54" fmla="*/ 71 w 93"/>
                    <a:gd name="T55" fmla="*/ 28 h 45"/>
                    <a:gd name="T56" fmla="*/ 67 w 93"/>
                    <a:gd name="T57" fmla="*/ 30 h 45"/>
                    <a:gd name="T58" fmla="*/ 64 w 93"/>
                    <a:gd name="T59" fmla="*/ 32 h 45"/>
                    <a:gd name="T60" fmla="*/ 64 w 93"/>
                    <a:gd name="T61" fmla="*/ 28 h 45"/>
                    <a:gd name="T62" fmla="*/ 62 w 93"/>
                    <a:gd name="T63" fmla="*/ 22 h 45"/>
                    <a:gd name="T64" fmla="*/ 62 w 93"/>
                    <a:gd name="T65" fmla="*/ 17 h 45"/>
                    <a:gd name="T66" fmla="*/ 62 w 93"/>
                    <a:gd name="T67" fmla="*/ 14 h 45"/>
                    <a:gd name="T68" fmla="*/ 65 w 93"/>
                    <a:gd name="T69" fmla="*/ 12 h 45"/>
                    <a:gd name="T70" fmla="*/ 58 w 93"/>
                    <a:gd name="T71" fmla="*/ 13 h 45"/>
                    <a:gd name="T72" fmla="*/ 53 w 93"/>
                    <a:gd name="T73" fmla="*/ 14 h 45"/>
                    <a:gd name="T74" fmla="*/ 49 w 93"/>
                    <a:gd name="T75" fmla="*/ 14 h 45"/>
                    <a:gd name="T76" fmla="*/ 39 w 93"/>
                    <a:gd name="T77" fmla="*/ 15 h 45"/>
                    <a:gd name="T78" fmla="*/ 34 w 93"/>
                    <a:gd name="T79" fmla="*/ 16 h 45"/>
                    <a:gd name="T80" fmla="*/ 42 w 93"/>
                    <a:gd name="T81" fmla="*/ 14 h 45"/>
                    <a:gd name="T82" fmla="*/ 37 w 93"/>
                    <a:gd name="T83" fmla="*/ 14 h 45"/>
                    <a:gd name="T84" fmla="*/ 26 w 93"/>
                    <a:gd name="T85" fmla="*/ 14 h 45"/>
                    <a:gd name="T86" fmla="*/ 18 w 93"/>
                    <a:gd name="T87" fmla="*/ 13 h 45"/>
                    <a:gd name="T88" fmla="*/ 9 w 93"/>
                    <a:gd name="T89" fmla="*/ 14 h 45"/>
                    <a:gd name="T90" fmla="*/ 6 w 93"/>
                    <a:gd name="T91" fmla="*/ 17 h 45"/>
                    <a:gd name="T92" fmla="*/ 5 w 93"/>
                    <a:gd name="T93" fmla="*/ 20 h 45"/>
                    <a:gd name="T94" fmla="*/ 3 w 93"/>
                    <a:gd name="T95" fmla="*/ 16 h 45"/>
                    <a:gd name="T96" fmla="*/ 0 w 93"/>
                    <a:gd name="T97" fmla="*/ 11 h 45"/>
                    <a:gd name="T98" fmla="*/ 5 w 93"/>
                    <a:gd name="T99" fmla="*/ 8 h 45"/>
                    <a:gd name="T100" fmla="*/ 10 w 93"/>
                    <a:gd name="T101" fmla="*/ 5 h 45"/>
                    <a:gd name="T102" fmla="*/ 16 w 93"/>
                    <a:gd name="T103" fmla="*/ 4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93" h="45">
                      <a:moveTo>
                        <a:pt x="16" y="4"/>
                      </a:moveTo>
                      <a:lnTo>
                        <a:pt x="24" y="2"/>
                      </a:lnTo>
                      <a:lnTo>
                        <a:pt x="31" y="1"/>
                      </a:lnTo>
                      <a:lnTo>
                        <a:pt x="43" y="0"/>
                      </a:lnTo>
                      <a:lnTo>
                        <a:pt x="51" y="0"/>
                      </a:lnTo>
                      <a:lnTo>
                        <a:pt x="59" y="0"/>
                      </a:lnTo>
                      <a:lnTo>
                        <a:pt x="68" y="1"/>
                      </a:lnTo>
                      <a:lnTo>
                        <a:pt x="74" y="1"/>
                      </a:lnTo>
                      <a:lnTo>
                        <a:pt x="80" y="2"/>
                      </a:lnTo>
                      <a:lnTo>
                        <a:pt x="85" y="4"/>
                      </a:lnTo>
                      <a:lnTo>
                        <a:pt x="89" y="6"/>
                      </a:lnTo>
                      <a:lnTo>
                        <a:pt x="89" y="9"/>
                      </a:lnTo>
                      <a:lnTo>
                        <a:pt x="91" y="13"/>
                      </a:lnTo>
                      <a:lnTo>
                        <a:pt x="92" y="19"/>
                      </a:lnTo>
                      <a:lnTo>
                        <a:pt x="91" y="24"/>
                      </a:lnTo>
                      <a:lnTo>
                        <a:pt x="89" y="29"/>
                      </a:lnTo>
                      <a:lnTo>
                        <a:pt x="87" y="33"/>
                      </a:lnTo>
                      <a:lnTo>
                        <a:pt x="84" y="36"/>
                      </a:lnTo>
                      <a:lnTo>
                        <a:pt x="81" y="39"/>
                      </a:lnTo>
                      <a:lnTo>
                        <a:pt x="79" y="41"/>
                      </a:lnTo>
                      <a:lnTo>
                        <a:pt x="76" y="44"/>
                      </a:lnTo>
                      <a:lnTo>
                        <a:pt x="72" y="44"/>
                      </a:lnTo>
                      <a:lnTo>
                        <a:pt x="74" y="40"/>
                      </a:lnTo>
                      <a:lnTo>
                        <a:pt x="72" y="38"/>
                      </a:lnTo>
                      <a:lnTo>
                        <a:pt x="70" y="36"/>
                      </a:lnTo>
                      <a:lnTo>
                        <a:pt x="72" y="33"/>
                      </a:lnTo>
                      <a:lnTo>
                        <a:pt x="74" y="29"/>
                      </a:lnTo>
                      <a:lnTo>
                        <a:pt x="71" y="28"/>
                      </a:lnTo>
                      <a:lnTo>
                        <a:pt x="67" y="30"/>
                      </a:lnTo>
                      <a:lnTo>
                        <a:pt x="64" y="32"/>
                      </a:lnTo>
                      <a:lnTo>
                        <a:pt x="64" y="28"/>
                      </a:lnTo>
                      <a:lnTo>
                        <a:pt x="62" y="22"/>
                      </a:lnTo>
                      <a:lnTo>
                        <a:pt x="62" y="17"/>
                      </a:lnTo>
                      <a:lnTo>
                        <a:pt x="62" y="14"/>
                      </a:lnTo>
                      <a:lnTo>
                        <a:pt x="65" y="12"/>
                      </a:lnTo>
                      <a:lnTo>
                        <a:pt x="58" y="13"/>
                      </a:lnTo>
                      <a:lnTo>
                        <a:pt x="53" y="14"/>
                      </a:lnTo>
                      <a:lnTo>
                        <a:pt x="49" y="14"/>
                      </a:lnTo>
                      <a:lnTo>
                        <a:pt x="39" y="15"/>
                      </a:lnTo>
                      <a:lnTo>
                        <a:pt x="34" y="16"/>
                      </a:lnTo>
                      <a:lnTo>
                        <a:pt x="42" y="14"/>
                      </a:lnTo>
                      <a:lnTo>
                        <a:pt x="37" y="14"/>
                      </a:lnTo>
                      <a:lnTo>
                        <a:pt x="26" y="14"/>
                      </a:lnTo>
                      <a:lnTo>
                        <a:pt x="18" y="13"/>
                      </a:lnTo>
                      <a:lnTo>
                        <a:pt x="9" y="14"/>
                      </a:lnTo>
                      <a:lnTo>
                        <a:pt x="6" y="17"/>
                      </a:lnTo>
                      <a:lnTo>
                        <a:pt x="5" y="20"/>
                      </a:lnTo>
                      <a:lnTo>
                        <a:pt x="3" y="16"/>
                      </a:lnTo>
                      <a:lnTo>
                        <a:pt x="0" y="11"/>
                      </a:lnTo>
                      <a:lnTo>
                        <a:pt x="5" y="8"/>
                      </a:lnTo>
                      <a:lnTo>
                        <a:pt x="10" y="5"/>
                      </a:lnTo>
                      <a:lnTo>
                        <a:pt x="16" y="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76" name="Group 171"/>
            <p:cNvGrpSpPr>
              <a:grpSpLocks/>
            </p:cNvGrpSpPr>
            <p:nvPr/>
          </p:nvGrpSpPr>
          <p:grpSpPr bwMode="auto">
            <a:xfrm>
              <a:off x="2625" y="1739"/>
              <a:ext cx="221" cy="428"/>
              <a:chOff x="2625" y="1739"/>
              <a:chExt cx="221" cy="428"/>
            </a:xfrm>
          </p:grpSpPr>
          <p:grpSp>
            <p:nvGrpSpPr>
              <p:cNvPr id="77" name="Group 151"/>
              <p:cNvGrpSpPr>
                <a:grpSpLocks/>
              </p:cNvGrpSpPr>
              <p:nvPr/>
            </p:nvGrpSpPr>
            <p:grpSpPr bwMode="auto">
              <a:xfrm>
                <a:off x="2674" y="1739"/>
                <a:ext cx="114" cy="74"/>
                <a:chOff x="2674" y="1739"/>
                <a:chExt cx="114" cy="74"/>
              </a:xfrm>
            </p:grpSpPr>
            <p:sp>
              <p:nvSpPr>
                <p:cNvPr id="97" name="Freeform 142"/>
                <p:cNvSpPr>
                  <a:spLocks/>
                </p:cNvSpPr>
                <p:nvPr/>
              </p:nvSpPr>
              <p:spPr bwMode="auto">
                <a:xfrm>
                  <a:off x="2674" y="1739"/>
                  <a:ext cx="114" cy="56"/>
                </a:xfrm>
                <a:custGeom>
                  <a:avLst/>
                  <a:gdLst>
                    <a:gd name="T0" fmla="*/ 43 w 114"/>
                    <a:gd name="T1" fmla="*/ 1 h 56"/>
                    <a:gd name="T2" fmla="*/ 30 w 114"/>
                    <a:gd name="T3" fmla="*/ 3 h 56"/>
                    <a:gd name="T4" fmla="*/ 23 w 114"/>
                    <a:gd name="T5" fmla="*/ 6 h 56"/>
                    <a:gd name="T6" fmla="*/ 17 w 114"/>
                    <a:gd name="T7" fmla="*/ 10 h 56"/>
                    <a:gd name="T8" fmla="*/ 11 w 114"/>
                    <a:gd name="T9" fmla="*/ 18 h 56"/>
                    <a:gd name="T10" fmla="*/ 4 w 114"/>
                    <a:gd name="T11" fmla="*/ 29 h 56"/>
                    <a:gd name="T12" fmla="*/ 0 w 114"/>
                    <a:gd name="T13" fmla="*/ 39 h 56"/>
                    <a:gd name="T14" fmla="*/ 1 w 114"/>
                    <a:gd name="T15" fmla="*/ 43 h 56"/>
                    <a:gd name="T16" fmla="*/ 3 w 114"/>
                    <a:gd name="T17" fmla="*/ 48 h 56"/>
                    <a:gd name="T18" fmla="*/ 5 w 114"/>
                    <a:gd name="T19" fmla="*/ 52 h 56"/>
                    <a:gd name="T20" fmla="*/ 5 w 114"/>
                    <a:gd name="T21" fmla="*/ 54 h 56"/>
                    <a:gd name="T22" fmla="*/ 9 w 114"/>
                    <a:gd name="T23" fmla="*/ 54 h 56"/>
                    <a:gd name="T24" fmla="*/ 15 w 114"/>
                    <a:gd name="T25" fmla="*/ 53 h 56"/>
                    <a:gd name="T26" fmla="*/ 23 w 114"/>
                    <a:gd name="T27" fmla="*/ 54 h 56"/>
                    <a:gd name="T28" fmla="*/ 33 w 114"/>
                    <a:gd name="T29" fmla="*/ 55 h 56"/>
                    <a:gd name="T30" fmla="*/ 39 w 114"/>
                    <a:gd name="T31" fmla="*/ 55 h 56"/>
                    <a:gd name="T32" fmla="*/ 39 w 114"/>
                    <a:gd name="T33" fmla="*/ 51 h 56"/>
                    <a:gd name="T34" fmla="*/ 31 w 114"/>
                    <a:gd name="T35" fmla="*/ 44 h 56"/>
                    <a:gd name="T36" fmla="*/ 29 w 114"/>
                    <a:gd name="T37" fmla="*/ 32 h 56"/>
                    <a:gd name="T38" fmla="*/ 31 w 114"/>
                    <a:gd name="T39" fmla="*/ 21 h 56"/>
                    <a:gd name="T40" fmla="*/ 46 w 114"/>
                    <a:gd name="T41" fmla="*/ 14 h 56"/>
                    <a:gd name="T42" fmla="*/ 73 w 114"/>
                    <a:gd name="T43" fmla="*/ 13 h 56"/>
                    <a:gd name="T44" fmla="*/ 86 w 114"/>
                    <a:gd name="T45" fmla="*/ 20 h 56"/>
                    <a:gd name="T46" fmla="*/ 85 w 114"/>
                    <a:gd name="T47" fmla="*/ 43 h 56"/>
                    <a:gd name="T48" fmla="*/ 73 w 114"/>
                    <a:gd name="T49" fmla="*/ 52 h 56"/>
                    <a:gd name="T50" fmla="*/ 73 w 114"/>
                    <a:gd name="T51" fmla="*/ 55 h 56"/>
                    <a:gd name="T52" fmla="*/ 80 w 114"/>
                    <a:gd name="T53" fmla="*/ 55 h 56"/>
                    <a:gd name="T54" fmla="*/ 88 w 114"/>
                    <a:gd name="T55" fmla="*/ 54 h 56"/>
                    <a:gd name="T56" fmla="*/ 96 w 114"/>
                    <a:gd name="T57" fmla="*/ 54 h 56"/>
                    <a:gd name="T58" fmla="*/ 102 w 114"/>
                    <a:gd name="T59" fmla="*/ 54 h 56"/>
                    <a:gd name="T60" fmla="*/ 105 w 114"/>
                    <a:gd name="T61" fmla="*/ 55 h 56"/>
                    <a:gd name="T62" fmla="*/ 106 w 114"/>
                    <a:gd name="T63" fmla="*/ 51 h 56"/>
                    <a:gd name="T64" fmla="*/ 110 w 114"/>
                    <a:gd name="T65" fmla="*/ 46 h 56"/>
                    <a:gd name="T66" fmla="*/ 112 w 114"/>
                    <a:gd name="T67" fmla="*/ 41 h 56"/>
                    <a:gd name="T68" fmla="*/ 113 w 114"/>
                    <a:gd name="T69" fmla="*/ 37 h 56"/>
                    <a:gd name="T70" fmla="*/ 112 w 114"/>
                    <a:gd name="T71" fmla="*/ 32 h 56"/>
                    <a:gd name="T72" fmla="*/ 110 w 114"/>
                    <a:gd name="T73" fmla="*/ 28 h 56"/>
                    <a:gd name="T74" fmla="*/ 108 w 114"/>
                    <a:gd name="T75" fmla="*/ 24 h 56"/>
                    <a:gd name="T76" fmla="*/ 106 w 114"/>
                    <a:gd name="T77" fmla="*/ 20 h 56"/>
                    <a:gd name="T78" fmla="*/ 106 w 114"/>
                    <a:gd name="T79" fmla="*/ 18 h 56"/>
                    <a:gd name="T80" fmla="*/ 104 w 114"/>
                    <a:gd name="T81" fmla="*/ 13 h 56"/>
                    <a:gd name="T82" fmla="*/ 101 w 114"/>
                    <a:gd name="T83" fmla="*/ 9 h 56"/>
                    <a:gd name="T84" fmla="*/ 93 w 114"/>
                    <a:gd name="T85" fmla="*/ 4 h 56"/>
                    <a:gd name="T86" fmla="*/ 81 w 114"/>
                    <a:gd name="T87" fmla="*/ 1 h 56"/>
                    <a:gd name="T88" fmla="*/ 69 w 114"/>
                    <a:gd name="T89" fmla="*/ 0 h 56"/>
                    <a:gd name="T90" fmla="*/ 59 w 114"/>
                    <a:gd name="T91" fmla="*/ 0 h 56"/>
                    <a:gd name="T92" fmla="*/ 43 w 114"/>
                    <a:gd name="T93" fmla="*/ 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14" h="56">
                      <a:moveTo>
                        <a:pt x="43" y="1"/>
                      </a:moveTo>
                      <a:lnTo>
                        <a:pt x="30" y="3"/>
                      </a:lnTo>
                      <a:lnTo>
                        <a:pt x="23" y="6"/>
                      </a:lnTo>
                      <a:lnTo>
                        <a:pt x="17" y="10"/>
                      </a:lnTo>
                      <a:lnTo>
                        <a:pt x="11" y="18"/>
                      </a:lnTo>
                      <a:lnTo>
                        <a:pt x="4" y="29"/>
                      </a:lnTo>
                      <a:lnTo>
                        <a:pt x="0" y="39"/>
                      </a:lnTo>
                      <a:lnTo>
                        <a:pt x="1" y="43"/>
                      </a:lnTo>
                      <a:lnTo>
                        <a:pt x="3" y="48"/>
                      </a:lnTo>
                      <a:lnTo>
                        <a:pt x="5" y="52"/>
                      </a:lnTo>
                      <a:lnTo>
                        <a:pt x="5" y="54"/>
                      </a:lnTo>
                      <a:lnTo>
                        <a:pt x="9" y="54"/>
                      </a:lnTo>
                      <a:lnTo>
                        <a:pt x="15" y="53"/>
                      </a:lnTo>
                      <a:lnTo>
                        <a:pt x="23" y="54"/>
                      </a:lnTo>
                      <a:lnTo>
                        <a:pt x="33" y="55"/>
                      </a:lnTo>
                      <a:lnTo>
                        <a:pt x="39" y="55"/>
                      </a:lnTo>
                      <a:lnTo>
                        <a:pt x="39" y="51"/>
                      </a:lnTo>
                      <a:lnTo>
                        <a:pt x="31" y="44"/>
                      </a:lnTo>
                      <a:lnTo>
                        <a:pt x="29" y="32"/>
                      </a:lnTo>
                      <a:lnTo>
                        <a:pt x="31" y="21"/>
                      </a:lnTo>
                      <a:lnTo>
                        <a:pt x="46" y="14"/>
                      </a:lnTo>
                      <a:lnTo>
                        <a:pt x="73" y="13"/>
                      </a:lnTo>
                      <a:lnTo>
                        <a:pt x="86" y="20"/>
                      </a:lnTo>
                      <a:lnTo>
                        <a:pt x="85" y="43"/>
                      </a:lnTo>
                      <a:lnTo>
                        <a:pt x="73" y="52"/>
                      </a:lnTo>
                      <a:lnTo>
                        <a:pt x="73" y="55"/>
                      </a:lnTo>
                      <a:lnTo>
                        <a:pt x="80" y="55"/>
                      </a:lnTo>
                      <a:lnTo>
                        <a:pt x="88" y="54"/>
                      </a:lnTo>
                      <a:lnTo>
                        <a:pt x="96" y="54"/>
                      </a:lnTo>
                      <a:lnTo>
                        <a:pt x="102" y="54"/>
                      </a:lnTo>
                      <a:lnTo>
                        <a:pt x="105" y="55"/>
                      </a:lnTo>
                      <a:lnTo>
                        <a:pt x="106" y="51"/>
                      </a:lnTo>
                      <a:lnTo>
                        <a:pt x="110" y="46"/>
                      </a:lnTo>
                      <a:lnTo>
                        <a:pt x="112" y="41"/>
                      </a:lnTo>
                      <a:lnTo>
                        <a:pt x="113" y="37"/>
                      </a:lnTo>
                      <a:lnTo>
                        <a:pt x="112" y="32"/>
                      </a:lnTo>
                      <a:lnTo>
                        <a:pt x="110" y="28"/>
                      </a:lnTo>
                      <a:lnTo>
                        <a:pt x="108" y="24"/>
                      </a:lnTo>
                      <a:lnTo>
                        <a:pt x="106" y="20"/>
                      </a:lnTo>
                      <a:lnTo>
                        <a:pt x="106" y="18"/>
                      </a:lnTo>
                      <a:lnTo>
                        <a:pt x="104" y="13"/>
                      </a:lnTo>
                      <a:lnTo>
                        <a:pt x="101" y="9"/>
                      </a:lnTo>
                      <a:lnTo>
                        <a:pt x="93" y="4"/>
                      </a:lnTo>
                      <a:lnTo>
                        <a:pt x="81" y="1"/>
                      </a:lnTo>
                      <a:lnTo>
                        <a:pt x="69" y="0"/>
                      </a:lnTo>
                      <a:lnTo>
                        <a:pt x="59" y="0"/>
                      </a:lnTo>
                      <a:lnTo>
                        <a:pt x="43" y="1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98" name="Freeform 143"/>
                <p:cNvSpPr>
                  <a:spLocks/>
                </p:cNvSpPr>
                <p:nvPr/>
              </p:nvSpPr>
              <p:spPr bwMode="auto">
                <a:xfrm>
                  <a:off x="2700" y="1749"/>
                  <a:ext cx="65" cy="64"/>
                </a:xfrm>
                <a:custGeom>
                  <a:avLst/>
                  <a:gdLst>
                    <a:gd name="T0" fmla="*/ 6 w 65"/>
                    <a:gd name="T1" fmla="*/ 7 h 64"/>
                    <a:gd name="T2" fmla="*/ 2 w 65"/>
                    <a:gd name="T3" fmla="*/ 11 h 64"/>
                    <a:gd name="T4" fmla="*/ 1 w 65"/>
                    <a:gd name="T5" fmla="*/ 16 h 64"/>
                    <a:gd name="T6" fmla="*/ 0 w 65"/>
                    <a:gd name="T7" fmla="*/ 22 h 64"/>
                    <a:gd name="T8" fmla="*/ 1 w 65"/>
                    <a:gd name="T9" fmla="*/ 26 h 64"/>
                    <a:gd name="T10" fmla="*/ 2 w 65"/>
                    <a:gd name="T11" fmla="*/ 30 h 64"/>
                    <a:gd name="T12" fmla="*/ 14 w 65"/>
                    <a:gd name="T13" fmla="*/ 43 h 64"/>
                    <a:gd name="T14" fmla="*/ 14 w 65"/>
                    <a:gd name="T15" fmla="*/ 55 h 64"/>
                    <a:gd name="T16" fmla="*/ 33 w 65"/>
                    <a:gd name="T17" fmla="*/ 63 h 64"/>
                    <a:gd name="T18" fmla="*/ 48 w 65"/>
                    <a:gd name="T19" fmla="*/ 54 h 64"/>
                    <a:gd name="T20" fmla="*/ 48 w 65"/>
                    <a:gd name="T21" fmla="*/ 43 h 64"/>
                    <a:gd name="T22" fmla="*/ 61 w 65"/>
                    <a:gd name="T23" fmla="*/ 33 h 64"/>
                    <a:gd name="T24" fmla="*/ 63 w 65"/>
                    <a:gd name="T25" fmla="*/ 26 h 64"/>
                    <a:gd name="T26" fmla="*/ 64 w 65"/>
                    <a:gd name="T27" fmla="*/ 22 h 64"/>
                    <a:gd name="T28" fmla="*/ 63 w 65"/>
                    <a:gd name="T29" fmla="*/ 17 h 64"/>
                    <a:gd name="T30" fmla="*/ 63 w 65"/>
                    <a:gd name="T31" fmla="*/ 13 h 64"/>
                    <a:gd name="T32" fmla="*/ 61 w 65"/>
                    <a:gd name="T33" fmla="*/ 9 h 64"/>
                    <a:gd name="T34" fmla="*/ 56 w 65"/>
                    <a:gd name="T35" fmla="*/ 4 h 64"/>
                    <a:gd name="T36" fmla="*/ 50 w 65"/>
                    <a:gd name="T37" fmla="*/ 2 h 64"/>
                    <a:gd name="T38" fmla="*/ 40 w 65"/>
                    <a:gd name="T39" fmla="*/ 1 h 64"/>
                    <a:gd name="T40" fmla="*/ 29 w 65"/>
                    <a:gd name="T41" fmla="*/ 0 h 64"/>
                    <a:gd name="T42" fmla="*/ 20 w 65"/>
                    <a:gd name="T43" fmla="*/ 1 h 64"/>
                    <a:gd name="T44" fmla="*/ 12 w 65"/>
                    <a:gd name="T45" fmla="*/ 3 h 64"/>
                    <a:gd name="T46" fmla="*/ 6 w 65"/>
                    <a:gd name="T47" fmla="*/ 7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65" h="64">
                      <a:moveTo>
                        <a:pt x="6" y="7"/>
                      </a:moveTo>
                      <a:lnTo>
                        <a:pt x="2" y="11"/>
                      </a:lnTo>
                      <a:lnTo>
                        <a:pt x="1" y="16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" y="30"/>
                      </a:lnTo>
                      <a:lnTo>
                        <a:pt x="14" y="43"/>
                      </a:lnTo>
                      <a:lnTo>
                        <a:pt x="14" y="55"/>
                      </a:lnTo>
                      <a:lnTo>
                        <a:pt x="33" y="63"/>
                      </a:lnTo>
                      <a:lnTo>
                        <a:pt x="48" y="54"/>
                      </a:lnTo>
                      <a:lnTo>
                        <a:pt x="48" y="43"/>
                      </a:lnTo>
                      <a:lnTo>
                        <a:pt x="61" y="33"/>
                      </a:lnTo>
                      <a:lnTo>
                        <a:pt x="63" y="26"/>
                      </a:lnTo>
                      <a:lnTo>
                        <a:pt x="64" y="22"/>
                      </a:lnTo>
                      <a:lnTo>
                        <a:pt x="63" y="17"/>
                      </a:lnTo>
                      <a:lnTo>
                        <a:pt x="63" y="13"/>
                      </a:lnTo>
                      <a:lnTo>
                        <a:pt x="61" y="9"/>
                      </a:lnTo>
                      <a:lnTo>
                        <a:pt x="56" y="4"/>
                      </a:lnTo>
                      <a:lnTo>
                        <a:pt x="50" y="2"/>
                      </a:lnTo>
                      <a:lnTo>
                        <a:pt x="40" y="1"/>
                      </a:lnTo>
                      <a:lnTo>
                        <a:pt x="29" y="0"/>
                      </a:lnTo>
                      <a:lnTo>
                        <a:pt x="20" y="1"/>
                      </a:lnTo>
                      <a:lnTo>
                        <a:pt x="12" y="3"/>
                      </a:lnTo>
                      <a:lnTo>
                        <a:pt x="6" y="7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99" name="Group 150"/>
                <p:cNvGrpSpPr>
                  <a:grpSpLocks/>
                </p:cNvGrpSpPr>
                <p:nvPr/>
              </p:nvGrpSpPr>
              <p:grpSpPr bwMode="auto">
                <a:xfrm>
                  <a:off x="2694" y="1778"/>
                  <a:ext cx="76" cy="5"/>
                  <a:chOff x="2694" y="1778"/>
                  <a:chExt cx="76" cy="5"/>
                </a:xfrm>
              </p:grpSpPr>
              <p:grpSp>
                <p:nvGrpSpPr>
                  <p:cNvPr id="100" name="Group 146"/>
                  <p:cNvGrpSpPr>
                    <a:grpSpLocks/>
                  </p:cNvGrpSpPr>
                  <p:nvPr/>
                </p:nvGrpSpPr>
                <p:grpSpPr bwMode="auto">
                  <a:xfrm>
                    <a:off x="2694" y="1778"/>
                    <a:ext cx="6" cy="5"/>
                    <a:chOff x="2694" y="1778"/>
                    <a:chExt cx="6" cy="5"/>
                  </a:xfrm>
                </p:grpSpPr>
                <p:sp>
                  <p:nvSpPr>
                    <p:cNvPr id="104" name="Oval 1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94" y="1778"/>
                      <a:ext cx="6" cy="5"/>
                    </a:xfrm>
                    <a:prstGeom prst="ellipse">
                      <a:avLst/>
                    </a:prstGeom>
                    <a:solidFill>
                      <a:srgbClr val="5F009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05" name="Oval 1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95" y="1778"/>
                      <a:ext cx="4" cy="4"/>
                    </a:xfrm>
                    <a:prstGeom prst="ellipse">
                      <a:avLst/>
                    </a:prstGeom>
                    <a:solidFill>
                      <a:srgbClr val="BF5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  <p:grpSp>
                <p:nvGrpSpPr>
                  <p:cNvPr id="101" name="Group 149"/>
                  <p:cNvGrpSpPr>
                    <a:grpSpLocks/>
                  </p:cNvGrpSpPr>
                  <p:nvPr/>
                </p:nvGrpSpPr>
                <p:grpSpPr bwMode="auto">
                  <a:xfrm>
                    <a:off x="2762" y="1778"/>
                    <a:ext cx="8" cy="5"/>
                    <a:chOff x="2762" y="1778"/>
                    <a:chExt cx="8" cy="5"/>
                  </a:xfrm>
                </p:grpSpPr>
                <p:sp>
                  <p:nvSpPr>
                    <p:cNvPr id="102" name="Oval 1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" y="1778"/>
                      <a:ext cx="8" cy="5"/>
                    </a:xfrm>
                    <a:prstGeom prst="ellipse">
                      <a:avLst/>
                    </a:prstGeom>
                    <a:solidFill>
                      <a:srgbClr val="5F009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03" name="Oval 1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4" y="1778"/>
                      <a:ext cx="3" cy="4"/>
                    </a:xfrm>
                    <a:prstGeom prst="ellipse">
                      <a:avLst/>
                    </a:prstGeom>
                    <a:solidFill>
                      <a:srgbClr val="BF5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  <p:grpSp>
            <p:nvGrpSpPr>
              <p:cNvPr id="78" name="Group 156"/>
              <p:cNvGrpSpPr>
                <a:grpSpLocks/>
              </p:cNvGrpSpPr>
              <p:nvPr/>
            </p:nvGrpSpPr>
            <p:grpSpPr bwMode="auto">
              <a:xfrm>
                <a:off x="2662" y="1947"/>
                <a:ext cx="180" cy="203"/>
                <a:chOff x="2662" y="1947"/>
                <a:chExt cx="180" cy="203"/>
              </a:xfrm>
            </p:grpSpPr>
            <p:grpSp>
              <p:nvGrpSpPr>
                <p:cNvPr id="93" name="Group 154"/>
                <p:cNvGrpSpPr>
                  <a:grpSpLocks/>
                </p:cNvGrpSpPr>
                <p:nvPr/>
              </p:nvGrpSpPr>
              <p:grpSpPr bwMode="auto">
                <a:xfrm>
                  <a:off x="2662" y="1947"/>
                  <a:ext cx="180" cy="203"/>
                  <a:chOff x="2662" y="1947"/>
                  <a:chExt cx="180" cy="203"/>
                </a:xfrm>
              </p:grpSpPr>
              <p:sp>
                <p:nvSpPr>
                  <p:cNvPr id="95" name="Freeform 152"/>
                  <p:cNvSpPr>
                    <a:spLocks/>
                  </p:cNvSpPr>
                  <p:nvPr/>
                </p:nvSpPr>
                <p:spPr bwMode="auto">
                  <a:xfrm>
                    <a:off x="2662" y="1990"/>
                    <a:ext cx="128" cy="160"/>
                  </a:xfrm>
                  <a:custGeom>
                    <a:avLst/>
                    <a:gdLst>
                      <a:gd name="T0" fmla="*/ 23 w 128"/>
                      <a:gd name="T1" fmla="*/ 3 h 160"/>
                      <a:gd name="T2" fmla="*/ 24 w 128"/>
                      <a:gd name="T3" fmla="*/ 49 h 160"/>
                      <a:gd name="T4" fmla="*/ 24 w 128"/>
                      <a:gd name="T5" fmla="*/ 88 h 160"/>
                      <a:gd name="T6" fmla="*/ 29 w 128"/>
                      <a:gd name="T7" fmla="*/ 125 h 160"/>
                      <a:gd name="T8" fmla="*/ 15 w 128"/>
                      <a:gd name="T9" fmla="*/ 141 h 160"/>
                      <a:gd name="T10" fmla="*/ 3 w 128"/>
                      <a:gd name="T11" fmla="*/ 152 h 160"/>
                      <a:gd name="T12" fmla="*/ 0 w 128"/>
                      <a:gd name="T13" fmla="*/ 155 h 160"/>
                      <a:gd name="T14" fmla="*/ 5 w 128"/>
                      <a:gd name="T15" fmla="*/ 159 h 160"/>
                      <a:gd name="T16" fmla="*/ 28 w 128"/>
                      <a:gd name="T17" fmla="*/ 158 h 160"/>
                      <a:gd name="T18" fmla="*/ 48 w 128"/>
                      <a:gd name="T19" fmla="*/ 137 h 160"/>
                      <a:gd name="T20" fmla="*/ 50 w 128"/>
                      <a:gd name="T21" fmla="*/ 124 h 160"/>
                      <a:gd name="T22" fmla="*/ 65 w 128"/>
                      <a:gd name="T23" fmla="*/ 80 h 160"/>
                      <a:gd name="T24" fmla="*/ 67 w 128"/>
                      <a:gd name="T25" fmla="*/ 70 h 160"/>
                      <a:gd name="T26" fmla="*/ 66 w 128"/>
                      <a:gd name="T27" fmla="*/ 90 h 160"/>
                      <a:gd name="T28" fmla="*/ 73 w 128"/>
                      <a:gd name="T29" fmla="*/ 120 h 160"/>
                      <a:gd name="T30" fmla="*/ 71 w 128"/>
                      <a:gd name="T31" fmla="*/ 133 h 160"/>
                      <a:gd name="T32" fmla="*/ 81 w 128"/>
                      <a:gd name="T33" fmla="*/ 147 h 160"/>
                      <a:gd name="T34" fmla="*/ 94 w 128"/>
                      <a:gd name="T35" fmla="*/ 157 h 160"/>
                      <a:gd name="T36" fmla="*/ 115 w 128"/>
                      <a:gd name="T37" fmla="*/ 157 h 160"/>
                      <a:gd name="T38" fmla="*/ 121 w 128"/>
                      <a:gd name="T39" fmla="*/ 154 h 160"/>
                      <a:gd name="T40" fmla="*/ 99 w 128"/>
                      <a:gd name="T41" fmla="*/ 133 h 160"/>
                      <a:gd name="T42" fmla="*/ 97 w 128"/>
                      <a:gd name="T43" fmla="*/ 123 h 160"/>
                      <a:gd name="T44" fmla="*/ 101 w 128"/>
                      <a:gd name="T45" fmla="*/ 102 h 160"/>
                      <a:gd name="T46" fmla="*/ 109 w 128"/>
                      <a:gd name="T47" fmla="*/ 67 h 160"/>
                      <a:gd name="T48" fmla="*/ 127 w 128"/>
                      <a:gd name="T49" fmla="*/ 0 h 160"/>
                      <a:gd name="T50" fmla="*/ 23 w 128"/>
                      <a:gd name="T51" fmla="*/ 3 h 1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28" h="160">
                        <a:moveTo>
                          <a:pt x="23" y="3"/>
                        </a:moveTo>
                        <a:lnTo>
                          <a:pt x="24" y="49"/>
                        </a:lnTo>
                        <a:lnTo>
                          <a:pt x="24" y="88"/>
                        </a:lnTo>
                        <a:lnTo>
                          <a:pt x="29" y="125"/>
                        </a:lnTo>
                        <a:lnTo>
                          <a:pt x="15" y="141"/>
                        </a:lnTo>
                        <a:lnTo>
                          <a:pt x="3" y="152"/>
                        </a:lnTo>
                        <a:lnTo>
                          <a:pt x="0" y="155"/>
                        </a:lnTo>
                        <a:lnTo>
                          <a:pt x="5" y="159"/>
                        </a:lnTo>
                        <a:lnTo>
                          <a:pt x="28" y="158"/>
                        </a:lnTo>
                        <a:lnTo>
                          <a:pt x="48" y="137"/>
                        </a:lnTo>
                        <a:lnTo>
                          <a:pt x="50" y="124"/>
                        </a:lnTo>
                        <a:lnTo>
                          <a:pt x="65" y="80"/>
                        </a:lnTo>
                        <a:lnTo>
                          <a:pt x="67" y="70"/>
                        </a:lnTo>
                        <a:lnTo>
                          <a:pt x="66" y="90"/>
                        </a:lnTo>
                        <a:lnTo>
                          <a:pt x="73" y="120"/>
                        </a:lnTo>
                        <a:lnTo>
                          <a:pt x="71" y="133"/>
                        </a:lnTo>
                        <a:lnTo>
                          <a:pt x="81" y="147"/>
                        </a:lnTo>
                        <a:lnTo>
                          <a:pt x="94" y="157"/>
                        </a:lnTo>
                        <a:lnTo>
                          <a:pt x="115" y="157"/>
                        </a:lnTo>
                        <a:lnTo>
                          <a:pt x="121" y="154"/>
                        </a:lnTo>
                        <a:lnTo>
                          <a:pt x="99" y="133"/>
                        </a:lnTo>
                        <a:lnTo>
                          <a:pt x="97" y="123"/>
                        </a:lnTo>
                        <a:lnTo>
                          <a:pt x="101" y="102"/>
                        </a:lnTo>
                        <a:lnTo>
                          <a:pt x="109" y="67"/>
                        </a:lnTo>
                        <a:lnTo>
                          <a:pt x="127" y="0"/>
                        </a:lnTo>
                        <a:lnTo>
                          <a:pt x="23" y="3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96" name="Freeform 153"/>
                  <p:cNvSpPr>
                    <a:spLocks/>
                  </p:cNvSpPr>
                  <p:nvPr/>
                </p:nvSpPr>
                <p:spPr bwMode="auto">
                  <a:xfrm>
                    <a:off x="2816" y="1947"/>
                    <a:ext cx="26" cy="17"/>
                  </a:xfrm>
                  <a:custGeom>
                    <a:avLst/>
                    <a:gdLst>
                      <a:gd name="T0" fmla="*/ 25 w 26"/>
                      <a:gd name="T1" fmla="*/ 0 h 17"/>
                      <a:gd name="T2" fmla="*/ 25 w 26"/>
                      <a:gd name="T3" fmla="*/ 8 h 17"/>
                      <a:gd name="T4" fmla="*/ 0 w 26"/>
                      <a:gd name="T5" fmla="*/ 16 h 17"/>
                      <a:gd name="T6" fmla="*/ 11 w 26"/>
                      <a:gd name="T7" fmla="*/ 1 h 17"/>
                      <a:gd name="T8" fmla="*/ 25 w 26"/>
                      <a:gd name="T9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17">
                        <a:moveTo>
                          <a:pt x="25" y="0"/>
                        </a:moveTo>
                        <a:lnTo>
                          <a:pt x="25" y="8"/>
                        </a:lnTo>
                        <a:lnTo>
                          <a:pt x="0" y="16"/>
                        </a:lnTo>
                        <a:lnTo>
                          <a:pt x="11" y="1"/>
                        </a:lnTo>
                        <a:lnTo>
                          <a:pt x="25" y="0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94" name="Freeform 155"/>
                <p:cNvSpPr>
                  <a:spLocks/>
                </p:cNvSpPr>
                <p:nvPr/>
              </p:nvSpPr>
              <p:spPr bwMode="auto">
                <a:xfrm>
                  <a:off x="2731" y="1990"/>
                  <a:ext cx="11" cy="73"/>
                </a:xfrm>
                <a:custGeom>
                  <a:avLst/>
                  <a:gdLst>
                    <a:gd name="T0" fmla="*/ 10 w 11"/>
                    <a:gd name="T1" fmla="*/ 0 h 73"/>
                    <a:gd name="T2" fmla="*/ 10 w 11"/>
                    <a:gd name="T3" fmla="*/ 24 h 73"/>
                    <a:gd name="T4" fmla="*/ 8 w 11"/>
                    <a:gd name="T5" fmla="*/ 38 h 73"/>
                    <a:gd name="T6" fmla="*/ 6 w 11"/>
                    <a:gd name="T7" fmla="*/ 54 h 73"/>
                    <a:gd name="T8" fmla="*/ 0 w 11"/>
                    <a:gd name="T9" fmla="*/ 68 h 73"/>
                    <a:gd name="T10" fmla="*/ 1 w 11"/>
                    <a:gd name="T11" fmla="*/ 72 h 73"/>
                    <a:gd name="T12" fmla="*/ 10 w 11"/>
                    <a:gd name="T1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73">
                      <a:moveTo>
                        <a:pt x="10" y="0"/>
                      </a:moveTo>
                      <a:lnTo>
                        <a:pt x="10" y="24"/>
                      </a:lnTo>
                      <a:lnTo>
                        <a:pt x="8" y="38"/>
                      </a:lnTo>
                      <a:lnTo>
                        <a:pt x="6" y="54"/>
                      </a:lnTo>
                      <a:lnTo>
                        <a:pt x="0" y="68"/>
                      </a:lnTo>
                      <a:lnTo>
                        <a:pt x="1" y="72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FF5F1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79" name="Group 167"/>
              <p:cNvGrpSpPr>
                <a:grpSpLocks/>
              </p:cNvGrpSpPr>
              <p:nvPr/>
            </p:nvGrpSpPr>
            <p:grpSpPr bwMode="auto">
              <a:xfrm>
                <a:off x="2625" y="1804"/>
                <a:ext cx="221" cy="189"/>
                <a:chOff x="2625" y="1804"/>
                <a:chExt cx="221" cy="189"/>
              </a:xfrm>
            </p:grpSpPr>
            <p:sp>
              <p:nvSpPr>
                <p:cNvPr id="83" name="Freeform 157"/>
                <p:cNvSpPr>
                  <a:spLocks/>
                </p:cNvSpPr>
                <p:nvPr/>
              </p:nvSpPr>
              <p:spPr bwMode="auto">
                <a:xfrm>
                  <a:off x="2625" y="1804"/>
                  <a:ext cx="221" cy="189"/>
                </a:xfrm>
                <a:custGeom>
                  <a:avLst/>
                  <a:gdLst>
                    <a:gd name="T0" fmla="*/ 87 w 221"/>
                    <a:gd name="T1" fmla="*/ 1 h 189"/>
                    <a:gd name="T2" fmla="*/ 19 w 221"/>
                    <a:gd name="T3" fmla="*/ 19 h 189"/>
                    <a:gd name="T4" fmla="*/ 8 w 221"/>
                    <a:gd name="T5" fmla="*/ 27 h 189"/>
                    <a:gd name="T6" fmla="*/ 0 w 221"/>
                    <a:gd name="T7" fmla="*/ 98 h 189"/>
                    <a:gd name="T8" fmla="*/ 3 w 221"/>
                    <a:gd name="T9" fmla="*/ 115 h 189"/>
                    <a:gd name="T10" fmla="*/ 30 w 221"/>
                    <a:gd name="T11" fmla="*/ 113 h 189"/>
                    <a:gd name="T12" fmla="*/ 28 w 221"/>
                    <a:gd name="T13" fmla="*/ 154 h 189"/>
                    <a:gd name="T14" fmla="*/ 41 w 221"/>
                    <a:gd name="T15" fmla="*/ 154 h 189"/>
                    <a:gd name="T16" fmla="*/ 53 w 221"/>
                    <a:gd name="T17" fmla="*/ 187 h 189"/>
                    <a:gd name="T18" fmla="*/ 99 w 221"/>
                    <a:gd name="T19" fmla="*/ 187 h 189"/>
                    <a:gd name="T20" fmla="*/ 138 w 221"/>
                    <a:gd name="T21" fmla="*/ 185 h 189"/>
                    <a:gd name="T22" fmla="*/ 165 w 221"/>
                    <a:gd name="T23" fmla="*/ 188 h 189"/>
                    <a:gd name="T24" fmla="*/ 203 w 221"/>
                    <a:gd name="T25" fmla="*/ 141 h 189"/>
                    <a:gd name="T26" fmla="*/ 220 w 221"/>
                    <a:gd name="T27" fmla="*/ 141 h 189"/>
                    <a:gd name="T28" fmla="*/ 204 w 221"/>
                    <a:gd name="T29" fmla="*/ 75 h 189"/>
                    <a:gd name="T30" fmla="*/ 203 w 221"/>
                    <a:gd name="T31" fmla="*/ 24 h 189"/>
                    <a:gd name="T32" fmla="*/ 194 w 221"/>
                    <a:gd name="T33" fmla="*/ 18 h 189"/>
                    <a:gd name="T34" fmla="*/ 121 w 221"/>
                    <a:gd name="T35" fmla="*/ 0 h 189"/>
                    <a:gd name="T36" fmla="*/ 107 w 221"/>
                    <a:gd name="T37" fmla="*/ 8 h 189"/>
                    <a:gd name="T38" fmla="*/ 87 w 221"/>
                    <a:gd name="T39" fmla="*/ 1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1" h="189">
                      <a:moveTo>
                        <a:pt x="87" y="1"/>
                      </a:moveTo>
                      <a:lnTo>
                        <a:pt x="19" y="19"/>
                      </a:lnTo>
                      <a:lnTo>
                        <a:pt x="8" y="27"/>
                      </a:lnTo>
                      <a:lnTo>
                        <a:pt x="0" y="98"/>
                      </a:lnTo>
                      <a:lnTo>
                        <a:pt x="3" y="115"/>
                      </a:lnTo>
                      <a:lnTo>
                        <a:pt x="30" y="113"/>
                      </a:lnTo>
                      <a:lnTo>
                        <a:pt x="28" y="154"/>
                      </a:lnTo>
                      <a:lnTo>
                        <a:pt x="41" y="154"/>
                      </a:lnTo>
                      <a:lnTo>
                        <a:pt x="53" y="187"/>
                      </a:lnTo>
                      <a:lnTo>
                        <a:pt x="99" y="187"/>
                      </a:lnTo>
                      <a:lnTo>
                        <a:pt x="138" y="185"/>
                      </a:lnTo>
                      <a:lnTo>
                        <a:pt x="165" y="188"/>
                      </a:lnTo>
                      <a:lnTo>
                        <a:pt x="203" y="141"/>
                      </a:lnTo>
                      <a:lnTo>
                        <a:pt x="220" y="141"/>
                      </a:lnTo>
                      <a:lnTo>
                        <a:pt x="204" y="75"/>
                      </a:lnTo>
                      <a:lnTo>
                        <a:pt x="203" y="24"/>
                      </a:lnTo>
                      <a:lnTo>
                        <a:pt x="194" y="18"/>
                      </a:lnTo>
                      <a:lnTo>
                        <a:pt x="121" y="0"/>
                      </a:lnTo>
                      <a:lnTo>
                        <a:pt x="107" y="8"/>
                      </a:lnTo>
                      <a:lnTo>
                        <a:pt x="87" y="1"/>
                      </a:lnTo>
                    </a:path>
                  </a:pathLst>
                </a:custGeom>
                <a:solidFill>
                  <a:srgbClr val="5F009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84" name="Group 166"/>
                <p:cNvGrpSpPr>
                  <a:grpSpLocks/>
                </p:cNvGrpSpPr>
                <p:nvPr/>
              </p:nvGrpSpPr>
              <p:grpSpPr bwMode="auto">
                <a:xfrm>
                  <a:off x="2655" y="1842"/>
                  <a:ext cx="135" cy="121"/>
                  <a:chOff x="2655" y="1842"/>
                  <a:chExt cx="135" cy="121"/>
                </a:xfrm>
              </p:grpSpPr>
              <p:grpSp>
                <p:nvGrpSpPr>
                  <p:cNvPr id="85" name="Group 160"/>
                  <p:cNvGrpSpPr>
                    <a:grpSpLocks/>
                  </p:cNvGrpSpPr>
                  <p:nvPr/>
                </p:nvGrpSpPr>
                <p:grpSpPr bwMode="auto">
                  <a:xfrm>
                    <a:off x="2660" y="1897"/>
                    <a:ext cx="100" cy="66"/>
                    <a:chOff x="2660" y="1897"/>
                    <a:chExt cx="100" cy="66"/>
                  </a:xfrm>
                </p:grpSpPr>
                <p:sp>
                  <p:nvSpPr>
                    <p:cNvPr id="91" name="Freeform 158"/>
                    <p:cNvSpPr>
                      <a:spLocks/>
                    </p:cNvSpPr>
                    <p:nvPr/>
                  </p:nvSpPr>
                  <p:spPr bwMode="auto">
                    <a:xfrm>
                      <a:off x="2672" y="1897"/>
                      <a:ext cx="88" cy="66"/>
                    </a:xfrm>
                    <a:custGeom>
                      <a:avLst/>
                      <a:gdLst>
                        <a:gd name="T0" fmla="*/ 0 w 88"/>
                        <a:gd name="T1" fmla="*/ 65 h 66"/>
                        <a:gd name="T2" fmla="*/ 85 w 88"/>
                        <a:gd name="T3" fmla="*/ 62 h 66"/>
                        <a:gd name="T4" fmla="*/ 87 w 88"/>
                        <a:gd name="T5" fmla="*/ 0 h 6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88" h="66">
                          <a:moveTo>
                            <a:pt x="0" y="65"/>
                          </a:moveTo>
                          <a:lnTo>
                            <a:pt x="85" y="62"/>
                          </a:lnTo>
                          <a:lnTo>
                            <a:pt x="87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9F3F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92" name="Freeform 159"/>
                    <p:cNvSpPr>
                      <a:spLocks/>
                    </p:cNvSpPr>
                    <p:nvPr/>
                  </p:nvSpPr>
                  <p:spPr bwMode="auto">
                    <a:xfrm>
                      <a:off x="2660" y="1904"/>
                      <a:ext cx="98" cy="18"/>
                    </a:xfrm>
                    <a:custGeom>
                      <a:avLst/>
                      <a:gdLst>
                        <a:gd name="T0" fmla="*/ 0 w 98"/>
                        <a:gd name="T1" fmla="*/ 17 h 18"/>
                        <a:gd name="T2" fmla="*/ 34 w 98"/>
                        <a:gd name="T3" fmla="*/ 12 h 18"/>
                        <a:gd name="T4" fmla="*/ 97 w 98"/>
                        <a:gd name="T5" fmla="*/ 0 h 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98" h="18">
                          <a:moveTo>
                            <a:pt x="0" y="17"/>
                          </a:moveTo>
                          <a:lnTo>
                            <a:pt x="34" y="12"/>
                          </a:lnTo>
                          <a:lnTo>
                            <a:pt x="97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9F3F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  <p:grpSp>
                <p:nvGrpSpPr>
                  <p:cNvPr id="86" name="Group 165"/>
                  <p:cNvGrpSpPr>
                    <a:grpSpLocks/>
                  </p:cNvGrpSpPr>
                  <p:nvPr/>
                </p:nvGrpSpPr>
                <p:grpSpPr bwMode="auto">
                  <a:xfrm>
                    <a:off x="2655" y="1842"/>
                    <a:ext cx="135" cy="77"/>
                    <a:chOff x="2655" y="1842"/>
                    <a:chExt cx="135" cy="77"/>
                  </a:xfrm>
                </p:grpSpPr>
                <p:sp>
                  <p:nvSpPr>
                    <p:cNvPr id="87" name="Freeform 161"/>
                    <p:cNvSpPr>
                      <a:spLocks/>
                    </p:cNvSpPr>
                    <p:nvPr/>
                  </p:nvSpPr>
                  <p:spPr bwMode="auto">
                    <a:xfrm>
                      <a:off x="2666" y="1842"/>
                      <a:ext cx="115" cy="57"/>
                    </a:xfrm>
                    <a:custGeom>
                      <a:avLst/>
                      <a:gdLst>
                        <a:gd name="T0" fmla="*/ 0 w 115"/>
                        <a:gd name="T1" fmla="*/ 20 h 57"/>
                        <a:gd name="T2" fmla="*/ 73 w 115"/>
                        <a:gd name="T3" fmla="*/ 0 h 57"/>
                        <a:gd name="T4" fmla="*/ 114 w 115"/>
                        <a:gd name="T5" fmla="*/ 38 h 57"/>
                        <a:gd name="T6" fmla="*/ 41 w 115"/>
                        <a:gd name="T7" fmla="*/ 56 h 57"/>
                        <a:gd name="T8" fmla="*/ 0 w 115"/>
                        <a:gd name="T9" fmla="*/ 20 h 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5" h="57">
                          <a:moveTo>
                            <a:pt x="0" y="20"/>
                          </a:moveTo>
                          <a:lnTo>
                            <a:pt x="73" y="0"/>
                          </a:lnTo>
                          <a:lnTo>
                            <a:pt x="114" y="38"/>
                          </a:lnTo>
                          <a:lnTo>
                            <a:pt x="41" y="56"/>
                          </a:lnTo>
                          <a:lnTo>
                            <a:pt x="0" y="20"/>
                          </a:lnTo>
                        </a:path>
                      </a:pathLst>
                    </a:custGeom>
                    <a:solidFill>
                      <a:srgbClr val="DFD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grpSp>
                  <p:nvGrpSpPr>
                    <p:cNvPr id="88" name="Group 16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655" y="1866"/>
                      <a:ext cx="135" cy="53"/>
                      <a:chOff x="2655" y="1866"/>
                      <a:chExt cx="135" cy="53"/>
                    </a:xfrm>
                  </p:grpSpPr>
                  <p:sp>
                    <p:nvSpPr>
                      <p:cNvPr id="89" name="Freeform 1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3" y="1866"/>
                        <a:ext cx="47" cy="32"/>
                      </a:xfrm>
                      <a:custGeom>
                        <a:avLst/>
                        <a:gdLst>
                          <a:gd name="T0" fmla="*/ 0 w 47"/>
                          <a:gd name="T1" fmla="*/ 19 h 32"/>
                          <a:gd name="T2" fmla="*/ 11 w 47"/>
                          <a:gd name="T3" fmla="*/ 14 h 32"/>
                          <a:gd name="T4" fmla="*/ 18 w 47"/>
                          <a:gd name="T5" fmla="*/ 5 h 32"/>
                          <a:gd name="T6" fmla="*/ 26 w 47"/>
                          <a:gd name="T7" fmla="*/ 2 h 32"/>
                          <a:gd name="T8" fmla="*/ 31 w 47"/>
                          <a:gd name="T9" fmla="*/ 0 h 32"/>
                          <a:gd name="T10" fmla="*/ 34 w 47"/>
                          <a:gd name="T11" fmla="*/ 1 h 32"/>
                          <a:gd name="T12" fmla="*/ 35 w 47"/>
                          <a:gd name="T13" fmla="*/ 3 h 32"/>
                          <a:gd name="T14" fmla="*/ 43 w 47"/>
                          <a:gd name="T15" fmla="*/ 7 h 32"/>
                          <a:gd name="T16" fmla="*/ 46 w 47"/>
                          <a:gd name="T17" fmla="*/ 15 h 32"/>
                          <a:gd name="T18" fmla="*/ 43 w 47"/>
                          <a:gd name="T19" fmla="*/ 21 h 32"/>
                          <a:gd name="T20" fmla="*/ 30 w 47"/>
                          <a:gd name="T21" fmla="*/ 27 h 32"/>
                          <a:gd name="T22" fmla="*/ 4 w 47"/>
                          <a:gd name="T23" fmla="*/ 31 h 32"/>
                          <a:gd name="T24" fmla="*/ 0 w 47"/>
                          <a:gd name="T25" fmla="*/ 19 h 3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47" h="32">
                            <a:moveTo>
                              <a:pt x="0" y="19"/>
                            </a:moveTo>
                            <a:lnTo>
                              <a:pt x="11" y="14"/>
                            </a:lnTo>
                            <a:lnTo>
                              <a:pt x="18" y="5"/>
                            </a:lnTo>
                            <a:lnTo>
                              <a:pt x="26" y="2"/>
                            </a:lnTo>
                            <a:lnTo>
                              <a:pt x="31" y="0"/>
                            </a:lnTo>
                            <a:lnTo>
                              <a:pt x="34" y="1"/>
                            </a:lnTo>
                            <a:lnTo>
                              <a:pt x="35" y="3"/>
                            </a:lnTo>
                            <a:lnTo>
                              <a:pt x="43" y="7"/>
                            </a:lnTo>
                            <a:lnTo>
                              <a:pt x="46" y="15"/>
                            </a:lnTo>
                            <a:lnTo>
                              <a:pt x="43" y="21"/>
                            </a:lnTo>
                            <a:lnTo>
                              <a:pt x="30" y="27"/>
                            </a:lnTo>
                            <a:lnTo>
                              <a:pt x="4" y="31"/>
                            </a:lnTo>
                            <a:lnTo>
                              <a:pt x="0" y="19"/>
                            </a:lnTo>
                          </a:path>
                        </a:pathLst>
                      </a:custGeom>
                      <a:solidFill>
                        <a:srgbClr val="FF7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90" name="Freeform 1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55" y="1886"/>
                        <a:ext cx="92" cy="33"/>
                      </a:xfrm>
                      <a:custGeom>
                        <a:avLst/>
                        <a:gdLst>
                          <a:gd name="T0" fmla="*/ 0 w 92"/>
                          <a:gd name="T1" fmla="*/ 32 h 33"/>
                          <a:gd name="T2" fmla="*/ 37 w 92"/>
                          <a:gd name="T3" fmla="*/ 26 h 33"/>
                          <a:gd name="T4" fmla="*/ 65 w 92"/>
                          <a:gd name="T5" fmla="*/ 20 h 33"/>
                          <a:gd name="T6" fmla="*/ 91 w 92"/>
                          <a:gd name="T7" fmla="*/ 14 h 33"/>
                          <a:gd name="T8" fmla="*/ 81 w 92"/>
                          <a:gd name="T9" fmla="*/ 0 h 33"/>
                          <a:gd name="T10" fmla="*/ 33 w 92"/>
                          <a:gd name="T11" fmla="*/ 9 h 33"/>
                          <a:gd name="T12" fmla="*/ 4 w 92"/>
                          <a:gd name="T13" fmla="*/ 13 h 33"/>
                          <a:gd name="T14" fmla="*/ 3 w 92"/>
                          <a:gd name="T15" fmla="*/ 11 h 33"/>
                          <a:gd name="T16" fmla="*/ 0 w 92"/>
                          <a:gd name="T17" fmla="*/ 32 h 3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92" h="33">
                            <a:moveTo>
                              <a:pt x="0" y="32"/>
                            </a:moveTo>
                            <a:lnTo>
                              <a:pt x="37" y="26"/>
                            </a:lnTo>
                            <a:lnTo>
                              <a:pt x="65" y="20"/>
                            </a:lnTo>
                            <a:lnTo>
                              <a:pt x="91" y="14"/>
                            </a:lnTo>
                            <a:lnTo>
                              <a:pt x="81" y="0"/>
                            </a:lnTo>
                            <a:lnTo>
                              <a:pt x="33" y="9"/>
                            </a:lnTo>
                            <a:lnTo>
                              <a:pt x="4" y="13"/>
                            </a:lnTo>
                            <a:lnTo>
                              <a:pt x="3" y="11"/>
                            </a:lnTo>
                            <a:lnTo>
                              <a:pt x="0" y="32"/>
                            </a:lnTo>
                          </a:path>
                        </a:pathLst>
                      </a:custGeom>
                      <a:solidFill>
                        <a:srgbClr val="5F009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</p:grpSp>
            </p:grpSp>
          </p:grpSp>
          <p:grpSp>
            <p:nvGrpSpPr>
              <p:cNvPr id="80" name="Group 170"/>
              <p:cNvGrpSpPr>
                <a:grpSpLocks/>
              </p:cNvGrpSpPr>
              <p:nvPr/>
            </p:nvGrpSpPr>
            <p:grpSpPr bwMode="auto">
              <a:xfrm>
                <a:off x="2655" y="2125"/>
                <a:ext cx="136" cy="42"/>
                <a:chOff x="2655" y="2125"/>
                <a:chExt cx="136" cy="42"/>
              </a:xfrm>
            </p:grpSpPr>
            <p:sp>
              <p:nvSpPr>
                <p:cNvPr id="81" name="Freeform 168"/>
                <p:cNvSpPr>
                  <a:spLocks/>
                </p:cNvSpPr>
                <p:nvPr/>
              </p:nvSpPr>
              <p:spPr bwMode="auto">
                <a:xfrm>
                  <a:off x="2731" y="2125"/>
                  <a:ext cx="60" cy="41"/>
                </a:xfrm>
                <a:custGeom>
                  <a:avLst/>
                  <a:gdLst>
                    <a:gd name="T0" fmla="*/ 4 w 60"/>
                    <a:gd name="T1" fmla="*/ 0 h 41"/>
                    <a:gd name="T2" fmla="*/ 0 w 60"/>
                    <a:gd name="T3" fmla="*/ 6 h 41"/>
                    <a:gd name="T4" fmla="*/ 0 w 60"/>
                    <a:gd name="T5" fmla="*/ 18 h 41"/>
                    <a:gd name="T6" fmla="*/ 6 w 60"/>
                    <a:gd name="T7" fmla="*/ 13 h 41"/>
                    <a:gd name="T8" fmla="*/ 12 w 60"/>
                    <a:gd name="T9" fmla="*/ 19 h 41"/>
                    <a:gd name="T10" fmla="*/ 14 w 60"/>
                    <a:gd name="T11" fmla="*/ 27 h 41"/>
                    <a:gd name="T12" fmla="*/ 24 w 60"/>
                    <a:gd name="T13" fmla="*/ 35 h 41"/>
                    <a:gd name="T14" fmla="*/ 38 w 60"/>
                    <a:gd name="T15" fmla="*/ 39 h 41"/>
                    <a:gd name="T16" fmla="*/ 49 w 60"/>
                    <a:gd name="T17" fmla="*/ 40 h 41"/>
                    <a:gd name="T18" fmla="*/ 59 w 60"/>
                    <a:gd name="T19" fmla="*/ 39 h 41"/>
                    <a:gd name="T20" fmla="*/ 59 w 60"/>
                    <a:gd name="T21" fmla="*/ 31 h 41"/>
                    <a:gd name="T22" fmla="*/ 51 w 60"/>
                    <a:gd name="T23" fmla="*/ 19 h 41"/>
                    <a:gd name="T24" fmla="*/ 47 w 60"/>
                    <a:gd name="T25" fmla="*/ 22 h 41"/>
                    <a:gd name="T26" fmla="*/ 38 w 60"/>
                    <a:gd name="T27" fmla="*/ 22 h 41"/>
                    <a:gd name="T28" fmla="*/ 26 w 60"/>
                    <a:gd name="T29" fmla="*/ 22 h 41"/>
                    <a:gd name="T30" fmla="*/ 18 w 60"/>
                    <a:gd name="T31" fmla="*/ 17 h 41"/>
                    <a:gd name="T32" fmla="*/ 11 w 60"/>
                    <a:gd name="T33" fmla="*/ 10 h 41"/>
                    <a:gd name="T34" fmla="*/ 4 w 60"/>
                    <a:gd name="T3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0" h="41">
                      <a:moveTo>
                        <a:pt x="4" y="0"/>
                      </a:moveTo>
                      <a:lnTo>
                        <a:pt x="0" y="6"/>
                      </a:lnTo>
                      <a:lnTo>
                        <a:pt x="0" y="18"/>
                      </a:lnTo>
                      <a:lnTo>
                        <a:pt x="6" y="13"/>
                      </a:lnTo>
                      <a:lnTo>
                        <a:pt x="12" y="19"/>
                      </a:lnTo>
                      <a:lnTo>
                        <a:pt x="14" y="27"/>
                      </a:lnTo>
                      <a:lnTo>
                        <a:pt x="24" y="35"/>
                      </a:lnTo>
                      <a:lnTo>
                        <a:pt x="38" y="39"/>
                      </a:lnTo>
                      <a:lnTo>
                        <a:pt x="49" y="40"/>
                      </a:lnTo>
                      <a:lnTo>
                        <a:pt x="59" y="39"/>
                      </a:lnTo>
                      <a:lnTo>
                        <a:pt x="59" y="31"/>
                      </a:lnTo>
                      <a:lnTo>
                        <a:pt x="51" y="19"/>
                      </a:lnTo>
                      <a:lnTo>
                        <a:pt x="47" y="22"/>
                      </a:lnTo>
                      <a:lnTo>
                        <a:pt x="38" y="22"/>
                      </a:lnTo>
                      <a:lnTo>
                        <a:pt x="26" y="22"/>
                      </a:lnTo>
                      <a:lnTo>
                        <a:pt x="18" y="17"/>
                      </a:lnTo>
                      <a:lnTo>
                        <a:pt x="11" y="1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DF3F5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82" name="Freeform 169"/>
                <p:cNvSpPr>
                  <a:spLocks/>
                </p:cNvSpPr>
                <p:nvPr/>
              </p:nvSpPr>
              <p:spPr bwMode="auto">
                <a:xfrm>
                  <a:off x="2655" y="2125"/>
                  <a:ext cx="54" cy="42"/>
                </a:xfrm>
                <a:custGeom>
                  <a:avLst/>
                  <a:gdLst>
                    <a:gd name="T0" fmla="*/ 52 w 54"/>
                    <a:gd name="T1" fmla="*/ 0 h 42"/>
                    <a:gd name="T2" fmla="*/ 53 w 54"/>
                    <a:gd name="T3" fmla="*/ 16 h 42"/>
                    <a:gd name="T4" fmla="*/ 50 w 54"/>
                    <a:gd name="T5" fmla="*/ 12 h 42"/>
                    <a:gd name="T6" fmla="*/ 45 w 54"/>
                    <a:gd name="T7" fmla="*/ 17 h 42"/>
                    <a:gd name="T8" fmla="*/ 42 w 54"/>
                    <a:gd name="T9" fmla="*/ 25 h 42"/>
                    <a:gd name="T10" fmla="*/ 37 w 54"/>
                    <a:gd name="T11" fmla="*/ 32 h 42"/>
                    <a:gd name="T12" fmla="*/ 26 w 54"/>
                    <a:gd name="T13" fmla="*/ 37 h 42"/>
                    <a:gd name="T14" fmla="*/ 17 w 54"/>
                    <a:gd name="T15" fmla="*/ 40 h 42"/>
                    <a:gd name="T16" fmla="*/ 7 w 54"/>
                    <a:gd name="T17" fmla="*/ 41 h 42"/>
                    <a:gd name="T18" fmla="*/ 4 w 54"/>
                    <a:gd name="T19" fmla="*/ 39 h 42"/>
                    <a:gd name="T20" fmla="*/ 1 w 54"/>
                    <a:gd name="T21" fmla="*/ 35 h 42"/>
                    <a:gd name="T22" fmla="*/ 0 w 54"/>
                    <a:gd name="T23" fmla="*/ 31 h 42"/>
                    <a:gd name="T24" fmla="*/ 1 w 54"/>
                    <a:gd name="T25" fmla="*/ 27 h 42"/>
                    <a:gd name="T26" fmla="*/ 6 w 54"/>
                    <a:gd name="T27" fmla="*/ 20 h 42"/>
                    <a:gd name="T28" fmla="*/ 13 w 54"/>
                    <a:gd name="T29" fmla="*/ 23 h 42"/>
                    <a:gd name="T30" fmla="*/ 25 w 54"/>
                    <a:gd name="T31" fmla="*/ 23 h 42"/>
                    <a:gd name="T32" fmla="*/ 33 w 54"/>
                    <a:gd name="T33" fmla="*/ 22 h 42"/>
                    <a:gd name="T34" fmla="*/ 47 w 54"/>
                    <a:gd name="T35" fmla="*/ 8 h 42"/>
                    <a:gd name="T36" fmla="*/ 52 w 54"/>
                    <a:gd name="T37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4" h="42">
                      <a:moveTo>
                        <a:pt x="52" y="0"/>
                      </a:moveTo>
                      <a:lnTo>
                        <a:pt x="53" y="16"/>
                      </a:lnTo>
                      <a:lnTo>
                        <a:pt x="50" y="12"/>
                      </a:lnTo>
                      <a:lnTo>
                        <a:pt x="45" y="17"/>
                      </a:lnTo>
                      <a:lnTo>
                        <a:pt x="42" y="25"/>
                      </a:lnTo>
                      <a:lnTo>
                        <a:pt x="37" y="32"/>
                      </a:lnTo>
                      <a:lnTo>
                        <a:pt x="26" y="37"/>
                      </a:lnTo>
                      <a:lnTo>
                        <a:pt x="17" y="40"/>
                      </a:lnTo>
                      <a:lnTo>
                        <a:pt x="7" y="41"/>
                      </a:lnTo>
                      <a:lnTo>
                        <a:pt x="4" y="39"/>
                      </a:lnTo>
                      <a:lnTo>
                        <a:pt x="1" y="35"/>
                      </a:lnTo>
                      <a:lnTo>
                        <a:pt x="0" y="31"/>
                      </a:lnTo>
                      <a:lnTo>
                        <a:pt x="1" y="27"/>
                      </a:lnTo>
                      <a:lnTo>
                        <a:pt x="6" y="20"/>
                      </a:lnTo>
                      <a:lnTo>
                        <a:pt x="13" y="23"/>
                      </a:lnTo>
                      <a:lnTo>
                        <a:pt x="25" y="23"/>
                      </a:lnTo>
                      <a:lnTo>
                        <a:pt x="33" y="22"/>
                      </a:lnTo>
                      <a:lnTo>
                        <a:pt x="47" y="8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DF3F5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</p:grpSp>
      <p:grpSp>
        <p:nvGrpSpPr>
          <p:cNvPr id="184" name="Group 277"/>
          <p:cNvGrpSpPr>
            <a:grpSpLocks/>
          </p:cNvGrpSpPr>
          <p:nvPr/>
        </p:nvGrpSpPr>
        <p:grpSpPr bwMode="auto">
          <a:xfrm>
            <a:off x="2440903" y="3846419"/>
            <a:ext cx="1217239" cy="745191"/>
            <a:chOff x="758" y="2511"/>
            <a:chExt cx="869" cy="532"/>
          </a:xfrm>
        </p:grpSpPr>
        <p:grpSp>
          <p:nvGrpSpPr>
            <p:cNvPr id="185" name="Group 190"/>
            <p:cNvGrpSpPr>
              <a:grpSpLocks/>
            </p:cNvGrpSpPr>
            <p:nvPr/>
          </p:nvGrpSpPr>
          <p:grpSpPr bwMode="auto">
            <a:xfrm>
              <a:off x="949" y="2511"/>
              <a:ext cx="283" cy="470"/>
              <a:chOff x="949" y="2511"/>
              <a:chExt cx="283" cy="470"/>
            </a:xfrm>
          </p:grpSpPr>
          <p:grpSp>
            <p:nvGrpSpPr>
              <p:cNvPr id="272" name="Group 180"/>
              <p:cNvGrpSpPr>
                <a:grpSpLocks/>
              </p:cNvGrpSpPr>
              <p:nvPr/>
            </p:nvGrpSpPr>
            <p:grpSpPr bwMode="auto">
              <a:xfrm>
                <a:off x="949" y="2580"/>
                <a:ext cx="283" cy="131"/>
                <a:chOff x="949" y="2580"/>
                <a:chExt cx="283" cy="131"/>
              </a:xfrm>
            </p:grpSpPr>
            <p:sp>
              <p:nvSpPr>
                <p:cNvPr id="282" name="Freeform 173"/>
                <p:cNvSpPr>
                  <a:spLocks/>
                </p:cNvSpPr>
                <p:nvPr/>
              </p:nvSpPr>
              <p:spPr bwMode="auto">
                <a:xfrm>
                  <a:off x="949" y="2580"/>
                  <a:ext cx="283" cy="131"/>
                </a:xfrm>
                <a:custGeom>
                  <a:avLst/>
                  <a:gdLst>
                    <a:gd name="T0" fmla="*/ 106 w 283"/>
                    <a:gd name="T1" fmla="*/ 0 h 131"/>
                    <a:gd name="T2" fmla="*/ 73 w 283"/>
                    <a:gd name="T3" fmla="*/ 11 h 131"/>
                    <a:gd name="T4" fmla="*/ 39 w 283"/>
                    <a:gd name="T5" fmla="*/ 20 h 131"/>
                    <a:gd name="T6" fmla="*/ 18 w 283"/>
                    <a:gd name="T7" fmla="*/ 57 h 131"/>
                    <a:gd name="T8" fmla="*/ 1 w 283"/>
                    <a:gd name="T9" fmla="*/ 86 h 131"/>
                    <a:gd name="T10" fmla="*/ 0 w 283"/>
                    <a:gd name="T11" fmla="*/ 91 h 131"/>
                    <a:gd name="T12" fmla="*/ 15 w 283"/>
                    <a:gd name="T13" fmla="*/ 106 h 131"/>
                    <a:gd name="T14" fmla="*/ 25 w 283"/>
                    <a:gd name="T15" fmla="*/ 110 h 131"/>
                    <a:gd name="T16" fmla="*/ 34 w 283"/>
                    <a:gd name="T17" fmla="*/ 111 h 131"/>
                    <a:gd name="T18" fmla="*/ 35 w 283"/>
                    <a:gd name="T19" fmla="*/ 115 h 131"/>
                    <a:gd name="T20" fmla="*/ 51 w 283"/>
                    <a:gd name="T21" fmla="*/ 109 h 131"/>
                    <a:gd name="T22" fmla="*/ 53 w 283"/>
                    <a:gd name="T23" fmla="*/ 125 h 131"/>
                    <a:gd name="T24" fmla="*/ 63 w 283"/>
                    <a:gd name="T25" fmla="*/ 130 h 131"/>
                    <a:gd name="T26" fmla="*/ 227 w 283"/>
                    <a:gd name="T27" fmla="*/ 130 h 131"/>
                    <a:gd name="T28" fmla="*/ 241 w 283"/>
                    <a:gd name="T29" fmla="*/ 123 h 131"/>
                    <a:gd name="T30" fmla="*/ 238 w 283"/>
                    <a:gd name="T31" fmla="*/ 109 h 131"/>
                    <a:gd name="T32" fmla="*/ 257 w 283"/>
                    <a:gd name="T33" fmla="*/ 118 h 131"/>
                    <a:gd name="T34" fmla="*/ 282 w 283"/>
                    <a:gd name="T35" fmla="*/ 93 h 131"/>
                    <a:gd name="T36" fmla="*/ 231 w 283"/>
                    <a:gd name="T37" fmla="*/ 17 h 131"/>
                    <a:gd name="T38" fmla="*/ 177 w 283"/>
                    <a:gd name="T39" fmla="*/ 7 h 131"/>
                    <a:gd name="T40" fmla="*/ 160 w 283"/>
                    <a:gd name="T41" fmla="*/ 2 h 131"/>
                    <a:gd name="T42" fmla="*/ 135 w 283"/>
                    <a:gd name="T43" fmla="*/ 15 h 131"/>
                    <a:gd name="T44" fmla="*/ 106 w 283"/>
                    <a:gd name="T45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83" h="131">
                      <a:moveTo>
                        <a:pt x="106" y="0"/>
                      </a:moveTo>
                      <a:lnTo>
                        <a:pt x="73" y="11"/>
                      </a:lnTo>
                      <a:lnTo>
                        <a:pt x="39" y="20"/>
                      </a:lnTo>
                      <a:lnTo>
                        <a:pt x="18" y="57"/>
                      </a:lnTo>
                      <a:lnTo>
                        <a:pt x="1" y="86"/>
                      </a:lnTo>
                      <a:lnTo>
                        <a:pt x="0" y="91"/>
                      </a:lnTo>
                      <a:lnTo>
                        <a:pt x="15" y="106"/>
                      </a:lnTo>
                      <a:lnTo>
                        <a:pt x="25" y="110"/>
                      </a:lnTo>
                      <a:lnTo>
                        <a:pt x="34" y="111"/>
                      </a:lnTo>
                      <a:lnTo>
                        <a:pt x="35" y="115"/>
                      </a:lnTo>
                      <a:lnTo>
                        <a:pt x="51" y="109"/>
                      </a:lnTo>
                      <a:lnTo>
                        <a:pt x="53" y="125"/>
                      </a:lnTo>
                      <a:lnTo>
                        <a:pt x="63" y="130"/>
                      </a:lnTo>
                      <a:lnTo>
                        <a:pt x="227" y="130"/>
                      </a:lnTo>
                      <a:lnTo>
                        <a:pt x="241" y="123"/>
                      </a:lnTo>
                      <a:lnTo>
                        <a:pt x="238" y="109"/>
                      </a:lnTo>
                      <a:lnTo>
                        <a:pt x="257" y="118"/>
                      </a:lnTo>
                      <a:lnTo>
                        <a:pt x="282" y="93"/>
                      </a:lnTo>
                      <a:lnTo>
                        <a:pt x="231" y="17"/>
                      </a:lnTo>
                      <a:lnTo>
                        <a:pt x="177" y="7"/>
                      </a:lnTo>
                      <a:lnTo>
                        <a:pt x="160" y="2"/>
                      </a:lnTo>
                      <a:lnTo>
                        <a:pt x="135" y="15"/>
                      </a:lnTo>
                      <a:lnTo>
                        <a:pt x="106" y="0"/>
                      </a:lnTo>
                    </a:path>
                  </a:pathLst>
                </a:custGeom>
                <a:solidFill>
                  <a:srgbClr val="3F7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283" name="Group 179"/>
                <p:cNvGrpSpPr>
                  <a:grpSpLocks/>
                </p:cNvGrpSpPr>
                <p:nvPr/>
              </p:nvGrpSpPr>
              <p:grpSpPr bwMode="auto">
                <a:xfrm>
                  <a:off x="1005" y="2594"/>
                  <a:ext cx="196" cy="117"/>
                  <a:chOff x="1005" y="2594"/>
                  <a:chExt cx="196" cy="117"/>
                </a:xfrm>
              </p:grpSpPr>
              <p:sp>
                <p:nvSpPr>
                  <p:cNvPr id="284" name="Freeform 174"/>
                  <p:cNvSpPr>
                    <a:spLocks/>
                  </p:cNvSpPr>
                  <p:nvPr/>
                </p:nvSpPr>
                <p:spPr bwMode="auto">
                  <a:xfrm>
                    <a:off x="1068" y="2594"/>
                    <a:ext cx="38" cy="117"/>
                  </a:xfrm>
                  <a:custGeom>
                    <a:avLst/>
                    <a:gdLst>
                      <a:gd name="T0" fmla="*/ 10 w 38"/>
                      <a:gd name="T1" fmla="*/ 0 h 117"/>
                      <a:gd name="T2" fmla="*/ 3 w 38"/>
                      <a:gd name="T3" fmla="*/ 8 h 117"/>
                      <a:gd name="T4" fmla="*/ 10 w 38"/>
                      <a:gd name="T5" fmla="*/ 12 h 117"/>
                      <a:gd name="T6" fmla="*/ 0 w 38"/>
                      <a:gd name="T7" fmla="*/ 93 h 117"/>
                      <a:gd name="T8" fmla="*/ 1 w 38"/>
                      <a:gd name="T9" fmla="*/ 107 h 117"/>
                      <a:gd name="T10" fmla="*/ 20 w 38"/>
                      <a:gd name="T11" fmla="*/ 116 h 117"/>
                      <a:gd name="T12" fmla="*/ 37 w 38"/>
                      <a:gd name="T13" fmla="*/ 106 h 117"/>
                      <a:gd name="T14" fmla="*/ 37 w 38"/>
                      <a:gd name="T15" fmla="*/ 90 h 117"/>
                      <a:gd name="T16" fmla="*/ 22 w 38"/>
                      <a:gd name="T17" fmla="*/ 12 h 117"/>
                      <a:gd name="T18" fmla="*/ 28 w 38"/>
                      <a:gd name="T19" fmla="*/ 8 h 117"/>
                      <a:gd name="T20" fmla="*/ 22 w 38"/>
                      <a:gd name="T21" fmla="*/ 0 h 117"/>
                      <a:gd name="T22" fmla="*/ 17 w 38"/>
                      <a:gd name="T23" fmla="*/ 3 h 117"/>
                      <a:gd name="T24" fmla="*/ 10 w 38"/>
                      <a:gd name="T25" fmla="*/ 0 h 1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8" h="117">
                        <a:moveTo>
                          <a:pt x="10" y="0"/>
                        </a:moveTo>
                        <a:lnTo>
                          <a:pt x="3" y="8"/>
                        </a:lnTo>
                        <a:lnTo>
                          <a:pt x="10" y="12"/>
                        </a:lnTo>
                        <a:lnTo>
                          <a:pt x="0" y="93"/>
                        </a:lnTo>
                        <a:lnTo>
                          <a:pt x="1" y="107"/>
                        </a:lnTo>
                        <a:lnTo>
                          <a:pt x="20" y="116"/>
                        </a:lnTo>
                        <a:lnTo>
                          <a:pt x="37" y="106"/>
                        </a:lnTo>
                        <a:lnTo>
                          <a:pt x="37" y="90"/>
                        </a:lnTo>
                        <a:lnTo>
                          <a:pt x="22" y="12"/>
                        </a:lnTo>
                        <a:lnTo>
                          <a:pt x="28" y="8"/>
                        </a:lnTo>
                        <a:lnTo>
                          <a:pt x="22" y="0"/>
                        </a:lnTo>
                        <a:lnTo>
                          <a:pt x="17" y="3"/>
                        </a:lnTo>
                        <a:lnTo>
                          <a:pt x="10" y="0"/>
                        </a:lnTo>
                      </a:path>
                    </a:pathLst>
                  </a:custGeom>
                  <a:solidFill>
                    <a:srgbClr val="001F9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285" name="Group 178"/>
                  <p:cNvGrpSpPr>
                    <a:grpSpLocks/>
                  </p:cNvGrpSpPr>
                  <p:nvPr/>
                </p:nvGrpSpPr>
                <p:grpSpPr bwMode="auto">
                  <a:xfrm>
                    <a:off x="1005" y="2645"/>
                    <a:ext cx="196" cy="38"/>
                    <a:chOff x="1005" y="2645"/>
                    <a:chExt cx="196" cy="38"/>
                  </a:xfrm>
                </p:grpSpPr>
                <p:sp>
                  <p:nvSpPr>
                    <p:cNvPr id="286" name="Freeform 175"/>
                    <p:cNvSpPr>
                      <a:spLocks/>
                    </p:cNvSpPr>
                    <p:nvPr/>
                  </p:nvSpPr>
                  <p:spPr bwMode="auto">
                    <a:xfrm>
                      <a:off x="1048" y="2653"/>
                      <a:ext cx="152" cy="24"/>
                    </a:xfrm>
                    <a:custGeom>
                      <a:avLst/>
                      <a:gdLst>
                        <a:gd name="T0" fmla="*/ 13 w 152"/>
                        <a:gd name="T1" fmla="*/ 14 h 24"/>
                        <a:gd name="T2" fmla="*/ 115 w 152"/>
                        <a:gd name="T3" fmla="*/ 0 h 24"/>
                        <a:gd name="T4" fmla="*/ 151 w 152"/>
                        <a:gd name="T5" fmla="*/ 2 h 24"/>
                        <a:gd name="T6" fmla="*/ 25 w 152"/>
                        <a:gd name="T7" fmla="*/ 23 h 24"/>
                        <a:gd name="T8" fmla="*/ 0 w 152"/>
                        <a:gd name="T9" fmla="*/ 17 h 24"/>
                        <a:gd name="T10" fmla="*/ 13 w 152"/>
                        <a:gd name="T11" fmla="*/ 14 h 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52" h="24">
                          <a:moveTo>
                            <a:pt x="13" y="14"/>
                          </a:moveTo>
                          <a:lnTo>
                            <a:pt x="115" y="0"/>
                          </a:lnTo>
                          <a:lnTo>
                            <a:pt x="151" y="2"/>
                          </a:lnTo>
                          <a:lnTo>
                            <a:pt x="25" y="23"/>
                          </a:lnTo>
                          <a:lnTo>
                            <a:pt x="0" y="17"/>
                          </a:lnTo>
                          <a:lnTo>
                            <a:pt x="13" y="14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87" name="Freeform 176"/>
                    <p:cNvSpPr>
                      <a:spLocks/>
                    </p:cNvSpPr>
                    <p:nvPr/>
                  </p:nvSpPr>
                  <p:spPr bwMode="auto">
                    <a:xfrm>
                      <a:off x="1117" y="2654"/>
                      <a:ext cx="84" cy="28"/>
                    </a:xfrm>
                    <a:custGeom>
                      <a:avLst/>
                      <a:gdLst>
                        <a:gd name="T0" fmla="*/ 43 w 84"/>
                        <a:gd name="T1" fmla="*/ 0 h 28"/>
                        <a:gd name="T2" fmla="*/ 10 w 84"/>
                        <a:gd name="T3" fmla="*/ 4 h 28"/>
                        <a:gd name="T4" fmla="*/ 8 w 84"/>
                        <a:gd name="T5" fmla="*/ 10 h 28"/>
                        <a:gd name="T6" fmla="*/ 0 w 84"/>
                        <a:gd name="T7" fmla="*/ 14 h 28"/>
                        <a:gd name="T8" fmla="*/ 14 w 84"/>
                        <a:gd name="T9" fmla="*/ 22 h 28"/>
                        <a:gd name="T10" fmla="*/ 32 w 84"/>
                        <a:gd name="T11" fmla="*/ 26 h 28"/>
                        <a:gd name="T12" fmla="*/ 59 w 84"/>
                        <a:gd name="T13" fmla="*/ 27 h 28"/>
                        <a:gd name="T14" fmla="*/ 83 w 84"/>
                        <a:gd name="T15" fmla="*/ 15 h 28"/>
                        <a:gd name="T16" fmla="*/ 80 w 84"/>
                        <a:gd name="T17" fmla="*/ 1 h 28"/>
                        <a:gd name="T18" fmla="*/ 59 w 84"/>
                        <a:gd name="T19" fmla="*/ 8 h 28"/>
                        <a:gd name="T20" fmla="*/ 43 w 84"/>
                        <a:gd name="T21" fmla="*/ 0 h 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84" h="28">
                          <a:moveTo>
                            <a:pt x="43" y="0"/>
                          </a:moveTo>
                          <a:lnTo>
                            <a:pt x="10" y="4"/>
                          </a:lnTo>
                          <a:lnTo>
                            <a:pt x="8" y="10"/>
                          </a:lnTo>
                          <a:lnTo>
                            <a:pt x="0" y="14"/>
                          </a:lnTo>
                          <a:lnTo>
                            <a:pt x="14" y="22"/>
                          </a:lnTo>
                          <a:lnTo>
                            <a:pt x="32" y="26"/>
                          </a:lnTo>
                          <a:lnTo>
                            <a:pt x="59" y="27"/>
                          </a:lnTo>
                          <a:lnTo>
                            <a:pt x="83" y="15"/>
                          </a:lnTo>
                          <a:lnTo>
                            <a:pt x="80" y="1"/>
                          </a:lnTo>
                          <a:lnTo>
                            <a:pt x="59" y="8"/>
                          </a:lnTo>
                          <a:lnTo>
                            <a:pt x="43" y="0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88" name="Freeform 177"/>
                    <p:cNvSpPr>
                      <a:spLocks/>
                    </p:cNvSpPr>
                    <p:nvPr/>
                  </p:nvSpPr>
                  <p:spPr bwMode="auto">
                    <a:xfrm>
                      <a:off x="1005" y="2645"/>
                      <a:ext cx="67" cy="38"/>
                    </a:xfrm>
                    <a:custGeom>
                      <a:avLst/>
                      <a:gdLst>
                        <a:gd name="T0" fmla="*/ 0 w 67"/>
                        <a:gd name="T1" fmla="*/ 23 h 38"/>
                        <a:gd name="T2" fmla="*/ 8 w 67"/>
                        <a:gd name="T3" fmla="*/ 17 h 38"/>
                        <a:gd name="T4" fmla="*/ 15 w 67"/>
                        <a:gd name="T5" fmla="*/ 9 h 38"/>
                        <a:gd name="T6" fmla="*/ 18 w 67"/>
                        <a:gd name="T7" fmla="*/ 3 h 38"/>
                        <a:gd name="T8" fmla="*/ 38 w 67"/>
                        <a:gd name="T9" fmla="*/ 0 h 38"/>
                        <a:gd name="T10" fmla="*/ 53 w 67"/>
                        <a:gd name="T11" fmla="*/ 0 h 38"/>
                        <a:gd name="T12" fmla="*/ 66 w 67"/>
                        <a:gd name="T13" fmla="*/ 19 h 38"/>
                        <a:gd name="T14" fmla="*/ 62 w 67"/>
                        <a:gd name="T15" fmla="*/ 23 h 38"/>
                        <a:gd name="T16" fmla="*/ 53 w 67"/>
                        <a:gd name="T17" fmla="*/ 28 h 38"/>
                        <a:gd name="T18" fmla="*/ 40 w 67"/>
                        <a:gd name="T19" fmla="*/ 30 h 38"/>
                        <a:gd name="T20" fmla="*/ 30 w 67"/>
                        <a:gd name="T21" fmla="*/ 30 h 38"/>
                        <a:gd name="T22" fmla="*/ 25 w 67"/>
                        <a:gd name="T23" fmla="*/ 31 h 38"/>
                        <a:gd name="T24" fmla="*/ 19 w 67"/>
                        <a:gd name="T25" fmla="*/ 35 h 38"/>
                        <a:gd name="T26" fmla="*/ 8 w 67"/>
                        <a:gd name="T27" fmla="*/ 37 h 38"/>
                        <a:gd name="T28" fmla="*/ 2 w 67"/>
                        <a:gd name="T29" fmla="*/ 37 h 38"/>
                        <a:gd name="T30" fmla="*/ 0 w 67"/>
                        <a:gd name="T31" fmla="*/ 23 h 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38">
                          <a:moveTo>
                            <a:pt x="0" y="23"/>
                          </a:moveTo>
                          <a:lnTo>
                            <a:pt x="8" y="17"/>
                          </a:lnTo>
                          <a:lnTo>
                            <a:pt x="15" y="9"/>
                          </a:lnTo>
                          <a:lnTo>
                            <a:pt x="18" y="3"/>
                          </a:lnTo>
                          <a:lnTo>
                            <a:pt x="38" y="0"/>
                          </a:lnTo>
                          <a:lnTo>
                            <a:pt x="53" y="0"/>
                          </a:lnTo>
                          <a:lnTo>
                            <a:pt x="66" y="19"/>
                          </a:lnTo>
                          <a:lnTo>
                            <a:pt x="62" y="23"/>
                          </a:lnTo>
                          <a:lnTo>
                            <a:pt x="53" y="28"/>
                          </a:lnTo>
                          <a:lnTo>
                            <a:pt x="40" y="30"/>
                          </a:lnTo>
                          <a:lnTo>
                            <a:pt x="30" y="30"/>
                          </a:lnTo>
                          <a:lnTo>
                            <a:pt x="25" y="31"/>
                          </a:lnTo>
                          <a:lnTo>
                            <a:pt x="19" y="35"/>
                          </a:lnTo>
                          <a:lnTo>
                            <a:pt x="8" y="37"/>
                          </a:lnTo>
                          <a:lnTo>
                            <a:pt x="2" y="37"/>
                          </a:lnTo>
                          <a:lnTo>
                            <a:pt x="0" y="23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  <p:grpSp>
            <p:nvGrpSpPr>
              <p:cNvPr id="273" name="Group 189"/>
              <p:cNvGrpSpPr>
                <a:grpSpLocks/>
              </p:cNvGrpSpPr>
              <p:nvPr/>
            </p:nvGrpSpPr>
            <p:grpSpPr bwMode="auto">
              <a:xfrm>
                <a:off x="956" y="2511"/>
                <a:ext cx="266" cy="470"/>
                <a:chOff x="956" y="2511"/>
                <a:chExt cx="266" cy="470"/>
              </a:xfrm>
            </p:grpSpPr>
            <p:grpSp>
              <p:nvGrpSpPr>
                <p:cNvPr id="274" name="Group 184"/>
                <p:cNvGrpSpPr>
                  <a:grpSpLocks/>
                </p:cNvGrpSpPr>
                <p:nvPr/>
              </p:nvGrpSpPr>
              <p:grpSpPr bwMode="auto">
                <a:xfrm>
                  <a:off x="1039" y="2511"/>
                  <a:ext cx="95" cy="84"/>
                  <a:chOff x="1039" y="2511"/>
                  <a:chExt cx="95" cy="84"/>
                </a:xfrm>
              </p:grpSpPr>
              <p:sp>
                <p:nvSpPr>
                  <p:cNvPr id="279" name="Freeform 181"/>
                  <p:cNvSpPr>
                    <a:spLocks/>
                  </p:cNvSpPr>
                  <p:nvPr/>
                </p:nvSpPr>
                <p:spPr bwMode="auto">
                  <a:xfrm>
                    <a:off x="1041" y="2516"/>
                    <a:ext cx="88" cy="79"/>
                  </a:xfrm>
                  <a:custGeom>
                    <a:avLst/>
                    <a:gdLst>
                      <a:gd name="T0" fmla="*/ 0 w 88"/>
                      <a:gd name="T1" fmla="*/ 33 h 79"/>
                      <a:gd name="T2" fmla="*/ 4 w 88"/>
                      <a:gd name="T3" fmla="*/ 40 h 79"/>
                      <a:gd name="T4" fmla="*/ 7 w 88"/>
                      <a:gd name="T5" fmla="*/ 44 h 79"/>
                      <a:gd name="T6" fmla="*/ 10 w 88"/>
                      <a:gd name="T7" fmla="*/ 47 h 79"/>
                      <a:gd name="T8" fmla="*/ 15 w 88"/>
                      <a:gd name="T9" fmla="*/ 47 h 79"/>
                      <a:gd name="T10" fmla="*/ 16 w 88"/>
                      <a:gd name="T11" fmla="*/ 47 h 79"/>
                      <a:gd name="T12" fmla="*/ 16 w 88"/>
                      <a:gd name="T13" fmla="*/ 62 h 79"/>
                      <a:gd name="T14" fmla="*/ 44 w 88"/>
                      <a:gd name="T15" fmla="*/ 78 h 79"/>
                      <a:gd name="T16" fmla="*/ 68 w 88"/>
                      <a:gd name="T17" fmla="*/ 66 h 79"/>
                      <a:gd name="T18" fmla="*/ 69 w 88"/>
                      <a:gd name="T19" fmla="*/ 62 h 79"/>
                      <a:gd name="T20" fmla="*/ 72 w 88"/>
                      <a:gd name="T21" fmla="*/ 59 h 79"/>
                      <a:gd name="T22" fmla="*/ 76 w 88"/>
                      <a:gd name="T23" fmla="*/ 56 h 79"/>
                      <a:gd name="T24" fmla="*/ 79 w 88"/>
                      <a:gd name="T25" fmla="*/ 49 h 79"/>
                      <a:gd name="T26" fmla="*/ 85 w 88"/>
                      <a:gd name="T27" fmla="*/ 43 h 79"/>
                      <a:gd name="T28" fmla="*/ 86 w 88"/>
                      <a:gd name="T29" fmla="*/ 36 h 79"/>
                      <a:gd name="T30" fmla="*/ 86 w 88"/>
                      <a:gd name="T31" fmla="*/ 23 h 79"/>
                      <a:gd name="T32" fmla="*/ 87 w 88"/>
                      <a:gd name="T33" fmla="*/ 18 h 79"/>
                      <a:gd name="T34" fmla="*/ 85 w 88"/>
                      <a:gd name="T35" fmla="*/ 12 h 79"/>
                      <a:gd name="T36" fmla="*/ 80 w 88"/>
                      <a:gd name="T37" fmla="*/ 7 h 79"/>
                      <a:gd name="T38" fmla="*/ 70 w 88"/>
                      <a:gd name="T39" fmla="*/ 3 h 79"/>
                      <a:gd name="T40" fmla="*/ 59 w 88"/>
                      <a:gd name="T41" fmla="*/ 1 h 79"/>
                      <a:gd name="T42" fmla="*/ 47 w 88"/>
                      <a:gd name="T43" fmla="*/ 0 h 79"/>
                      <a:gd name="T44" fmla="*/ 34 w 88"/>
                      <a:gd name="T45" fmla="*/ 1 h 79"/>
                      <a:gd name="T46" fmla="*/ 25 w 88"/>
                      <a:gd name="T47" fmla="*/ 3 h 79"/>
                      <a:gd name="T48" fmla="*/ 17 w 88"/>
                      <a:gd name="T49" fmla="*/ 6 h 79"/>
                      <a:gd name="T50" fmla="*/ 10 w 88"/>
                      <a:gd name="T51" fmla="*/ 9 h 79"/>
                      <a:gd name="T52" fmla="*/ 7 w 88"/>
                      <a:gd name="T53" fmla="*/ 13 h 79"/>
                      <a:gd name="T54" fmla="*/ 3 w 88"/>
                      <a:gd name="T55" fmla="*/ 17 h 79"/>
                      <a:gd name="T56" fmla="*/ 2 w 88"/>
                      <a:gd name="T57" fmla="*/ 22 h 79"/>
                      <a:gd name="T58" fmla="*/ 1 w 88"/>
                      <a:gd name="T59" fmla="*/ 27 h 79"/>
                      <a:gd name="T60" fmla="*/ 2 w 88"/>
                      <a:gd name="T61" fmla="*/ 31 h 79"/>
                      <a:gd name="T62" fmla="*/ 0 w 88"/>
                      <a:gd name="T63" fmla="*/ 33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88" h="79">
                        <a:moveTo>
                          <a:pt x="0" y="33"/>
                        </a:moveTo>
                        <a:lnTo>
                          <a:pt x="4" y="40"/>
                        </a:lnTo>
                        <a:lnTo>
                          <a:pt x="7" y="44"/>
                        </a:lnTo>
                        <a:lnTo>
                          <a:pt x="10" y="47"/>
                        </a:lnTo>
                        <a:lnTo>
                          <a:pt x="15" y="47"/>
                        </a:lnTo>
                        <a:lnTo>
                          <a:pt x="16" y="47"/>
                        </a:lnTo>
                        <a:lnTo>
                          <a:pt x="16" y="62"/>
                        </a:lnTo>
                        <a:lnTo>
                          <a:pt x="44" y="78"/>
                        </a:lnTo>
                        <a:lnTo>
                          <a:pt x="68" y="66"/>
                        </a:lnTo>
                        <a:lnTo>
                          <a:pt x="69" y="62"/>
                        </a:lnTo>
                        <a:lnTo>
                          <a:pt x="72" y="59"/>
                        </a:lnTo>
                        <a:lnTo>
                          <a:pt x="76" y="56"/>
                        </a:lnTo>
                        <a:lnTo>
                          <a:pt x="79" y="49"/>
                        </a:lnTo>
                        <a:lnTo>
                          <a:pt x="85" y="43"/>
                        </a:lnTo>
                        <a:lnTo>
                          <a:pt x="86" y="36"/>
                        </a:lnTo>
                        <a:lnTo>
                          <a:pt x="86" y="23"/>
                        </a:lnTo>
                        <a:lnTo>
                          <a:pt x="87" y="18"/>
                        </a:lnTo>
                        <a:lnTo>
                          <a:pt x="85" y="12"/>
                        </a:lnTo>
                        <a:lnTo>
                          <a:pt x="80" y="7"/>
                        </a:lnTo>
                        <a:lnTo>
                          <a:pt x="70" y="3"/>
                        </a:lnTo>
                        <a:lnTo>
                          <a:pt x="59" y="1"/>
                        </a:lnTo>
                        <a:lnTo>
                          <a:pt x="47" y="0"/>
                        </a:lnTo>
                        <a:lnTo>
                          <a:pt x="34" y="1"/>
                        </a:lnTo>
                        <a:lnTo>
                          <a:pt x="25" y="3"/>
                        </a:lnTo>
                        <a:lnTo>
                          <a:pt x="17" y="6"/>
                        </a:lnTo>
                        <a:lnTo>
                          <a:pt x="10" y="9"/>
                        </a:lnTo>
                        <a:lnTo>
                          <a:pt x="7" y="13"/>
                        </a:lnTo>
                        <a:lnTo>
                          <a:pt x="3" y="17"/>
                        </a:lnTo>
                        <a:lnTo>
                          <a:pt x="2" y="22"/>
                        </a:lnTo>
                        <a:lnTo>
                          <a:pt x="1" y="27"/>
                        </a:lnTo>
                        <a:lnTo>
                          <a:pt x="2" y="31"/>
                        </a:lnTo>
                        <a:lnTo>
                          <a:pt x="0" y="33"/>
                        </a:lnTo>
                      </a:path>
                    </a:pathLst>
                  </a:custGeom>
                  <a:solidFill>
                    <a:srgbClr val="FF9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80" name="Freeform 182"/>
                  <p:cNvSpPr>
                    <a:spLocks/>
                  </p:cNvSpPr>
                  <p:nvPr/>
                </p:nvSpPr>
                <p:spPr bwMode="auto">
                  <a:xfrm>
                    <a:off x="1041" y="2523"/>
                    <a:ext cx="61" cy="71"/>
                  </a:xfrm>
                  <a:custGeom>
                    <a:avLst/>
                    <a:gdLst>
                      <a:gd name="T0" fmla="*/ 9 w 61"/>
                      <a:gd name="T1" fmla="*/ 5 h 71"/>
                      <a:gd name="T2" fmla="*/ 13 w 61"/>
                      <a:gd name="T3" fmla="*/ 3 h 71"/>
                      <a:gd name="T4" fmla="*/ 17 w 61"/>
                      <a:gd name="T5" fmla="*/ 0 h 71"/>
                      <a:gd name="T6" fmla="*/ 34 w 61"/>
                      <a:gd name="T7" fmla="*/ 8 h 71"/>
                      <a:gd name="T8" fmla="*/ 34 w 61"/>
                      <a:gd name="T9" fmla="*/ 20 h 71"/>
                      <a:gd name="T10" fmla="*/ 51 w 61"/>
                      <a:gd name="T11" fmla="*/ 22 h 71"/>
                      <a:gd name="T12" fmla="*/ 58 w 61"/>
                      <a:gd name="T13" fmla="*/ 23 h 71"/>
                      <a:gd name="T14" fmla="*/ 60 w 61"/>
                      <a:gd name="T15" fmla="*/ 38 h 71"/>
                      <a:gd name="T16" fmla="*/ 55 w 61"/>
                      <a:gd name="T17" fmla="*/ 37 h 71"/>
                      <a:gd name="T18" fmla="*/ 52 w 61"/>
                      <a:gd name="T19" fmla="*/ 39 h 71"/>
                      <a:gd name="T20" fmla="*/ 52 w 61"/>
                      <a:gd name="T21" fmla="*/ 25 h 71"/>
                      <a:gd name="T22" fmla="*/ 35 w 61"/>
                      <a:gd name="T23" fmla="*/ 27 h 71"/>
                      <a:gd name="T24" fmla="*/ 31 w 61"/>
                      <a:gd name="T25" fmla="*/ 29 h 71"/>
                      <a:gd name="T26" fmla="*/ 27 w 61"/>
                      <a:gd name="T27" fmla="*/ 32 h 71"/>
                      <a:gd name="T28" fmla="*/ 34 w 61"/>
                      <a:gd name="T29" fmla="*/ 38 h 71"/>
                      <a:gd name="T30" fmla="*/ 28 w 61"/>
                      <a:gd name="T31" fmla="*/ 41 h 71"/>
                      <a:gd name="T32" fmla="*/ 28 w 61"/>
                      <a:gd name="T33" fmla="*/ 51 h 71"/>
                      <a:gd name="T34" fmla="*/ 36 w 61"/>
                      <a:gd name="T35" fmla="*/ 54 h 71"/>
                      <a:gd name="T36" fmla="*/ 46 w 61"/>
                      <a:gd name="T37" fmla="*/ 56 h 71"/>
                      <a:gd name="T38" fmla="*/ 41 w 61"/>
                      <a:gd name="T39" fmla="*/ 70 h 71"/>
                      <a:gd name="T40" fmla="*/ 16 w 61"/>
                      <a:gd name="T41" fmla="*/ 56 h 71"/>
                      <a:gd name="T42" fmla="*/ 16 w 61"/>
                      <a:gd name="T43" fmla="*/ 40 h 71"/>
                      <a:gd name="T44" fmla="*/ 9 w 61"/>
                      <a:gd name="T45" fmla="*/ 40 h 71"/>
                      <a:gd name="T46" fmla="*/ 0 w 61"/>
                      <a:gd name="T47" fmla="*/ 28 h 71"/>
                      <a:gd name="T48" fmla="*/ 2 w 61"/>
                      <a:gd name="T49" fmla="*/ 25 h 71"/>
                      <a:gd name="T50" fmla="*/ 1 w 61"/>
                      <a:gd name="T51" fmla="*/ 21 h 71"/>
                      <a:gd name="T52" fmla="*/ 2 w 61"/>
                      <a:gd name="T53" fmla="*/ 18 h 71"/>
                      <a:gd name="T54" fmla="*/ 2 w 61"/>
                      <a:gd name="T55" fmla="*/ 14 h 71"/>
                      <a:gd name="T56" fmla="*/ 4 w 61"/>
                      <a:gd name="T57" fmla="*/ 10 h 71"/>
                      <a:gd name="T58" fmla="*/ 9 w 61"/>
                      <a:gd name="T59" fmla="*/ 5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61" h="71">
                        <a:moveTo>
                          <a:pt x="9" y="5"/>
                        </a:moveTo>
                        <a:lnTo>
                          <a:pt x="13" y="3"/>
                        </a:lnTo>
                        <a:lnTo>
                          <a:pt x="17" y="0"/>
                        </a:lnTo>
                        <a:lnTo>
                          <a:pt x="34" y="8"/>
                        </a:lnTo>
                        <a:lnTo>
                          <a:pt x="34" y="20"/>
                        </a:lnTo>
                        <a:lnTo>
                          <a:pt x="51" y="22"/>
                        </a:lnTo>
                        <a:lnTo>
                          <a:pt x="58" y="23"/>
                        </a:lnTo>
                        <a:lnTo>
                          <a:pt x="60" y="38"/>
                        </a:lnTo>
                        <a:lnTo>
                          <a:pt x="55" y="37"/>
                        </a:lnTo>
                        <a:lnTo>
                          <a:pt x="52" y="39"/>
                        </a:lnTo>
                        <a:lnTo>
                          <a:pt x="52" y="25"/>
                        </a:lnTo>
                        <a:lnTo>
                          <a:pt x="35" y="27"/>
                        </a:lnTo>
                        <a:lnTo>
                          <a:pt x="31" y="29"/>
                        </a:lnTo>
                        <a:lnTo>
                          <a:pt x="27" y="32"/>
                        </a:lnTo>
                        <a:lnTo>
                          <a:pt x="34" y="38"/>
                        </a:lnTo>
                        <a:lnTo>
                          <a:pt x="28" y="41"/>
                        </a:lnTo>
                        <a:lnTo>
                          <a:pt x="28" y="51"/>
                        </a:lnTo>
                        <a:lnTo>
                          <a:pt x="36" y="54"/>
                        </a:lnTo>
                        <a:lnTo>
                          <a:pt x="46" y="56"/>
                        </a:lnTo>
                        <a:lnTo>
                          <a:pt x="41" y="70"/>
                        </a:lnTo>
                        <a:lnTo>
                          <a:pt x="16" y="56"/>
                        </a:lnTo>
                        <a:lnTo>
                          <a:pt x="16" y="40"/>
                        </a:lnTo>
                        <a:lnTo>
                          <a:pt x="9" y="40"/>
                        </a:lnTo>
                        <a:lnTo>
                          <a:pt x="0" y="28"/>
                        </a:lnTo>
                        <a:lnTo>
                          <a:pt x="2" y="25"/>
                        </a:lnTo>
                        <a:lnTo>
                          <a:pt x="1" y="21"/>
                        </a:lnTo>
                        <a:lnTo>
                          <a:pt x="2" y="18"/>
                        </a:lnTo>
                        <a:lnTo>
                          <a:pt x="2" y="14"/>
                        </a:lnTo>
                        <a:lnTo>
                          <a:pt x="4" y="10"/>
                        </a:lnTo>
                        <a:lnTo>
                          <a:pt x="9" y="5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81" name="Freeform 183"/>
                  <p:cNvSpPr>
                    <a:spLocks/>
                  </p:cNvSpPr>
                  <p:nvPr/>
                </p:nvSpPr>
                <p:spPr bwMode="auto">
                  <a:xfrm>
                    <a:off x="1039" y="2511"/>
                    <a:ext cx="95" cy="43"/>
                  </a:xfrm>
                  <a:custGeom>
                    <a:avLst/>
                    <a:gdLst>
                      <a:gd name="T0" fmla="*/ 1 w 95"/>
                      <a:gd name="T1" fmla="*/ 34 h 43"/>
                      <a:gd name="T2" fmla="*/ 0 w 95"/>
                      <a:gd name="T3" fmla="*/ 29 h 43"/>
                      <a:gd name="T4" fmla="*/ 2 w 95"/>
                      <a:gd name="T5" fmla="*/ 22 h 43"/>
                      <a:gd name="T6" fmla="*/ 4 w 95"/>
                      <a:gd name="T7" fmla="*/ 16 h 43"/>
                      <a:gd name="T8" fmla="*/ 7 w 95"/>
                      <a:gd name="T9" fmla="*/ 11 h 43"/>
                      <a:gd name="T10" fmla="*/ 12 w 95"/>
                      <a:gd name="T11" fmla="*/ 7 h 43"/>
                      <a:gd name="T12" fmla="*/ 20 w 95"/>
                      <a:gd name="T13" fmla="*/ 6 h 43"/>
                      <a:gd name="T14" fmla="*/ 25 w 95"/>
                      <a:gd name="T15" fmla="*/ 4 h 43"/>
                      <a:gd name="T16" fmla="*/ 33 w 95"/>
                      <a:gd name="T17" fmla="*/ 2 h 43"/>
                      <a:gd name="T18" fmla="*/ 42 w 95"/>
                      <a:gd name="T19" fmla="*/ 0 h 43"/>
                      <a:gd name="T20" fmla="*/ 53 w 95"/>
                      <a:gd name="T21" fmla="*/ 0 h 43"/>
                      <a:gd name="T22" fmla="*/ 64 w 95"/>
                      <a:gd name="T23" fmla="*/ 1 h 43"/>
                      <a:gd name="T24" fmla="*/ 71 w 95"/>
                      <a:gd name="T25" fmla="*/ 3 h 43"/>
                      <a:gd name="T26" fmla="*/ 76 w 95"/>
                      <a:gd name="T27" fmla="*/ 5 h 43"/>
                      <a:gd name="T28" fmla="*/ 85 w 95"/>
                      <a:gd name="T29" fmla="*/ 9 h 43"/>
                      <a:gd name="T30" fmla="*/ 90 w 95"/>
                      <a:gd name="T31" fmla="*/ 12 h 43"/>
                      <a:gd name="T32" fmla="*/ 94 w 95"/>
                      <a:gd name="T33" fmla="*/ 13 h 43"/>
                      <a:gd name="T34" fmla="*/ 90 w 95"/>
                      <a:gd name="T35" fmla="*/ 14 h 43"/>
                      <a:gd name="T36" fmla="*/ 90 w 95"/>
                      <a:gd name="T37" fmla="*/ 15 h 43"/>
                      <a:gd name="T38" fmla="*/ 90 w 95"/>
                      <a:gd name="T39" fmla="*/ 17 h 43"/>
                      <a:gd name="T40" fmla="*/ 89 w 95"/>
                      <a:gd name="T41" fmla="*/ 20 h 43"/>
                      <a:gd name="T42" fmla="*/ 92 w 95"/>
                      <a:gd name="T43" fmla="*/ 25 h 43"/>
                      <a:gd name="T44" fmla="*/ 92 w 95"/>
                      <a:gd name="T45" fmla="*/ 30 h 43"/>
                      <a:gd name="T46" fmla="*/ 87 w 95"/>
                      <a:gd name="T47" fmla="*/ 36 h 43"/>
                      <a:gd name="T48" fmla="*/ 88 w 95"/>
                      <a:gd name="T49" fmla="*/ 28 h 43"/>
                      <a:gd name="T50" fmla="*/ 87 w 95"/>
                      <a:gd name="T51" fmla="*/ 22 h 43"/>
                      <a:gd name="T52" fmla="*/ 85 w 95"/>
                      <a:gd name="T53" fmla="*/ 20 h 43"/>
                      <a:gd name="T54" fmla="*/ 81 w 95"/>
                      <a:gd name="T55" fmla="*/ 18 h 43"/>
                      <a:gd name="T56" fmla="*/ 79 w 95"/>
                      <a:gd name="T57" fmla="*/ 17 h 43"/>
                      <a:gd name="T58" fmla="*/ 76 w 95"/>
                      <a:gd name="T59" fmla="*/ 17 h 43"/>
                      <a:gd name="T60" fmla="*/ 70 w 95"/>
                      <a:gd name="T61" fmla="*/ 18 h 43"/>
                      <a:gd name="T62" fmla="*/ 64 w 95"/>
                      <a:gd name="T63" fmla="*/ 18 h 43"/>
                      <a:gd name="T64" fmla="*/ 57 w 95"/>
                      <a:gd name="T65" fmla="*/ 18 h 43"/>
                      <a:gd name="T66" fmla="*/ 50 w 95"/>
                      <a:gd name="T67" fmla="*/ 18 h 43"/>
                      <a:gd name="T68" fmla="*/ 46 w 95"/>
                      <a:gd name="T69" fmla="*/ 18 h 43"/>
                      <a:gd name="T70" fmla="*/ 50 w 95"/>
                      <a:gd name="T71" fmla="*/ 19 h 43"/>
                      <a:gd name="T72" fmla="*/ 53 w 95"/>
                      <a:gd name="T73" fmla="*/ 20 h 43"/>
                      <a:gd name="T74" fmla="*/ 49 w 95"/>
                      <a:gd name="T75" fmla="*/ 20 h 43"/>
                      <a:gd name="T76" fmla="*/ 42 w 95"/>
                      <a:gd name="T77" fmla="*/ 20 h 43"/>
                      <a:gd name="T78" fmla="*/ 36 w 95"/>
                      <a:gd name="T79" fmla="*/ 19 h 43"/>
                      <a:gd name="T80" fmla="*/ 28 w 95"/>
                      <a:gd name="T81" fmla="*/ 19 h 43"/>
                      <a:gd name="T82" fmla="*/ 24 w 95"/>
                      <a:gd name="T83" fmla="*/ 19 h 43"/>
                      <a:gd name="T84" fmla="*/ 21 w 95"/>
                      <a:gd name="T85" fmla="*/ 19 h 43"/>
                      <a:gd name="T86" fmla="*/ 22 w 95"/>
                      <a:gd name="T87" fmla="*/ 20 h 43"/>
                      <a:gd name="T88" fmla="*/ 24 w 95"/>
                      <a:gd name="T89" fmla="*/ 21 h 43"/>
                      <a:gd name="T90" fmla="*/ 24 w 95"/>
                      <a:gd name="T91" fmla="*/ 24 h 43"/>
                      <a:gd name="T92" fmla="*/ 23 w 95"/>
                      <a:gd name="T93" fmla="*/ 26 h 43"/>
                      <a:gd name="T94" fmla="*/ 19 w 95"/>
                      <a:gd name="T95" fmla="*/ 29 h 43"/>
                      <a:gd name="T96" fmla="*/ 17 w 95"/>
                      <a:gd name="T97" fmla="*/ 32 h 43"/>
                      <a:gd name="T98" fmla="*/ 17 w 95"/>
                      <a:gd name="T99" fmla="*/ 36 h 43"/>
                      <a:gd name="T100" fmla="*/ 17 w 95"/>
                      <a:gd name="T101" fmla="*/ 40 h 43"/>
                      <a:gd name="T102" fmla="*/ 18 w 95"/>
                      <a:gd name="T103" fmla="*/ 42 h 43"/>
                      <a:gd name="T104" fmla="*/ 13 w 95"/>
                      <a:gd name="T105" fmla="*/ 39 h 43"/>
                      <a:gd name="T106" fmla="*/ 6 w 95"/>
                      <a:gd name="T107" fmla="*/ 36 h 43"/>
                      <a:gd name="T108" fmla="*/ 4 w 95"/>
                      <a:gd name="T109" fmla="*/ 36 h 43"/>
                      <a:gd name="T110" fmla="*/ 2 w 95"/>
                      <a:gd name="T111" fmla="*/ 39 h 43"/>
                      <a:gd name="T112" fmla="*/ 1 w 95"/>
                      <a:gd name="T113" fmla="*/ 34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95" h="43">
                        <a:moveTo>
                          <a:pt x="1" y="34"/>
                        </a:moveTo>
                        <a:lnTo>
                          <a:pt x="0" y="29"/>
                        </a:lnTo>
                        <a:lnTo>
                          <a:pt x="2" y="22"/>
                        </a:lnTo>
                        <a:lnTo>
                          <a:pt x="4" y="16"/>
                        </a:lnTo>
                        <a:lnTo>
                          <a:pt x="7" y="11"/>
                        </a:lnTo>
                        <a:lnTo>
                          <a:pt x="12" y="7"/>
                        </a:lnTo>
                        <a:lnTo>
                          <a:pt x="20" y="6"/>
                        </a:lnTo>
                        <a:lnTo>
                          <a:pt x="25" y="4"/>
                        </a:lnTo>
                        <a:lnTo>
                          <a:pt x="33" y="2"/>
                        </a:lnTo>
                        <a:lnTo>
                          <a:pt x="42" y="0"/>
                        </a:lnTo>
                        <a:lnTo>
                          <a:pt x="53" y="0"/>
                        </a:lnTo>
                        <a:lnTo>
                          <a:pt x="64" y="1"/>
                        </a:lnTo>
                        <a:lnTo>
                          <a:pt x="71" y="3"/>
                        </a:lnTo>
                        <a:lnTo>
                          <a:pt x="76" y="5"/>
                        </a:lnTo>
                        <a:lnTo>
                          <a:pt x="85" y="9"/>
                        </a:lnTo>
                        <a:lnTo>
                          <a:pt x="90" y="12"/>
                        </a:lnTo>
                        <a:lnTo>
                          <a:pt x="94" y="13"/>
                        </a:lnTo>
                        <a:lnTo>
                          <a:pt x="90" y="14"/>
                        </a:lnTo>
                        <a:lnTo>
                          <a:pt x="90" y="15"/>
                        </a:lnTo>
                        <a:lnTo>
                          <a:pt x="90" y="17"/>
                        </a:lnTo>
                        <a:lnTo>
                          <a:pt x="89" y="20"/>
                        </a:lnTo>
                        <a:lnTo>
                          <a:pt x="92" y="25"/>
                        </a:lnTo>
                        <a:lnTo>
                          <a:pt x="92" y="30"/>
                        </a:lnTo>
                        <a:lnTo>
                          <a:pt x="87" y="36"/>
                        </a:lnTo>
                        <a:lnTo>
                          <a:pt x="88" y="28"/>
                        </a:lnTo>
                        <a:lnTo>
                          <a:pt x="87" y="22"/>
                        </a:lnTo>
                        <a:lnTo>
                          <a:pt x="85" y="20"/>
                        </a:lnTo>
                        <a:lnTo>
                          <a:pt x="81" y="18"/>
                        </a:lnTo>
                        <a:lnTo>
                          <a:pt x="79" y="17"/>
                        </a:lnTo>
                        <a:lnTo>
                          <a:pt x="76" y="17"/>
                        </a:lnTo>
                        <a:lnTo>
                          <a:pt x="70" y="18"/>
                        </a:lnTo>
                        <a:lnTo>
                          <a:pt x="64" y="18"/>
                        </a:lnTo>
                        <a:lnTo>
                          <a:pt x="57" y="18"/>
                        </a:lnTo>
                        <a:lnTo>
                          <a:pt x="50" y="18"/>
                        </a:lnTo>
                        <a:lnTo>
                          <a:pt x="46" y="18"/>
                        </a:lnTo>
                        <a:lnTo>
                          <a:pt x="50" y="19"/>
                        </a:lnTo>
                        <a:lnTo>
                          <a:pt x="53" y="20"/>
                        </a:lnTo>
                        <a:lnTo>
                          <a:pt x="49" y="20"/>
                        </a:lnTo>
                        <a:lnTo>
                          <a:pt x="42" y="20"/>
                        </a:lnTo>
                        <a:lnTo>
                          <a:pt x="36" y="19"/>
                        </a:lnTo>
                        <a:lnTo>
                          <a:pt x="28" y="19"/>
                        </a:lnTo>
                        <a:lnTo>
                          <a:pt x="24" y="19"/>
                        </a:lnTo>
                        <a:lnTo>
                          <a:pt x="21" y="19"/>
                        </a:lnTo>
                        <a:lnTo>
                          <a:pt x="22" y="20"/>
                        </a:lnTo>
                        <a:lnTo>
                          <a:pt x="24" y="21"/>
                        </a:lnTo>
                        <a:lnTo>
                          <a:pt x="24" y="24"/>
                        </a:lnTo>
                        <a:lnTo>
                          <a:pt x="23" y="26"/>
                        </a:lnTo>
                        <a:lnTo>
                          <a:pt x="19" y="29"/>
                        </a:lnTo>
                        <a:lnTo>
                          <a:pt x="17" y="32"/>
                        </a:lnTo>
                        <a:lnTo>
                          <a:pt x="17" y="36"/>
                        </a:lnTo>
                        <a:lnTo>
                          <a:pt x="17" y="40"/>
                        </a:lnTo>
                        <a:lnTo>
                          <a:pt x="18" y="42"/>
                        </a:lnTo>
                        <a:lnTo>
                          <a:pt x="13" y="39"/>
                        </a:lnTo>
                        <a:lnTo>
                          <a:pt x="6" y="36"/>
                        </a:lnTo>
                        <a:lnTo>
                          <a:pt x="4" y="36"/>
                        </a:lnTo>
                        <a:lnTo>
                          <a:pt x="2" y="39"/>
                        </a:lnTo>
                        <a:lnTo>
                          <a:pt x="1" y="34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275" name="Group 187"/>
                <p:cNvGrpSpPr>
                  <a:grpSpLocks/>
                </p:cNvGrpSpPr>
                <p:nvPr/>
              </p:nvGrpSpPr>
              <p:grpSpPr bwMode="auto">
                <a:xfrm>
                  <a:off x="956" y="2947"/>
                  <a:ext cx="266" cy="34"/>
                  <a:chOff x="956" y="2947"/>
                  <a:chExt cx="266" cy="34"/>
                </a:xfrm>
              </p:grpSpPr>
              <p:sp>
                <p:nvSpPr>
                  <p:cNvPr id="277" name="Freeform 185"/>
                  <p:cNvSpPr>
                    <a:spLocks/>
                  </p:cNvSpPr>
                  <p:nvPr/>
                </p:nvSpPr>
                <p:spPr bwMode="auto">
                  <a:xfrm>
                    <a:off x="956" y="2947"/>
                    <a:ext cx="113" cy="34"/>
                  </a:xfrm>
                  <a:custGeom>
                    <a:avLst/>
                    <a:gdLst>
                      <a:gd name="T0" fmla="*/ 53 w 113"/>
                      <a:gd name="T1" fmla="*/ 5 h 34"/>
                      <a:gd name="T2" fmla="*/ 40 w 113"/>
                      <a:gd name="T3" fmla="*/ 10 h 34"/>
                      <a:gd name="T4" fmla="*/ 22 w 113"/>
                      <a:gd name="T5" fmla="*/ 16 h 34"/>
                      <a:gd name="T6" fmla="*/ 9 w 113"/>
                      <a:gd name="T7" fmla="*/ 20 h 34"/>
                      <a:gd name="T8" fmla="*/ 1 w 113"/>
                      <a:gd name="T9" fmla="*/ 23 h 34"/>
                      <a:gd name="T10" fmla="*/ 0 w 113"/>
                      <a:gd name="T11" fmla="*/ 29 h 34"/>
                      <a:gd name="T12" fmla="*/ 7 w 113"/>
                      <a:gd name="T13" fmla="*/ 31 h 34"/>
                      <a:gd name="T14" fmla="*/ 23 w 113"/>
                      <a:gd name="T15" fmla="*/ 32 h 34"/>
                      <a:gd name="T16" fmla="*/ 39 w 113"/>
                      <a:gd name="T17" fmla="*/ 33 h 34"/>
                      <a:gd name="T18" fmla="*/ 53 w 113"/>
                      <a:gd name="T19" fmla="*/ 32 h 34"/>
                      <a:gd name="T20" fmla="*/ 64 w 113"/>
                      <a:gd name="T21" fmla="*/ 29 h 34"/>
                      <a:gd name="T22" fmla="*/ 82 w 113"/>
                      <a:gd name="T23" fmla="*/ 25 h 34"/>
                      <a:gd name="T24" fmla="*/ 110 w 113"/>
                      <a:gd name="T25" fmla="*/ 21 h 34"/>
                      <a:gd name="T26" fmla="*/ 112 w 113"/>
                      <a:gd name="T27" fmla="*/ 8 h 34"/>
                      <a:gd name="T28" fmla="*/ 108 w 113"/>
                      <a:gd name="T29" fmla="*/ 0 h 34"/>
                      <a:gd name="T30" fmla="*/ 53 w 113"/>
                      <a:gd name="T31" fmla="*/ 5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13" h="34">
                        <a:moveTo>
                          <a:pt x="53" y="5"/>
                        </a:moveTo>
                        <a:lnTo>
                          <a:pt x="40" y="10"/>
                        </a:lnTo>
                        <a:lnTo>
                          <a:pt x="22" y="16"/>
                        </a:lnTo>
                        <a:lnTo>
                          <a:pt x="9" y="20"/>
                        </a:lnTo>
                        <a:lnTo>
                          <a:pt x="1" y="23"/>
                        </a:lnTo>
                        <a:lnTo>
                          <a:pt x="0" y="29"/>
                        </a:lnTo>
                        <a:lnTo>
                          <a:pt x="7" y="31"/>
                        </a:lnTo>
                        <a:lnTo>
                          <a:pt x="23" y="32"/>
                        </a:lnTo>
                        <a:lnTo>
                          <a:pt x="39" y="33"/>
                        </a:lnTo>
                        <a:lnTo>
                          <a:pt x="53" y="32"/>
                        </a:lnTo>
                        <a:lnTo>
                          <a:pt x="64" y="29"/>
                        </a:lnTo>
                        <a:lnTo>
                          <a:pt x="82" y="25"/>
                        </a:lnTo>
                        <a:lnTo>
                          <a:pt x="110" y="21"/>
                        </a:lnTo>
                        <a:lnTo>
                          <a:pt x="112" y="8"/>
                        </a:lnTo>
                        <a:lnTo>
                          <a:pt x="108" y="0"/>
                        </a:lnTo>
                        <a:lnTo>
                          <a:pt x="53" y="5"/>
                        </a:lnTo>
                      </a:path>
                    </a:pathLst>
                  </a:custGeom>
                  <a:solidFill>
                    <a:srgbClr val="3F1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78" name="Freeform 186"/>
                  <p:cNvSpPr>
                    <a:spLocks/>
                  </p:cNvSpPr>
                  <p:nvPr/>
                </p:nvSpPr>
                <p:spPr bwMode="auto">
                  <a:xfrm>
                    <a:off x="1102" y="2949"/>
                    <a:ext cx="120" cy="29"/>
                  </a:xfrm>
                  <a:custGeom>
                    <a:avLst/>
                    <a:gdLst>
                      <a:gd name="T0" fmla="*/ 2 w 120"/>
                      <a:gd name="T1" fmla="*/ 0 h 29"/>
                      <a:gd name="T2" fmla="*/ 0 w 120"/>
                      <a:gd name="T3" fmla="*/ 11 h 29"/>
                      <a:gd name="T4" fmla="*/ 2 w 120"/>
                      <a:gd name="T5" fmla="*/ 19 h 29"/>
                      <a:gd name="T6" fmla="*/ 30 w 120"/>
                      <a:gd name="T7" fmla="*/ 22 h 29"/>
                      <a:gd name="T8" fmla="*/ 44 w 120"/>
                      <a:gd name="T9" fmla="*/ 22 h 29"/>
                      <a:gd name="T10" fmla="*/ 64 w 120"/>
                      <a:gd name="T11" fmla="*/ 25 h 29"/>
                      <a:gd name="T12" fmla="*/ 87 w 120"/>
                      <a:gd name="T13" fmla="*/ 27 h 29"/>
                      <a:gd name="T14" fmla="*/ 118 w 120"/>
                      <a:gd name="T15" fmla="*/ 28 h 29"/>
                      <a:gd name="T16" fmla="*/ 119 w 120"/>
                      <a:gd name="T17" fmla="*/ 24 h 29"/>
                      <a:gd name="T18" fmla="*/ 119 w 120"/>
                      <a:gd name="T19" fmla="*/ 20 h 29"/>
                      <a:gd name="T20" fmla="*/ 94 w 120"/>
                      <a:gd name="T21" fmla="*/ 13 h 29"/>
                      <a:gd name="T22" fmla="*/ 67 w 120"/>
                      <a:gd name="T23" fmla="*/ 6 h 29"/>
                      <a:gd name="T24" fmla="*/ 51 w 120"/>
                      <a:gd name="T25" fmla="*/ 0 h 29"/>
                      <a:gd name="T26" fmla="*/ 2 w 120"/>
                      <a:gd name="T27" fmla="*/ 0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20" h="29">
                        <a:moveTo>
                          <a:pt x="2" y="0"/>
                        </a:moveTo>
                        <a:lnTo>
                          <a:pt x="0" y="11"/>
                        </a:lnTo>
                        <a:lnTo>
                          <a:pt x="2" y="19"/>
                        </a:lnTo>
                        <a:lnTo>
                          <a:pt x="30" y="22"/>
                        </a:lnTo>
                        <a:lnTo>
                          <a:pt x="44" y="22"/>
                        </a:lnTo>
                        <a:lnTo>
                          <a:pt x="64" y="25"/>
                        </a:lnTo>
                        <a:lnTo>
                          <a:pt x="87" y="27"/>
                        </a:lnTo>
                        <a:lnTo>
                          <a:pt x="118" y="28"/>
                        </a:lnTo>
                        <a:lnTo>
                          <a:pt x="119" y="24"/>
                        </a:lnTo>
                        <a:lnTo>
                          <a:pt x="119" y="20"/>
                        </a:lnTo>
                        <a:lnTo>
                          <a:pt x="94" y="13"/>
                        </a:lnTo>
                        <a:lnTo>
                          <a:pt x="67" y="6"/>
                        </a:lnTo>
                        <a:lnTo>
                          <a:pt x="51" y="0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3F1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76" name="Freeform 188"/>
                <p:cNvSpPr>
                  <a:spLocks/>
                </p:cNvSpPr>
                <p:nvPr/>
              </p:nvSpPr>
              <p:spPr bwMode="auto">
                <a:xfrm>
                  <a:off x="1002" y="2711"/>
                  <a:ext cx="181" cy="247"/>
                </a:xfrm>
                <a:custGeom>
                  <a:avLst/>
                  <a:gdLst>
                    <a:gd name="T0" fmla="*/ 6 w 181"/>
                    <a:gd name="T1" fmla="*/ 0 h 247"/>
                    <a:gd name="T2" fmla="*/ 0 w 181"/>
                    <a:gd name="T3" fmla="*/ 22 h 247"/>
                    <a:gd name="T4" fmla="*/ 0 w 181"/>
                    <a:gd name="T5" fmla="*/ 56 h 247"/>
                    <a:gd name="T6" fmla="*/ 0 w 181"/>
                    <a:gd name="T7" fmla="*/ 95 h 247"/>
                    <a:gd name="T8" fmla="*/ 6 w 181"/>
                    <a:gd name="T9" fmla="*/ 119 h 247"/>
                    <a:gd name="T10" fmla="*/ 6 w 181"/>
                    <a:gd name="T11" fmla="*/ 129 h 247"/>
                    <a:gd name="T12" fmla="*/ 2 w 181"/>
                    <a:gd name="T13" fmla="*/ 166 h 247"/>
                    <a:gd name="T14" fmla="*/ 4 w 181"/>
                    <a:gd name="T15" fmla="*/ 193 h 247"/>
                    <a:gd name="T16" fmla="*/ 8 w 181"/>
                    <a:gd name="T17" fmla="*/ 230 h 247"/>
                    <a:gd name="T18" fmla="*/ 8 w 181"/>
                    <a:gd name="T19" fmla="*/ 240 h 247"/>
                    <a:gd name="T20" fmla="*/ 19 w 181"/>
                    <a:gd name="T21" fmla="*/ 245 h 247"/>
                    <a:gd name="T22" fmla="*/ 64 w 181"/>
                    <a:gd name="T23" fmla="*/ 239 h 247"/>
                    <a:gd name="T24" fmla="*/ 78 w 181"/>
                    <a:gd name="T25" fmla="*/ 160 h 247"/>
                    <a:gd name="T26" fmla="*/ 81 w 181"/>
                    <a:gd name="T27" fmla="*/ 111 h 247"/>
                    <a:gd name="T28" fmla="*/ 87 w 181"/>
                    <a:gd name="T29" fmla="*/ 67 h 247"/>
                    <a:gd name="T30" fmla="*/ 93 w 181"/>
                    <a:gd name="T31" fmla="*/ 137 h 247"/>
                    <a:gd name="T32" fmla="*/ 99 w 181"/>
                    <a:gd name="T33" fmla="*/ 238 h 247"/>
                    <a:gd name="T34" fmla="*/ 144 w 181"/>
                    <a:gd name="T35" fmla="*/ 246 h 247"/>
                    <a:gd name="T36" fmla="*/ 153 w 181"/>
                    <a:gd name="T37" fmla="*/ 240 h 247"/>
                    <a:gd name="T38" fmla="*/ 165 w 181"/>
                    <a:gd name="T39" fmla="*/ 150 h 247"/>
                    <a:gd name="T40" fmla="*/ 167 w 181"/>
                    <a:gd name="T41" fmla="*/ 107 h 247"/>
                    <a:gd name="T42" fmla="*/ 180 w 181"/>
                    <a:gd name="T43" fmla="*/ 12 h 247"/>
                    <a:gd name="T44" fmla="*/ 176 w 181"/>
                    <a:gd name="T45" fmla="*/ 1 h 247"/>
                    <a:gd name="T46" fmla="*/ 6 w 181"/>
                    <a:gd name="T47" fmla="*/ 0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81" h="247">
                      <a:moveTo>
                        <a:pt x="6" y="0"/>
                      </a:moveTo>
                      <a:lnTo>
                        <a:pt x="0" y="22"/>
                      </a:lnTo>
                      <a:lnTo>
                        <a:pt x="0" y="56"/>
                      </a:lnTo>
                      <a:lnTo>
                        <a:pt x="0" y="95"/>
                      </a:lnTo>
                      <a:lnTo>
                        <a:pt x="6" y="119"/>
                      </a:lnTo>
                      <a:lnTo>
                        <a:pt x="6" y="129"/>
                      </a:lnTo>
                      <a:lnTo>
                        <a:pt x="2" y="166"/>
                      </a:lnTo>
                      <a:lnTo>
                        <a:pt x="4" y="193"/>
                      </a:lnTo>
                      <a:lnTo>
                        <a:pt x="8" y="230"/>
                      </a:lnTo>
                      <a:lnTo>
                        <a:pt x="8" y="240"/>
                      </a:lnTo>
                      <a:lnTo>
                        <a:pt x="19" y="245"/>
                      </a:lnTo>
                      <a:lnTo>
                        <a:pt x="64" y="239"/>
                      </a:lnTo>
                      <a:lnTo>
                        <a:pt x="78" y="160"/>
                      </a:lnTo>
                      <a:lnTo>
                        <a:pt x="81" y="111"/>
                      </a:lnTo>
                      <a:lnTo>
                        <a:pt x="87" y="67"/>
                      </a:lnTo>
                      <a:lnTo>
                        <a:pt x="93" y="137"/>
                      </a:lnTo>
                      <a:lnTo>
                        <a:pt x="99" y="238"/>
                      </a:lnTo>
                      <a:lnTo>
                        <a:pt x="144" y="246"/>
                      </a:lnTo>
                      <a:lnTo>
                        <a:pt x="153" y="240"/>
                      </a:lnTo>
                      <a:lnTo>
                        <a:pt x="165" y="150"/>
                      </a:lnTo>
                      <a:lnTo>
                        <a:pt x="167" y="107"/>
                      </a:lnTo>
                      <a:lnTo>
                        <a:pt x="180" y="12"/>
                      </a:lnTo>
                      <a:lnTo>
                        <a:pt x="176" y="1"/>
                      </a:lnTo>
                      <a:lnTo>
                        <a:pt x="6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186" name="Group 214"/>
            <p:cNvGrpSpPr>
              <a:grpSpLocks/>
            </p:cNvGrpSpPr>
            <p:nvPr/>
          </p:nvGrpSpPr>
          <p:grpSpPr bwMode="auto">
            <a:xfrm>
              <a:off x="758" y="2540"/>
              <a:ext cx="302" cy="472"/>
              <a:chOff x="758" y="2540"/>
              <a:chExt cx="302" cy="472"/>
            </a:xfrm>
          </p:grpSpPr>
          <p:grpSp>
            <p:nvGrpSpPr>
              <p:cNvPr id="249" name="Group 203"/>
              <p:cNvGrpSpPr>
                <a:grpSpLocks/>
              </p:cNvGrpSpPr>
              <p:nvPr/>
            </p:nvGrpSpPr>
            <p:grpSpPr bwMode="auto">
              <a:xfrm>
                <a:off x="758" y="2600"/>
                <a:ext cx="302" cy="412"/>
                <a:chOff x="758" y="2600"/>
                <a:chExt cx="302" cy="412"/>
              </a:xfrm>
            </p:grpSpPr>
            <p:grpSp>
              <p:nvGrpSpPr>
                <p:cNvPr id="260" name="Group 193"/>
                <p:cNvGrpSpPr>
                  <a:grpSpLocks/>
                </p:cNvGrpSpPr>
                <p:nvPr/>
              </p:nvGrpSpPr>
              <p:grpSpPr bwMode="auto">
                <a:xfrm>
                  <a:off x="768" y="2971"/>
                  <a:ext cx="266" cy="41"/>
                  <a:chOff x="768" y="2971"/>
                  <a:chExt cx="266" cy="41"/>
                </a:xfrm>
              </p:grpSpPr>
              <p:sp>
                <p:nvSpPr>
                  <p:cNvPr id="270" name="Freeform 191"/>
                  <p:cNvSpPr>
                    <a:spLocks/>
                  </p:cNvSpPr>
                  <p:nvPr/>
                </p:nvSpPr>
                <p:spPr bwMode="auto">
                  <a:xfrm>
                    <a:off x="768" y="2980"/>
                    <a:ext cx="80" cy="32"/>
                  </a:xfrm>
                  <a:custGeom>
                    <a:avLst/>
                    <a:gdLst>
                      <a:gd name="T0" fmla="*/ 30 w 80"/>
                      <a:gd name="T1" fmla="*/ 6 h 32"/>
                      <a:gd name="T2" fmla="*/ 13 w 80"/>
                      <a:gd name="T3" fmla="*/ 15 h 32"/>
                      <a:gd name="T4" fmla="*/ 0 w 80"/>
                      <a:gd name="T5" fmla="*/ 23 h 32"/>
                      <a:gd name="T6" fmla="*/ 1 w 80"/>
                      <a:gd name="T7" fmla="*/ 29 h 32"/>
                      <a:gd name="T8" fmla="*/ 10 w 80"/>
                      <a:gd name="T9" fmla="*/ 31 h 32"/>
                      <a:gd name="T10" fmla="*/ 35 w 80"/>
                      <a:gd name="T11" fmla="*/ 30 h 32"/>
                      <a:gd name="T12" fmla="*/ 49 w 80"/>
                      <a:gd name="T13" fmla="*/ 26 h 32"/>
                      <a:gd name="T14" fmla="*/ 57 w 80"/>
                      <a:gd name="T15" fmla="*/ 20 h 32"/>
                      <a:gd name="T16" fmla="*/ 78 w 80"/>
                      <a:gd name="T17" fmla="*/ 16 h 32"/>
                      <a:gd name="T18" fmla="*/ 79 w 80"/>
                      <a:gd name="T19" fmla="*/ 7 h 32"/>
                      <a:gd name="T20" fmla="*/ 75 w 80"/>
                      <a:gd name="T21" fmla="*/ 0 h 32"/>
                      <a:gd name="T22" fmla="*/ 54 w 80"/>
                      <a:gd name="T23" fmla="*/ 5 h 32"/>
                      <a:gd name="T24" fmla="*/ 30 w 80"/>
                      <a:gd name="T25" fmla="*/ 6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80" h="32">
                        <a:moveTo>
                          <a:pt x="30" y="6"/>
                        </a:moveTo>
                        <a:lnTo>
                          <a:pt x="13" y="15"/>
                        </a:lnTo>
                        <a:lnTo>
                          <a:pt x="0" y="23"/>
                        </a:lnTo>
                        <a:lnTo>
                          <a:pt x="1" y="29"/>
                        </a:lnTo>
                        <a:lnTo>
                          <a:pt x="10" y="31"/>
                        </a:lnTo>
                        <a:lnTo>
                          <a:pt x="35" y="30"/>
                        </a:lnTo>
                        <a:lnTo>
                          <a:pt x="49" y="26"/>
                        </a:lnTo>
                        <a:lnTo>
                          <a:pt x="57" y="20"/>
                        </a:lnTo>
                        <a:lnTo>
                          <a:pt x="78" y="16"/>
                        </a:lnTo>
                        <a:lnTo>
                          <a:pt x="79" y="7"/>
                        </a:lnTo>
                        <a:lnTo>
                          <a:pt x="75" y="0"/>
                        </a:lnTo>
                        <a:lnTo>
                          <a:pt x="54" y="5"/>
                        </a:lnTo>
                        <a:lnTo>
                          <a:pt x="30" y="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71" name="Freeform 192"/>
                  <p:cNvSpPr>
                    <a:spLocks/>
                  </p:cNvSpPr>
                  <p:nvPr/>
                </p:nvSpPr>
                <p:spPr bwMode="auto">
                  <a:xfrm>
                    <a:off x="944" y="2971"/>
                    <a:ext cx="90" cy="33"/>
                  </a:xfrm>
                  <a:custGeom>
                    <a:avLst/>
                    <a:gdLst>
                      <a:gd name="T0" fmla="*/ 1 w 90"/>
                      <a:gd name="T1" fmla="*/ 2 h 33"/>
                      <a:gd name="T2" fmla="*/ 0 w 90"/>
                      <a:gd name="T3" fmla="*/ 15 h 33"/>
                      <a:gd name="T4" fmla="*/ 12 w 90"/>
                      <a:gd name="T5" fmla="*/ 20 h 33"/>
                      <a:gd name="T6" fmla="*/ 25 w 90"/>
                      <a:gd name="T7" fmla="*/ 21 h 33"/>
                      <a:gd name="T8" fmla="*/ 33 w 90"/>
                      <a:gd name="T9" fmla="*/ 24 h 33"/>
                      <a:gd name="T10" fmla="*/ 47 w 90"/>
                      <a:gd name="T11" fmla="*/ 29 h 33"/>
                      <a:gd name="T12" fmla="*/ 73 w 90"/>
                      <a:gd name="T13" fmla="*/ 32 h 33"/>
                      <a:gd name="T14" fmla="*/ 82 w 90"/>
                      <a:gd name="T15" fmla="*/ 31 h 33"/>
                      <a:gd name="T16" fmla="*/ 89 w 90"/>
                      <a:gd name="T17" fmla="*/ 29 h 33"/>
                      <a:gd name="T18" fmla="*/ 89 w 90"/>
                      <a:gd name="T19" fmla="*/ 26 h 33"/>
                      <a:gd name="T20" fmla="*/ 80 w 90"/>
                      <a:gd name="T21" fmla="*/ 18 h 33"/>
                      <a:gd name="T22" fmla="*/ 59 w 90"/>
                      <a:gd name="T23" fmla="*/ 11 h 33"/>
                      <a:gd name="T24" fmla="*/ 44 w 90"/>
                      <a:gd name="T25" fmla="*/ 5 h 33"/>
                      <a:gd name="T26" fmla="*/ 38 w 90"/>
                      <a:gd name="T27" fmla="*/ 0 h 33"/>
                      <a:gd name="T28" fmla="*/ 1 w 90"/>
                      <a:gd name="T29" fmla="*/ 2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90" h="33">
                        <a:moveTo>
                          <a:pt x="1" y="2"/>
                        </a:moveTo>
                        <a:lnTo>
                          <a:pt x="0" y="15"/>
                        </a:lnTo>
                        <a:lnTo>
                          <a:pt x="12" y="20"/>
                        </a:lnTo>
                        <a:lnTo>
                          <a:pt x="25" y="21"/>
                        </a:lnTo>
                        <a:lnTo>
                          <a:pt x="33" y="24"/>
                        </a:lnTo>
                        <a:lnTo>
                          <a:pt x="47" y="29"/>
                        </a:lnTo>
                        <a:lnTo>
                          <a:pt x="73" y="32"/>
                        </a:lnTo>
                        <a:lnTo>
                          <a:pt x="82" y="31"/>
                        </a:lnTo>
                        <a:lnTo>
                          <a:pt x="89" y="29"/>
                        </a:lnTo>
                        <a:lnTo>
                          <a:pt x="89" y="26"/>
                        </a:lnTo>
                        <a:lnTo>
                          <a:pt x="80" y="18"/>
                        </a:lnTo>
                        <a:lnTo>
                          <a:pt x="59" y="11"/>
                        </a:lnTo>
                        <a:lnTo>
                          <a:pt x="44" y="5"/>
                        </a:lnTo>
                        <a:lnTo>
                          <a:pt x="38" y="0"/>
                        </a:lnTo>
                        <a:lnTo>
                          <a:pt x="1" y="2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261" name="Group 202"/>
                <p:cNvGrpSpPr>
                  <a:grpSpLocks/>
                </p:cNvGrpSpPr>
                <p:nvPr/>
              </p:nvGrpSpPr>
              <p:grpSpPr bwMode="auto">
                <a:xfrm>
                  <a:off x="758" y="2600"/>
                  <a:ext cx="302" cy="389"/>
                  <a:chOff x="758" y="2600"/>
                  <a:chExt cx="302" cy="389"/>
                </a:xfrm>
              </p:grpSpPr>
              <p:grpSp>
                <p:nvGrpSpPr>
                  <p:cNvPr id="262" name="Group 197"/>
                  <p:cNvGrpSpPr>
                    <a:grpSpLocks/>
                  </p:cNvGrpSpPr>
                  <p:nvPr/>
                </p:nvGrpSpPr>
                <p:grpSpPr bwMode="auto">
                  <a:xfrm>
                    <a:off x="797" y="2600"/>
                    <a:ext cx="189" cy="124"/>
                    <a:chOff x="797" y="2600"/>
                    <a:chExt cx="189" cy="124"/>
                  </a:xfrm>
                </p:grpSpPr>
                <p:sp>
                  <p:nvSpPr>
                    <p:cNvPr id="267" name="Freeform 194"/>
                    <p:cNvSpPr>
                      <a:spLocks/>
                    </p:cNvSpPr>
                    <p:nvPr/>
                  </p:nvSpPr>
                  <p:spPr bwMode="auto">
                    <a:xfrm>
                      <a:off x="797" y="2608"/>
                      <a:ext cx="189" cy="116"/>
                    </a:xfrm>
                    <a:custGeom>
                      <a:avLst/>
                      <a:gdLst>
                        <a:gd name="T0" fmla="*/ 0 w 189"/>
                        <a:gd name="T1" fmla="*/ 22 h 116"/>
                        <a:gd name="T2" fmla="*/ 56 w 189"/>
                        <a:gd name="T3" fmla="*/ 0 h 116"/>
                        <a:gd name="T4" fmla="*/ 118 w 189"/>
                        <a:gd name="T5" fmla="*/ 51 h 116"/>
                        <a:gd name="T6" fmla="*/ 129 w 189"/>
                        <a:gd name="T7" fmla="*/ 3 h 116"/>
                        <a:gd name="T8" fmla="*/ 167 w 189"/>
                        <a:gd name="T9" fmla="*/ 9 h 116"/>
                        <a:gd name="T10" fmla="*/ 188 w 189"/>
                        <a:gd name="T11" fmla="*/ 26 h 116"/>
                        <a:gd name="T12" fmla="*/ 184 w 189"/>
                        <a:gd name="T13" fmla="*/ 115 h 116"/>
                        <a:gd name="T14" fmla="*/ 20 w 189"/>
                        <a:gd name="T15" fmla="*/ 115 h 116"/>
                        <a:gd name="T16" fmla="*/ 0 w 189"/>
                        <a:gd name="T17" fmla="*/ 22 h 1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189" h="116">
                          <a:moveTo>
                            <a:pt x="0" y="22"/>
                          </a:moveTo>
                          <a:lnTo>
                            <a:pt x="56" y="0"/>
                          </a:lnTo>
                          <a:lnTo>
                            <a:pt x="118" y="51"/>
                          </a:lnTo>
                          <a:lnTo>
                            <a:pt x="129" y="3"/>
                          </a:lnTo>
                          <a:lnTo>
                            <a:pt x="167" y="9"/>
                          </a:lnTo>
                          <a:lnTo>
                            <a:pt x="188" y="26"/>
                          </a:lnTo>
                          <a:lnTo>
                            <a:pt x="184" y="115"/>
                          </a:lnTo>
                          <a:lnTo>
                            <a:pt x="20" y="115"/>
                          </a:lnTo>
                          <a:lnTo>
                            <a:pt x="0" y="22"/>
                          </a:lnTo>
                        </a:path>
                      </a:pathLst>
                    </a:custGeom>
                    <a:solidFill>
                      <a:srgbClr val="7F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8" name="Freeform 195"/>
                    <p:cNvSpPr>
                      <a:spLocks/>
                    </p:cNvSpPr>
                    <p:nvPr/>
                  </p:nvSpPr>
                  <p:spPr bwMode="auto">
                    <a:xfrm>
                      <a:off x="852" y="2600"/>
                      <a:ext cx="74" cy="68"/>
                    </a:xfrm>
                    <a:custGeom>
                      <a:avLst/>
                      <a:gdLst>
                        <a:gd name="T0" fmla="*/ 0 w 74"/>
                        <a:gd name="T1" fmla="*/ 7 h 68"/>
                        <a:gd name="T2" fmla="*/ 6 w 74"/>
                        <a:gd name="T3" fmla="*/ 0 h 68"/>
                        <a:gd name="T4" fmla="*/ 51 w 74"/>
                        <a:gd name="T5" fmla="*/ 12 h 68"/>
                        <a:gd name="T6" fmla="*/ 62 w 74"/>
                        <a:gd name="T7" fmla="*/ 4 h 68"/>
                        <a:gd name="T8" fmla="*/ 70 w 74"/>
                        <a:gd name="T9" fmla="*/ 7 h 68"/>
                        <a:gd name="T10" fmla="*/ 73 w 74"/>
                        <a:gd name="T11" fmla="*/ 46 h 68"/>
                        <a:gd name="T12" fmla="*/ 72 w 74"/>
                        <a:gd name="T13" fmla="*/ 67 h 68"/>
                        <a:gd name="T14" fmla="*/ 0 w 74"/>
                        <a:gd name="T15" fmla="*/ 7 h 6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74" h="68">
                          <a:moveTo>
                            <a:pt x="0" y="7"/>
                          </a:moveTo>
                          <a:lnTo>
                            <a:pt x="6" y="0"/>
                          </a:lnTo>
                          <a:lnTo>
                            <a:pt x="51" y="12"/>
                          </a:lnTo>
                          <a:lnTo>
                            <a:pt x="62" y="4"/>
                          </a:lnTo>
                          <a:lnTo>
                            <a:pt x="70" y="7"/>
                          </a:lnTo>
                          <a:lnTo>
                            <a:pt x="73" y="46"/>
                          </a:lnTo>
                          <a:lnTo>
                            <a:pt x="72" y="67"/>
                          </a:lnTo>
                          <a:lnTo>
                            <a:pt x="0" y="7"/>
                          </a:lnTo>
                        </a:path>
                      </a:pathLst>
                    </a:custGeom>
                    <a:solidFill>
                      <a:srgbClr val="FFDFB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9" name="Freeform 196"/>
                    <p:cNvSpPr>
                      <a:spLocks/>
                    </p:cNvSpPr>
                    <p:nvPr/>
                  </p:nvSpPr>
                  <p:spPr bwMode="auto">
                    <a:xfrm>
                      <a:off x="877" y="2614"/>
                      <a:ext cx="50" cy="16"/>
                    </a:xfrm>
                    <a:custGeom>
                      <a:avLst/>
                      <a:gdLst>
                        <a:gd name="T0" fmla="*/ 0 w 50"/>
                        <a:gd name="T1" fmla="*/ 15 h 16"/>
                        <a:gd name="T2" fmla="*/ 28 w 50"/>
                        <a:gd name="T3" fmla="*/ 0 h 16"/>
                        <a:gd name="T4" fmla="*/ 49 w 50"/>
                        <a:gd name="T5" fmla="*/ 12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50" h="16">
                          <a:moveTo>
                            <a:pt x="0" y="15"/>
                          </a:moveTo>
                          <a:lnTo>
                            <a:pt x="28" y="0"/>
                          </a:lnTo>
                          <a:lnTo>
                            <a:pt x="49" y="12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  <p:grpSp>
                <p:nvGrpSpPr>
                  <p:cNvPr id="263" name="Group 201"/>
                  <p:cNvGrpSpPr>
                    <a:grpSpLocks/>
                  </p:cNvGrpSpPr>
                  <p:nvPr/>
                </p:nvGrpSpPr>
                <p:grpSpPr bwMode="auto">
                  <a:xfrm>
                    <a:off x="758" y="2606"/>
                    <a:ext cx="302" cy="383"/>
                    <a:chOff x="758" y="2606"/>
                    <a:chExt cx="302" cy="383"/>
                  </a:xfrm>
                </p:grpSpPr>
                <p:sp>
                  <p:nvSpPr>
                    <p:cNvPr id="264" name="Freeform 198"/>
                    <p:cNvSpPr>
                      <a:spLocks/>
                    </p:cNvSpPr>
                    <p:nvPr/>
                  </p:nvSpPr>
                  <p:spPr bwMode="auto">
                    <a:xfrm>
                      <a:off x="758" y="2606"/>
                      <a:ext cx="302" cy="383"/>
                    </a:xfrm>
                    <a:custGeom>
                      <a:avLst/>
                      <a:gdLst>
                        <a:gd name="T0" fmla="*/ 95 w 302"/>
                        <a:gd name="T1" fmla="*/ 0 h 383"/>
                        <a:gd name="T2" fmla="*/ 23 w 302"/>
                        <a:gd name="T3" fmla="*/ 28 h 383"/>
                        <a:gd name="T4" fmla="*/ 0 w 302"/>
                        <a:gd name="T5" fmla="*/ 118 h 383"/>
                        <a:gd name="T6" fmla="*/ 56 w 302"/>
                        <a:gd name="T7" fmla="*/ 178 h 383"/>
                        <a:gd name="T8" fmla="*/ 57 w 302"/>
                        <a:gd name="T9" fmla="*/ 189 h 383"/>
                        <a:gd name="T10" fmla="*/ 60 w 302"/>
                        <a:gd name="T11" fmla="*/ 203 h 383"/>
                        <a:gd name="T12" fmla="*/ 67 w 302"/>
                        <a:gd name="T13" fmla="*/ 212 h 383"/>
                        <a:gd name="T14" fmla="*/ 58 w 302"/>
                        <a:gd name="T15" fmla="*/ 277 h 383"/>
                        <a:gd name="T16" fmla="*/ 39 w 302"/>
                        <a:gd name="T17" fmla="*/ 381 h 383"/>
                        <a:gd name="T18" fmla="*/ 59 w 302"/>
                        <a:gd name="T19" fmla="*/ 382 h 383"/>
                        <a:gd name="T20" fmla="*/ 91 w 302"/>
                        <a:gd name="T21" fmla="*/ 376 h 383"/>
                        <a:gd name="T22" fmla="*/ 114 w 302"/>
                        <a:gd name="T23" fmla="*/ 306 h 383"/>
                        <a:gd name="T24" fmla="*/ 125 w 302"/>
                        <a:gd name="T25" fmla="*/ 281 h 383"/>
                        <a:gd name="T26" fmla="*/ 159 w 302"/>
                        <a:gd name="T27" fmla="*/ 213 h 383"/>
                        <a:gd name="T28" fmla="*/ 163 w 302"/>
                        <a:gd name="T29" fmla="*/ 284 h 383"/>
                        <a:gd name="T30" fmla="*/ 181 w 302"/>
                        <a:gd name="T31" fmla="*/ 370 h 383"/>
                        <a:gd name="T32" fmla="*/ 229 w 302"/>
                        <a:gd name="T33" fmla="*/ 371 h 383"/>
                        <a:gd name="T34" fmla="*/ 234 w 302"/>
                        <a:gd name="T35" fmla="*/ 279 h 383"/>
                        <a:gd name="T36" fmla="*/ 230 w 302"/>
                        <a:gd name="T37" fmla="*/ 186 h 383"/>
                        <a:gd name="T38" fmla="*/ 232 w 302"/>
                        <a:gd name="T39" fmla="*/ 140 h 383"/>
                        <a:gd name="T40" fmla="*/ 241 w 302"/>
                        <a:gd name="T41" fmla="*/ 125 h 383"/>
                        <a:gd name="T42" fmla="*/ 246 w 302"/>
                        <a:gd name="T43" fmla="*/ 126 h 383"/>
                        <a:gd name="T44" fmla="*/ 297 w 302"/>
                        <a:gd name="T45" fmla="*/ 110 h 383"/>
                        <a:gd name="T46" fmla="*/ 301 w 302"/>
                        <a:gd name="T47" fmla="*/ 81 h 383"/>
                        <a:gd name="T48" fmla="*/ 220 w 302"/>
                        <a:gd name="T49" fmla="*/ 10 h 383"/>
                        <a:gd name="T50" fmla="*/ 163 w 302"/>
                        <a:gd name="T51" fmla="*/ 0 h 383"/>
                        <a:gd name="T52" fmla="*/ 175 w 302"/>
                        <a:gd name="T53" fmla="*/ 48 h 383"/>
                        <a:gd name="T54" fmla="*/ 161 w 302"/>
                        <a:gd name="T55" fmla="*/ 95 h 383"/>
                        <a:gd name="T56" fmla="*/ 139 w 302"/>
                        <a:gd name="T57" fmla="*/ 51 h 383"/>
                        <a:gd name="T58" fmla="*/ 95 w 302"/>
                        <a:gd name="T59" fmla="*/ 0 h 3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</a:cxnLst>
                      <a:rect l="0" t="0" r="r" b="b"/>
                      <a:pathLst>
                        <a:path w="302" h="383">
                          <a:moveTo>
                            <a:pt x="95" y="0"/>
                          </a:moveTo>
                          <a:lnTo>
                            <a:pt x="23" y="28"/>
                          </a:lnTo>
                          <a:lnTo>
                            <a:pt x="0" y="118"/>
                          </a:lnTo>
                          <a:lnTo>
                            <a:pt x="56" y="178"/>
                          </a:lnTo>
                          <a:lnTo>
                            <a:pt x="57" y="189"/>
                          </a:lnTo>
                          <a:lnTo>
                            <a:pt x="60" y="203"/>
                          </a:lnTo>
                          <a:lnTo>
                            <a:pt x="67" y="212"/>
                          </a:lnTo>
                          <a:lnTo>
                            <a:pt x="58" y="277"/>
                          </a:lnTo>
                          <a:lnTo>
                            <a:pt x="39" y="381"/>
                          </a:lnTo>
                          <a:lnTo>
                            <a:pt x="59" y="382"/>
                          </a:lnTo>
                          <a:lnTo>
                            <a:pt x="91" y="376"/>
                          </a:lnTo>
                          <a:lnTo>
                            <a:pt x="114" y="306"/>
                          </a:lnTo>
                          <a:lnTo>
                            <a:pt x="125" y="281"/>
                          </a:lnTo>
                          <a:lnTo>
                            <a:pt x="159" y="213"/>
                          </a:lnTo>
                          <a:lnTo>
                            <a:pt x="163" y="284"/>
                          </a:lnTo>
                          <a:lnTo>
                            <a:pt x="181" y="370"/>
                          </a:lnTo>
                          <a:lnTo>
                            <a:pt x="229" y="371"/>
                          </a:lnTo>
                          <a:lnTo>
                            <a:pt x="234" y="279"/>
                          </a:lnTo>
                          <a:lnTo>
                            <a:pt x="230" y="186"/>
                          </a:lnTo>
                          <a:lnTo>
                            <a:pt x="232" y="140"/>
                          </a:lnTo>
                          <a:lnTo>
                            <a:pt x="241" y="125"/>
                          </a:lnTo>
                          <a:lnTo>
                            <a:pt x="246" y="126"/>
                          </a:lnTo>
                          <a:lnTo>
                            <a:pt x="297" y="110"/>
                          </a:lnTo>
                          <a:lnTo>
                            <a:pt x="301" y="81"/>
                          </a:lnTo>
                          <a:lnTo>
                            <a:pt x="220" y="10"/>
                          </a:lnTo>
                          <a:lnTo>
                            <a:pt x="163" y="0"/>
                          </a:lnTo>
                          <a:lnTo>
                            <a:pt x="175" y="48"/>
                          </a:lnTo>
                          <a:lnTo>
                            <a:pt x="161" y="95"/>
                          </a:lnTo>
                          <a:lnTo>
                            <a:pt x="139" y="51"/>
                          </a:lnTo>
                          <a:lnTo>
                            <a:pt x="95" y="0"/>
                          </a:lnTo>
                        </a:path>
                      </a:pathLst>
                    </a:custGeom>
                    <a:solidFill>
                      <a:srgbClr val="5F3F1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5" name="Freeform 199"/>
                    <p:cNvSpPr>
                      <a:spLocks/>
                    </p:cNvSpPr>
                    <p:nvPr/>
                  </p:nvSpPr>
                  <p:spPr bwMode="auto">
                    <a:xfrm>
                      <a:off x="775" y="2648"/>
                      <a:ext cx="72" cy="99"/>
                    </a:xfrm>
                    <a:custGeom>
                      <a:avLst/>
                      <a:gdLst>
                        <a:gd name="T0" fmla="*/ 35 w 72"/>
                        <a:gd name="T1" fmla="*/ 0 h 99"/>
                        <a:gd name="T2" fmla="*/ 42 w 72"/>
                        <a:gd name="T3" fmla="*/ 24 h 99"/>
                        <a:gd name="T4" fmla="*/ 39 w 72"/>
                        <a:gd name="T5" fmla="*/ 59 h 99"/>
                        <a:gd name="T6" fmla="*/ 0 w 72"/>
                        <a:gd name="T7" fmla="*/ 65 h 99"/>
                        <a:gd name="T8" fmla="*/ 39 w 72"/>
                        <a:gd name="T9" fmla="*/ 67 h 99"/>
                        <a:gd name="T10" fmla="*/ 50 w 72"/>
                        <a:gd name="T11" fmla="*/ 88 h 99"/>
                        <a:gd name="T12" fmla="*/ 71 w 72"/>
                        <a:gd name="T13" fmla="*/ 98 h 99"/>
                        <a:gd name="T14" fmla="*/ 64 w 72"/>
                        <a:gd name="T15" fmla="*/ 80 h 99"/>
                        <a:gd name="T16" fmla="*/ 57 w 72"/>
                        <a:gd name="T17" fmla="*/ 71 h 99"/>
                        <a:gd name="T18" fmla="*/ 53 w 72"/>
                        <a:gd name="T19" fmla="*/ 47 h 99"/>
                        <a:gd name="T20" fmla="*/ 35 w 72"/>
                        <a:gd name="T21" fmla="*/ 0 h 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72" h="99">
                          <a:moveTo>
                            <a:pt x="35" y="0"/>
                          </a:moveTo>
                          <a:lnTo>
                            <a:pt x="42" y="24"/>
                          </a:lnTo>
                          <a:lnTo>
                            <a:pt x="39" y="59"/>
                          </a:lnTo>
                          <a:lnTo>
                            <a:pt x="0" y="65"/>
                          </a:lnTo>
                          <a:lnTo>
                            <a:pt x="39" y="67"/>
                          </a:lnTo>
                          <a:lnTo>
                            <a:pt x="50" y="88"/>
                          </a:lnTo>
                          <a:lnTo>
                            <a:pt x="71" y="98"/>
                          </a:lnTo>
                          <a:lnTo>
                            <a:pt x="64" y="80"/>
                          </a:lnTo>
                          <a:lnTo>
                            <a:pt x="57" y="71"/>
                          </a:lnTo>
                          <a:lnTo>
                            <a:pt x="53" y="47"/>
                          </a:lnTo>
                          <a:lnTo>
                            <a:pt x="35" y="0"/>
                          </a:lnTo>
                        </a:path>
                      </a:pathLst>
                    </a:custGeom>
                    <a:solidFill>
                      <a:srgbClr val="3F1F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6" name="Freeform 200"/>
                    <p:cNvSpPr>
                      <a:spLocks/>
                    </p:cNvSpPr>
                    <p:nvPr/>
                  </p:nvSpPr>
                  <p:spPr bwMode="auto">
                    <a:xfrm>
                      <a:off x="844" y="2653"/>
                      <a:ext cx="23" cy="13"/>
                    </a:xfrm>
                    <a:custGeom>
                      <a:avLst/>
                      <a:gdLst>
                        <a:gd name="T0" fmla="*/ 0 w 23"/>
                        <a:gd name="T1" fmla="*/ 12 h 13"/>
                        <a:gd name="T2" fmla="*/ 5 w 23"/>
                        <a:gd name="T3" fmla="*/ 0 h 13"/>
                        <a:gd name="T4" fmla="*/ 22 w 23"/>
                        <a:gd name="T5" fmla="*/ 10 h 13"/>
                        <a:gd name="T6" fmla="*/ 0 w 23"/>
                        <a:gd name="T7" fmla="*/ 12 h 1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3" h="13">
                          <a:moveTo>
                            <a:pt x="0" y="12"/>
                          </a:moveTo>
                          <a:lnTo>
                            <a:pt x="5" y="0"/>
                          </a:lnTo>
                          <a:lnTo>
                            <a:pt x="22" y="10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solidFill>
                      <a:srgbClr val="FFDFB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  <p:grpSp>
            <p:nvGrpSpPr>
              <p:cNvPr id="250" name="Group 213"/>
              <p:cNvGrpSpPr>
                <a:grpSpLocks/>
              </p:cNvGrpSpPr>
              <p:nvPr/>
            </p:nvGrpSpPr>
            <p:grpSpPr bwMode="auto">
              <a:xfrm>
                <a:off x="843" y="2540"/>
                <a:ext cx="160" cy="192"/>
                <a:chOff x="843" y="2540"/>
                <a:chExt cx="160" cy="192"/>
              </a:xfrm>
            </p:grpSpPr>
            <p:grpSp>
              <p:nvGrpSpPr>
                <p:cNvPr id="251" name="Group 211"/>
                <p:cNvGrpSpPr>
                  <a:grpSpLocks/>
                </p:cNvGrpSpPr>
                <p:nvPr/>
              </p:nvGrpSpPr>
              <p:grpSpPr bwMode="auto">
                <a:xfrm>
                  <a:off x="843" y="2540"/>
                  <a:ext cx="93" cy="73"/>
                  <a:chOff x="843" y="2540"/>
                  <a:chExt cx="93" cy="73"/>
                </a:xfrm>
              </p:grpSpPr>
              <p:grpSp>
                <p:nvGrpSpPr>
                  <p:cNvPr id="253" name="Group 209"/>
                  <p:cNvGrpSpPr>
                    <a:grpSpLocks/>
                  </p:cNvGrpSpPr>
                  <p:nvPr/>
                </p:nvGrpSpPr>
                <p:grpSpPr bwMode="auto">
                  <a:xfrm>
                    <a:off x="846" y="2540"/>
                    <a:ext cx="82" cy="73"/>
                    <a:chOff x="846" y="2540"/>
                    <a:chExt cx="82" cy="73"/>
                  </a:xfrm>
                </p:grpSpPr>
                <p:sp>
                  <p:nvSpPr>
                    <p:cNvPr id="255" name="Freeform 204"/>
                    <p:cNvSpPr>
                      <a:spLocks/>
                    </p:cNvSpPr>
                    <p:nvPr/>
                  </p:nvSpPr>
                  <p:spPr bwMode="auto">
                    <a:xfrm>
                      <a:off x="846" y="2540"/>
                      <a:ext cx="82" cy="73"/>
                    </a:xfrm>
                    <a:custGeom>
                      <a:avLst/>
                      <a:gdLst>
                        <a:gd name="T0" fmla="*/ 80 w 82"/>
                        <a:gd name="T1" fmla="*/ 12 h 73"/>
                        <a:gd name="T2" fmla="*/ 81 w 82"/>
                        <a:gd name="T3" fmla="*/ 24 h 73"/>
                        <a:gd name="T4" fmla="*/ 78 w 82"/>
                        <a:gd name="T5" fmla="*/ 28 h 73"/>
                        <a:gd name="T6" fmla="*/ 81 w 82"/>
                        <a:gd name="T7" fmla="*/ 32 h 73"/>
                        <a:gd name="T8" fmla="*/ 80 w 82"/>
                        <a:gd name="T9" fmla="*/ 36 h 73"/>
                        <a:gd name="T10" fmla="*/ 79 w 82"/>
                        <a:gd name="T11" fmla="*/ 42 h 73"/>
                        <a:gd name="T12" fmla="*/ 78 w 82"/>
                        <a:gd name="T13" fmla="*/ 48 h 73"/>
                        <a:gd name="T14" fmla="*/ 79 w 82"/>
                        <a:gd name="T15" fmla="*/ 54 h 73"/>
                        <a:gd name="T16" fmla="*/ 74 w 82"/>
                        <a:gd name="T17" fmla="*/ 58 h 73"/>
                        <a:gd name="T18" fmla="*/ 66 w 82"/>
                        <a:gd name="T19" fmla="*/ 60 h 73"/>
                        <a:gd name="T20" fmla="*/ 69 w 82"/>
                        <a:gd name="T21" fmla="*/ 64 h 73"/>
                        <a:gd name="T22" fmla="*/ 55 w 82"/>
                        <a:gd name="T23" fmla="*/ 72 h 73"/>
                        <a:gd name="T24" fmla="*/ 12 w 82"/>
                        <a:gd name="T25" fmla="*/ 60 h 73"/>
                        <a:gd name="T26" fmla="*/ 10 w 82"/>
                        <a:gd name="T27" fmla="*/ 44 h 73"/>
                        <a:gd name="T28" fmla="*/ 8 w 82"/>
                        <a:gd name="T29" fmla="*/ 42 h 73"/>
                        <a:gd name="T30" fmla="*/ 6 w 82"/>
                        <a:gd name="T31" fmla="*/ 40 h 73"/>
                        <a:gd name="T32" fmla="*/ 2 w 82"/>
                        <a:gd name="T33" fmla="*/ 35 h 73"/>
                        <a:gd name="T34" fmla="*/ 0 w 82"/>
                        <a:gd name="T35" fmla="*/ 27 h 73"/>
                        <a:gd name="T36" fmla="*/ 5 w 82"/>
                        <a:gd name="T37" fmla="*/ 26 h 73"/>
                        <a:gd name="T38" fmla="*/ 4 w 82"/>
                        <a:gd name="T39" fmla="*/ 23 h 73"/>
                        <a:gd name="T40" fmla="*/ 4 w 82"/>
                        <a:gd name="T41" fmla="*/ 17 h 73"/>
                        <a:gd name="T42" fmla="*/ 4 w 82"/>
                        <a:gd name="T43" fmla="*/ 13 h 73"/>
                        <a:gd name="T44" fmla="*/ 8 w 82"/>
                        <a:gd name="T45" fmla="*/ 8 h 73"/>
                        <a:gd name="T46" fmla="*/ 12 w 82"/>
                        <a:gd name="T47" fmla="*/ 5 h 73"/>
                        <a:gd name="T48" fmla="*/ 20 w 82"/>
                        <a:gd name="T49" fmla="*/ 2 h 73"/>
                        <a:gd name="T50" fmla="*/ 29 w 82"/>
                        <a:gd name="T51" fmla="*/ 1 h 73"/>
                        <a:gd name="T52" fmla="*/ 38 w 82"/>
                        <a:gd name="T53" fmla="*/ 0 h 73"/>
                        <a:gd name="T54" fmla="*/ 47 w 82"/>
                        <a:gd name="T55" fmla="*/ 0 h 73"/>
                        <a:gd name="T56" fmla="*/ 56 w 82"/>
                        <a:gd name="T57" fmla="*/ 0 h 73"/>
                        <a:gd name="T58" fmla="*/ 63 w 82"/>
                        <a:gd name="T59" fmla="*/ 1 h 73"/>
                        <a:gd name="T60" fmla="*/ 71 w 82"/>
                        <a:gd name="T61" fmla="*/ 3 h 73"/>
                        <a:gd name="T62" fmla="*/ 76 w 82"/>
                        <a:gd name="T63" fmla="*/ 6 h 73"/>
                        <a:gd name="T64" fmla="*/ 77 w 82"/>
                        <a:gd name="T65" fmla="*/ 8 h 73"/>
                        <a:gd name="T66" fmla="*/ 80 w 82"/>
                        <a:gd name="T67" fmla="*/ 12 h 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</a:cxnLst>
                      <a:rect l="0" t="0" r="r" b="b"/>
                      <a:pathLst>
                        <a:path w="82" h="73">
                          <a:moveTo>
                            <a:pt x="80" y="12"/>
                          </a:moveTo>
                          <a:lnTo>
                            <a:pt x="81" y="24"/>
                          </a:lnTo>
                          <a:lnTo>
                            <a:pt x="78" y="28"/>
                          </a:lnTo>
                          <a:lnTo>
                            <a:pt x="81" y="32"/>
                          </a:lnTo>
                          <a:lnTo>
                            <a:pt x="80" y="36"/>
                          </a:lnTo>
                          <a:lnTo>
                            <a:pt x="79" y="42"/>
                          </a:lnTo>
                          <a:lnTo>
                            <a:pt x="78" y="48"/>
                          </a:lnTo>
                          <a:lnTo>
                            <a:pt x="79" y="54"/>
                          </a:lnTo>
                          <a:lnTo>
                            <a:pt x="74" y="58"/>
                          </a:lnTo>
                          <a:lnTo>
                            <a:pt x="66" y="60"/>
                          </a:lnTo>
                          <a:lnTo>
                            <a:pt x="69" y="64"/>
                          </a:lnTo>
                          <a:lnTo>
                            <a:pt x="55" y="72"/>
                          </a:lnTo>
                          <a:lnTo>
                            <a:pt x="12" y="60"/>
                          </a:lnTo>
                          <a:lnTo>
                            <a:pt x="10" y="44"/>
                          </a:lnTo>
                          <a:lnTo>
                            <a:pt x="8" y="42"/>
                          </a:lnTo>
                          <a:lnTo>
                            <a:pt x="6" y="40"/>
                          </a:lnTo>
                          <a:lnTo>
                            <a:pt x="2" y="35"/>
                          </a:lnTo>
                          <a:lnTo>
                            <a:pt x="0" y="27"/>
                          </a:lnTo>
                          <a:lnTo>
                            <a:pt x="5" y="26"/>
                          </a:lnTo>
                          <a:lnTo>
                            <a:pt x="4" y="23"/>
                          </a:lnTo>
                          <a:lnTo>
                            <a:pt x="4" y="17"/>
                          </a:lnTo>
                          <a:lnTo>
                            <a:pt x="4" y="13"/>
                          </a:lnTo>
                          <a:lnTo>
                            <a:pt x="8" y="8"/>
                          </a:lnTo>
                          <a:lnTo>
                            <a:pt x="12" y="5"/>
                          </a:lnTo>
                          <a:lnTo>
                            <a:pt x="20" y="2"/>
                          </a:lnTo>
                          <a:lnTo>
                            <a:pt x="29" y="1"/>
                          </a:lnTo>
                          <a:lnTo>
                            <a:pt x="38" y="0"/>
                          </a:lnTo>
                          <a:lnTo>
                            <a:pt x="47" y="0"/>
                          </a:lnTo>
                          <a:lnTo>
                            <a:pt x="56" y="0"/>
                          </a:lnTo>
                          <a:lnTo>
                            <a:pt x="63" y="1"/>
                          </a:lnTo>
                          <a:lnTo>
                            <a:pt x="71" y="3"/>
                          </a:lnTo>
                          <a:lnTo>
                            <a:pt x="76" y="6"/>
                          </a:lnTo>
                          <a:lnTo>
                            <a:pt x="77" y="8"/>
                          </a:lnTo>
                          <a:lnTo>
                            <a:pt x="80" y="12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grpSp>
                  <p:nvGrpSpPr>
                    <p:cNvPr id="256" name="Group 20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55" y="2565"/>
                      <a:ext cx="71" cy="35"/>
                      <a:chOff x="855" y="2565"/>
                      <a:chExt cx="71" cy="35"/>
                    </a:xfrm>
                  </p:grpSpPr>
                  <p:sp>
                    <p:nvSpPr>
                      <p:cNvPr id="257" name="Freeform 2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82" y="2565"/>
                        <a:ext cx="27" cy="6"/>
                      </a:xfrm>
                      <a:custGeom>
                        <a:avLst/>
                        <a:gdLst>
                          <a:gd name="T0" fmla="*/ 0 w 27"/>
                          <a:gd name="T1" fmla="*/ 1 h 6"/>
                          <a:gd name="T2" fmla="*/ 12 w 27"/>
                          <a:gd name="T3" fmla="*/ 0 h 6"/>
                          <a:gd name="T4" fmla="*/ 20 w 27"/>
                          <a:gd name="T5" fmla="*/ 1 h 6"/>
                          <a:gd name="T6" fmla="*/ 23 w 27"/>
                          <a:gd name="T7" fmla="*/ 1 h 6"/>
                          <a:gd name="T8" fmla="*/ 26 w 27"/>
                          <a:gd name="T9" fmla="*/ 2 h 6"/>
                          <a:gd name="T10" fmla="*/ 24 w 27"/>
                          <a:gd name="T11" fmla="*/ 3 h 6"/>
                          <a:gd name="T12" fmla="*/ 22 w 27"/>
                          <a:gd name="T13" fmla="*/ 4 h 6"/>
                          <a:gd name="T14" fmla="*/ 23 w 27"/>
                          <a:gd name="T15" fmla="*/ 5 h 6"/>
                          <a:gd name="T16" fmla="*/ 15 w 27"/>
                          <a:gd name="T17" fmla="*/ 4 h 6"/>
                          <a:gd name="T18" fmla="*/ 7 w 27"/>
                          <a:gd name="T19" fmla="*/ 5 h 6"/>
                          <a:gd name="T20" fmla="*/ 11 w 27"/>
                          <a:gd name="T21" fmla="*/ 4 h 6"/>
                          <a:gd name="T22" fmla="*/ 6 w 27"/>
                          <a:gd name="T23" fmla="*/ 3 h 6"/>
                          <a:gd name="T24" fmla="*/ 0 w 27"/>
                          <a:gd name="T25" fmla="*/ 1 h 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27" h="6">
                            <a:moveTo>
                              <a:pt x="0" y="1"/>
                            </a:moveTo>
                            <a:lnTo>
                              <a:pt x="12" y="0"/>
                            </a:lnTo>
                            <a:lnTo>
                              <a:pt x="20" y="1"/>
                            </a:lnTo>
                            <a:lnTo>
                              <a:pt x="23" y="1"/>
                            </a:lnTo>
                            <a:lnTo>
                              <a:pt x="26" y="2"/>
                            </a:lnTo>
                            <a:lnTo>
                              <a:pt x="24" y="3"/>
                            </a:lnTo>
                            <a:lnTo>
                              <a:pt x="22" y="4"/>
                            </a:lnTo>
                            <a:lnTo>
                              <a:pt x="23" y="5"/>
                            </a:lnTo>
                            <a:lnTo>
                              <a:pt x="15" y="4"/>
                            </a:lnTo>
                            <a:lnTo>
                              <a:pt x="7" y="5"/>
                            </a:lnTo>
                            <a:lnTo>
                              <a:pt x="11" y="4"/>
                            </a:lnTo>
                            <a:lnTo>
                              <a:pt x="6" y="3"/>
                            </a:lnTo>
                            <a:lnTo>
                              <a:pt x="0" y="1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258" name="Freeform 20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21" y="2582"/>
                        <a:ext cx="5" cy="2"/>
                      </a:xfrm>
                      <a:custGeom>
                        <a:avLst/>
                        <a:gdLst>
                          <a:gd name="T0" fmla="*/ 0 w 5"/>
                          <a:gd name="T1" fmla="*/ 0 h 2"/>
                          <a:gd name="T2" fmla="*/ 4 w 5"/>
                          <a:gd name="T3" fmla="*/ 0 h 2"/>
                          <a:gd name="T4" fmla="*/ 3 w 5"/>
                          <a:gd name="T5" fmla="*/ 1 h 2"/>
                          <a:gd name="T6" fmla="*/ 0 w 5"/>
                          <a:gd name="T7" fmla="*/ 0 h 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5" h="2">
                            <a:moveTo>
                              <a:pt x="0" y="0"/>
                            </a:moveTo>
                            <a:lnTo>
                              <a:pt x="4" y="0"/>
                            </a:lnTo>
                            <a:lnTo>
                              <a:pt x="3" y="1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259" name="Freeform 2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55" y="2583"/>
                        <a:ext cx="43" cy="17"/>
                      </a:xfrm>
                      <a:custGeom>
                        <a:avLst/>
                        <a:gdLst>
                          <a:gd name="T0" fmla="*/ 3 w 43"/>
                          <a:gd name="T1" fmla="*/ 2 h 17"/>
                          <a:gd name="T2" fmla="*/ 8 w 43"/>
                          <a:gd name="T3" fmla="*/ 1 h 17"/>
                          <a:gd name="T4" fmla="*/ 18 w 43"/>
                          <a:gd name="T5" fmla="*/ 10 h 17"/>
                          <a:gd name="T6" fmla="*/ 42 w 43"/>
                          <a:gd name="T7" fmla="*/ 16 h 17"/>
                          <a:gd name="T8" fmla="*/ 17 w 43"/>
                          <a:gd name="T9" fmla="*/ 12 h 17"/>
                          <a:gd name="T10" fmla="*/ 7 w 43"/>
                          <a:gd name="T11" fmla="*/ 7 h 17"/>
                          <a:gd name="T12" fmla="*/ 2 w 43"/>
                          <a:gd name="T13" fmla="*/ 9 h 17"/>
                          <a:gd name="T14" fmla="*/ 0 w 43"/>
                          <a:gd name="T15" fmla="*/ 0 h 17"/>
                          <a:gd name="T16" fmla="*/ 3 w 43"/>
                          <a:gd name="T17" fmla="*/ 2 h 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43" h="17">
                            <a:moveTo>
                              <a:pt x="3" y="2"/>
                            </a:moveTo>
                            <a:lnTo>
                              <a:pt x="8" y="1"/>
                            </a:lnTo>
                            <a:lnTo>
                              <a:pt x="18" y="10"/>
                            </a:lnTo>
                            <a:lnTo>
                              <a:pt x="42" y="16"/>
                            </a:lnTo>
                            <a:lnTo>
                              <a:pt x="17" y="12"/>
                            </a:lnTo>
                            <a:lnTo>
                              <a:pt x="7" y="7"/>
                            </a:lnTo>
                            <a:lnTo>
                              <a:pt x="2" y="9"/>
                            </a:lnTo>
                            <a:lnTo>
                              <a:pt x="0" y="0"/>
                            </a:lnTo>
                            <a:lnTo>
                              <a:pt x="3" y="2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</p:grpSp>
              <p:sp>
                <p:nvSpPr>
                  <p:cNvPr id="254" name="Freeform 210"/>
                  <p:cNvSpPr>
                    <a:spLocks/>
                  </p:cNvSpPr>
                  <p:nvPr/>
                </p:nvSpPr>
                <p:spPr bwMode="auto">
                  <a:xfrm>
                    <a:off x="843" y="2540"/>
                    <a:ext cx="93" cy="46"/>
                  </a:xfrm>
                  <a:custGeom>
                    <a:avLst/>
                    <a:gdLst>
                      <a:gd name="T0" fmla="*/ 13 w 93"/>
                      <a:gd name="T1" fmla="*/ 45 h 46"/>
                      <a:gd name="T2" fmla="*/ 6 w 93"/>
                      <a:gd name="T3" fmla="*/ 40 h 46"/>
                      <a:gd name="T4" fmla="*/ 2 w 93"/>
                      <a:gd name="T5" fmla="*/ 33 h 46"/>
                      <a:gd name="T6" fmla="*/ 0 w 93"/>
                      <a:gd name="T7" fmla="*/ 24 h 46"/>
                      <a:gd name="T8" fmla="*/ 0 w 93"/>
                      <a:gd name="T9" fmla="*/ 15 h 46"/>
                      <a:gd name="T10" fmla="*/ 3 w 93"/>
                      <a:gd name="T11" fmla="*/ 8 h 46"/>
                      <a:gd name="T12" fmla="*/ 12 w 93"/>
                      <a:gd name="T13" fmla="*/ 3 h 46"/>
                      <a:gd name="T14" fmla="*/ 22 w 93"/>
                      <a:gd name="T15" fmla="*/ 1 h 46"/>
                      <a:gd name="T16" fmla="*/ 40 w 93"/>
                      <a:gd name="T17" fmla="*/ 0 h 46"/>
                      <a:gd name="T18" fmla="*/ 64 w 93"/>
                      <a:gd name="T19" fmla="*/ 1 h 46"/>
                      <a:gd name="T20" fmla="*/ 79 w 93"/>
                      <a:gd name="T21" fmla="*/ 3 h 46"/>
                      <a:gd name="T22" fmla="*/ 88 w 93"/>
                      <a:gd name="T23" fmla="*/ 4 h 46"/>
                      <a:gd name="T24" fmla="*/ 92 w 93"/>
                      <a:gd name="T25" fmla="*/ 4 h 46"/>
                      <a:gd name="T26" fmla="*/ 87 w 93"/>
                      <a:gd name="T27" fmla="*/ 7 h 46"/>
                      <a:gd name="T28" fmla="*/ 83 w 93"/>
                      <a:gd name="T29" fmla="*/ 12 h 46"/>
                      <a:gd name="T30" fmla="*/ 83 w 93"/>
                      <a:gd name="T31" fmla="*/ 14 h 46"/>
                      <a:gd name="T32" fmla="*/ 75 w 93"/>
                      <a:gd name="T33" fmla="*/ 11 h 46"/>
                      <a:gd name="T34" fmla="*/ 64 w 93"/>
                      <a:gd name="T35" fmla="*/ 10 h 46"/>
                      <a:gd name="T36" fmla="*/ 51 w 93"/>
                      <a:gd name="T37" fmla="*/ 10 h 46"/>
                      <a:gd name="T38" fmla="*/ 41 w 93"/>
                      <a:gd name="T39" fmla="*/ 10 h 46"/>
                      <a:gd name="T40" fmla="*/ 31 w 93"/>
                      <a:gd name="T41" fmla="*/ 10 h 46"/>
                      <a:gd name="T42" fmla="*/ 36 w 93"/>
                      <a:gd name="T43" fmla="*/ 11 h 46"/>
                      <a:gd name="T44" fmla="*/ 36 w 93"/>
                      <a:gd name="T45" fmla="*/ 14 h 46"/>
                      <a:gd name="T46" fmla="*/ 33 w 93"/>
                      <a:gd name="T47" fmla="*/ 17 h 46"/>
                      <a:gd name="T48" fmla="*/ 27 w 93"/>
                      <a:gd name="T49" fmla="*/ 22 h 46"/>
                      <a:gd name="T50" fmla="*/ 24 w 93"/>
                      <a:gd name="T51" fmla="*/ 27 h 46"/>
                      <a:gd name="T52" fmla="*/ 24 w 93"/>
                      <a:gd name="T53" fmla="*/ 33 h 46"/>
                      <a:gd name="T54" fmla="*/ 16 w 93"/>
                      <a:gd name="T55" fmla="*/ 30 h 46"/>
                      <a:gd name="T56" fmla="*/ 16 w 93"/>
                      <a:gd name="T57" fmla="*/ 27 h 46"/>
                      <a:gd name="T58" fmla="*/ 11 w 93"/>
                      <a:gd name="T59" fmla="*/ 26 h 46"/>
                      <a:gd name="T60" fmla="*/ 5 w 93"/>
                      <a:gd name="T61" fmla="*/ 26 h 46"/>
                      <a:gd name="T62" fmla="*/ 4 w 93"/>
                      <a:gd name="T63" fmla="*/ 28 h 46"/>
                      <a:gd name="T64" fmla="*/ 6 w 93"/>
                      <a:gd name="T65" fmla="*/ 36 h 46"/>
                      <a:gd name="T66" fmla="*/ 10 w 93"/>
                      <a:gd name="T67" fmla="*/ 40 h 46"/>
                      <a:gd name="T68" fmla="*/ 13 w 93"/>
                      <a:gd name="T69" fmla="*/ 45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93" h="46">
                        <a:moveTo>
                          <a:pt x="13" y="45"/>
                        </a:moveTo>
                        <a:lnTo>
                          <a:pt x="6" y="40"/>
                        </a:lnTo>
                        <a:lnTo>
                          <a:pt x="2" y="33"/>
                        </a:lnTo>
                        <a:lnTo>
                          <a:pt x="0" y="24"/>
                        </a:lnTo>
                        <a:lnTo>
                          <a:pt x="0" y="15"/>
                        </a:lnTo>
                        <a:lnTo>
                          <a:pt x="3" y="8"/>
                        </a:lnTo>
                        <a:lnTo>
                          <a:pt x="12" y="3"/>
                        </a:lnTo>
                        <a:lnTo>
                          <a:pt x="22" y="1"/>
                        </a:lnTo>
                        <a:lnTo>
                          <a:pt x="40" y="0"/>
                        </a:lnTo>
                        <a:lnTo>
                          <a:pt x="64" y="1"/>
                        </a:lnTo>
                        <a:lnTo>
                          <a:pt x="79" y="3"/>
                        </a:lnTo>
                        <a:lnTo>
                          <a:pt x="88" y="4"/>
                        </a:lnTo>
                        <a:lnTo>
                          <a:pt x="92" y="4"/>
                        </a:lnTo>
                        <a:lnTo>
                          <a:pt x="87" y="7"/>
                        </a:lnTo>
                        <a:lnTo>
                          <a:pt x="83" y="12"/>
                        </a:lnTo>
                        <a:lnTo>
                          <a:pt x="83" y="14"/>
                        </a:lnTo>
                        <a:lnTo>
                          <a:pt x="75" y="11"/>
                        </a:lnTo>
                        <a:lnTo>
                          <a:pt x="64" y="10"/>
                        </a:lnTo>
                        <a:lnTo>
                          <a:pt x="51" y="10"/>
                        </a:lnTo>
                        <a:lnTo>
                          <a:pt x="41" y="10"/>
                        </a:lnTo>
                        <a:lnTo>
                          <a:pt x="31" y="10"/>
                        </a:lnTo>
                        <a:lnTo>
                          <a:pt x="36" y="11"/>
                        </a:lnTo>
                        <a:lnTo>
                          <a:pt x="36" y="14"/>
                        </a:lnTo>
                        <a:lnTo>
                          <a:pt x="33" y="17"/>
                        </a:lnTo>
                        <a:lnTo>
                          <a:pt x="27" y="22"/>
                        </a:lnTo>
                        <a:lnTo>
                          <a:pt x="24" y="27"/>
                        </a:lnTo>
                        <a:lnTo>
                          <a:pt x="24" y="33"/>
                        </a:lnTo>
                        <a:lnTo>
                          <a:pt x="16" y="30"/>
                        </a:lnTo>
                        <a:lnTo>
                          <a:pt x="16" y="27"/>
                        </a:lnTo>
                        <a:lnTo>
                          <a:pt x="11" y="26"/>
                        </a:lnTo>
                        <a:lnTo>
                          <a:pt x="5" y="26"/>
                        </a:lnTo>
                        <a:lnTo>
                          <a:pt x="4" y="28"/>
                        </a:lnTo>
                        <a:lnTo>
                          <a:pt x="6" y="36"/>
                        </a:lnTo>
                        <a:lnTo>
                          <a:pt x="10" y="40"/>
                        </a:lnTo>
                        <a:lnTo>
                          <a:pt x="13" y="45"/>
                        </a:lnTo>
                      </a:path>
                    </a:pathLst>
                  </a:custGeom>
                  <a:solidFill>
                    <a:srgbClr val="BF7F1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52" name="Freeform 212"/>
                <p:cNvSpPr>
                  <a:spLocks/>
                </p:cNvSpPr>
                <p:nvPr/>
              </p:nvSpPr>
              <p:spPr bwMode="auto">
                <a:xfrm>
                  <a:off x="923" y="2709"/>
                  <a:ext cx="80" cy="23"/>
                </a:xfrm>
                <a:custGeom>
                  <a:avLst/>
                  <a:gdLst>
                    <a:gd name="T0" fmla="*/ 79 w 80"/>
                    <a:gd name="T1" fmla="*/ 20 h 23"/>
                    <a:gd name="T2" fmla="*/ 61 w 80"/>
                    <a:gd name="T3" fmla="*/ 22 h 23"/>
                    <a:gd name="T4" fmla="*/ 35 w 80"/>
                    <a:gd name="T5" fmla="*/ 20 h 23"/>
                    <a:gd name="T6" fmla="*/ 13 w 80"/>
                    <a:gd name="T7" fmla="*/ 17 h 23"/>
                    <a:gd name="T8" fmla="*/ 0 w 80"/>
                    <a:gd name="T9" fmla="*/ 4 h 23"/>
                    <a:gd name="T10" fmla="*/ 36 w 80"/>
                    <a:gd name="T11" fmla="*/ 6 h 23"/>
                    <a:gd name="T12" fmla="*/ 33 w 80"/>
                    <a:gd name="T13" fmla="*/ 0 h 23"/>
                    <a:gd name="T14" fmla="*/ 50 w 80"/>
                    <a:gd name="T15" fmla="*/ 1 h 23"/>
                    <a:gd name="T16" fmla="*/ 66 w 80"/>
                    <a:gd name="T17" fmla="*/ 6 h 23"/>
                    <a:gd name="T18" fmla="*/ 73 w 80"/>
                    <a:gd name="T19" fmla="*/ 7 h 23"/>
                    <a:gd name="T20" fmla="*/ 79 w 80"/>
                    <a:gd name="T21" fmla="*/ 2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0" h="23">
                      <a:moveTo>
                        <a:pt x="79" y="20"/>
                      </a:moveTo>
                      <a:lnTo>
                        <a:pt x="61" y="22"/>
                      </a:lnTo>
                      <a:lnTo>
                        <a:pt x="35" y="20"/>
                      </a:lnTo>
                      <a:lnTo>
                        <a:pt x="13" y="17"/>
                      </a:lnTo>
                      <a:lnTo>
                        <a:pt x="0" y="4"/>
                      </a:lnTo>
                      <a:lnTo>
                        <a:pt x="36" y="6"/>
                      </a:lnTo>
                      <a:lnTo>
                        <a:pt x="33" y="0"/>
                      </a:lnTo>
                      <a:lnTo>
                        <a:pt x="50" y="1"/>
                      </a:lnTo>
                      <a:lnTo>
                        <a:pt x="66" y="6"/>
                      </a:lnTo>
                      <a:lnTo>
                        <a:pt x="73" y="7"/>
                      </a:lnTo>
                      <a:lnTo>
                        <a:pt x="79" y="2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sp>
          <p:nvSpPr>
            <p:cNvPr id="187" name="Freeform 215"/>
            <p:cNvSpPr>
              <a:spLocks/>
            </p:cNvSpPr>
            <p:nvPr/>
          </p:nvSpPr>
          <p:spPr bwMode="auto">
            <a:xfrm>
              <a:off x="1313" y="2807"/>
              <a:ext cx="24" cy="37"/>
            </a:xfrm>
            <a:custGeom>
              <a:avLst/>
              <a:gdLst>
                <a:gd name="T0" fmla="*/ 22 w 24"/>
                <a:gd name="T1" fmla="*/ 0 h 37"/>
                <a:gd name="T2" fmla="*/ 23 w 24"/>
                <a:gd name="T3" fmla="*/ 20 h 37"/>
                <a:gd name="T4" fmla="*/ 11 w 24"/>
                <a:gd name="T5" fmla="*/ 32 h 37"/>
                <a:gd name="T6" fmla="*/ 5 w 24"/>
                <a:gd name="T7" fmla="*/ 36 h 37"/>
                <a:gd name="T8" fmla="*/ 6 w 24"/>
                <a:gd name="T9" fmla="*/ 19 h 37"/>
                <a:gd name="T10" fmla="*/ 4 w 24"/>
                <a:gd name="T11" fmla="*/ 21 h 37"/>
                <a:gd name="T12" fmla="*/ 1 w 24"/>
                <a:gd name="T13" fmla="*/ 26 h 37"/>
                <a:gd name="T14" fmla="*/ 0 w 24"/>
                <a:gd name="T15" fmla="*/ 20 h 37"/>
                <a:gd name="T16" fmla="*/ 3 w 24"/>
                <a:gd name="T17" fmla="*/ 9 h 37"/>
                <a:gd name="T18" fmla="*/ 11 w 24"/>
                <a:gd name="T19" fmla="*/ 0 h 37"/>
                <a:gd name="T20" fmla="*/ 22 w 24"/>
                <a:gd name="T2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37">
                  <a:moveTo>
                    <a:pt x="22" y="0"/>
                  </a:moveTo>
                  <a:lnTo>
                    <a:pt x="23" y="20"/>
                  </a:lnTo>
                  <a:lnTo>
                    <a:pt x="11" y="32"/>
                  </a:lnTo>
                  <a:lnTo>
                    <a:pt x="5" y="36"/>
                  </a:lnTo>
                  <a:lnTo>
                    <a:pt x="6" y="19"/>
                  </a:lnTo>
                  <a:lnTo>
                    <a:pt x="4" y="2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3" y="9"/>
                  </a:lnTo>
                  <a:lnTo>
                    <a:pt x="11" y="0"/>
                  </a:lnTo>
                  <a:lnTo>
                    <a:pt x="22" y="0"/>
                  </a:lnTo>
                </a:path>
              </a:pathLst>
            </a:custGeom>
            <a:solidFill>
              <a:srgbClr val="FF7F9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188" name="Freeform 216"/>
            <p:cNvSpPr>
              <a:spLocks/>
            </p:cNvSpPr>
            <p:nvPr/>
          </p:nvSpPr>
          <p:spPr bwMode="auto">
            <a:xfrm>
              <a:off x="1167" y="2797"/>
              <a:ext cx="28" cy="34"/>
            </a:xfrm>
            <a:custGeom>
              <a:avLst/>
              <a:gdLst>
                <a:gd name="T0" fmla="*/ 19 w 28"/>
                <a:gd name="T1" fmla="*/ 0 h 34"/>
                <a:gd name="T2" fmla="*/ 27 w 28"/>
                <a:gd name="T3" fmla="*/ 17 h 34"/>
                <a:gd name="T4" fmla="*/ 13 w 28"/>
                <a:gd name="T5" fmla="*/ 33 h 34"/>
                <a:gd name="T6" fmla="*/ 8 w 28"/>
                <a:gd name="T7" fmla="*/ 31 h 34"/>
                <a:gd name="T8" fmla="*/ 0 w 28"/>
                <a:gd name="T9" fmla="*/ 30 h 34"/>
                <a:gd name="T10" fmla="*/ 3 w 28"/>
                <a:gd name="T11" fmla="*/ 25 h 34"/>
                <a:gd name="T12" fmla="*/ 4 w 28"/>
                <a:gd name="T13" fmla="*/ 18 h 34"/>
                <a:gd name="T14" fmla="*/ 0 w 28"/>
                <a:gd name="T15" fmla="*/ 12 h 34"/>
                <a:gd name="T16" fmla="*/ 3 w 28"/>
                <a:gd name="T17" fmla="*/ 1 h 34"/>
                <a:gd name="T18" fmla="*/ 19 w 28"/>
                <a:gd name="T1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34">
                  <a:moveTo>
                    <a:pt x="19" y="0"/>
                  </a:moveTo>
                  <a:lnTo>
                    <a:pt x="27" y="17"/>
                  </a:lnTo>
                  <a:lnTo>
                    <a:pt x="13" y="33"/>
                  </a:lnTo>
                  <a:lnTo>
                    <a:pt x="8" y="31"/>
                  </a:lnTo>
                  <a:lnTo>
                    <a:pt x="0" y="30"/>
                  </a:lnTo>
                  <a:lnTo>
                    <a:pt x="3" y="25"/>
                  </a:lnTo>
                  <a:lnTo>
                    <a:pt x="4" y="18"/>
                  </a:lnTo>
                  <a:lnTo>
                    <a:pt x="0" y="12"/>
                  </a:lnTo>
                  <a:lnTo>
                    <a:pt x="3" y="1"/>
                  </a:lnTo>
                  <a:lnTo>
                    <a:pt x="19" y="0"/>
                  </a:lnTo>
                </a:path>
              </a:pathLst>
            </a:custGeom>
            <a:solidFill>
              <a:srgbClr val="FF7F9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189" name="Group 232"/>
            <p:cNvGrpSpPr>
              <a:grpSpLocks/>
            </p:cNvGrpSpPr>
            <p:nvPr/>
          </p:nvGrpSpPr>
          <p:grpSpPr bwMode="auto">
            <a:xfrm>
              <a:off x="1435" y="2570"/>
              <a:ext cx="192" cy="461"/>
              <a:chOff x="1435" y="2570"/>
              <a:chExt cx="192" cy="461"/>
            </a:xfrm>
          </p:grpSpPr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1475" y="2885"/>
                <a:ext cx="100" cy="134"/>
              </a:xfrm>
              <a:custGeom>
                <a:avLst/>
                <a:gdLst>
                  <a:gd name="T0" fmla="*/ 22 w 100"/>
                  <a:gd name="T1" fmla="*/ 0 h 134"/>
                  <a:gd name="T2" fmla="*/ 20 w 100"/>
                  <a:gd name="T3" fmla="*/ 16 h 134"/>
                  <a:gd name="T4" fmla="*/ 18 w 100"/>
                  <a:gd name="T5" fmla="*/ 34 h 134"/>
                  <a:gd name="T6" fmla="*/ 18 w 100"/>
                  <a:gd name="T7" fmla="*/ 51 h 134"/>
                  <a:gd name="T8" fmla="*/ 20 w 100"/>
                  <a:gd name="T9" fmla="*/ 68 h 134"/>
                  <a:gd name="T10" fmla="*/ 20 w 100"/>
                  <a:gd name="T11" fmla="*/ 81 h 134"/>
                  <a:gd name="T12" fmla="*/ 20 w 100"/>
                  <a:gd name="T13" fmla="*/ 98 h 134"/>
                  <a:gd name="T14" fmla="*/ 18 w 100"/>
                  <a:gd name="T15" fmla="*/ 105 h 134"/>
                  <a:gd name="T16" fmla="*/ 5 w 100"/>
                  <a:gd name="T17" fmla="*/ 125 h 134"/>
                  <a:gd name="T18" fmla="*/ 0 w 100"/>
                  <a:gd name="T19" fmla="*/ 133 h 134"/>
                  <a:gd name="T20" fmla="*/ 21 w 100"/>
                  <a:gd name="T21" fmla="*/ 133 h 134"/>
                  <a:gd name="T22" fmla="*/ 31 w 100"/>
                  <a:gd name="T23" fmla="*/ 124 h 134"/>
                  <a:gd name="T24" fmla="*/ 37 w 100"/>
                  <a:gd name="T25" fmla="*/ 113 h 134"/>
                  <a:gd name="T26" fmla="*/ 40 w 100"/>
                  <a:gd name="T27" fmla="*/ 97 h 134"/>
                  <a:gd name="T28" fmla="*/ 53 w 100"/>
                  <a:gd name="T29" fmla="*/ 51 h 134"/>
                  <a:gd name="T30" fmla="*/ 57 w 100"/>
                  <a:gd name="T31" fmla="*/ 39 h 134"/>
                  <a:gd name="T32" fmla="*/ 54 w 100"/>
                  <a:gd name="T33" fmla="*/ 63 h 134"/>
                  <a:gd name="T34" fmla="*/ 57 w 100"/>
                  <a:gd name="T35" fmla="*/ 78 h 134"/>
                  <a:gd name="T36" fmla="*/ 59 w 100"/>
                  <a:gd name="T37" fmla="*/ 92 h 134"/>
                  <a:gd name="T38" fmla="*/ 56 w 100"/>
                  <a:gd name="T39" fmla="*/ 105 h 134"/>
                  <a:gd name="T40" fmla="*/ 58 w 100"/>
                  <a:gd name="T41" fmla="*/ 111 h 134"/>
                  <a:gd name="T42" fmla="*/ 72 w 100"/>
                  <a:gd name="T43" fmla="*/ 131 h 134"/>
                  <a:gd name="T44" fmla="*/ 84 w 100"/>
                  <a:gd name="T45" fmla="*/ 131 h 134"/>
                  <a:gd name="T46" fmla="*/ 90 w 100"/>
                  <a:gd name="T47" fmla="*/ 131 h 134"/>
                  <a:gd name="T48" fmla="*/ 97 w 100"/>
                  <a:gd name="T49" fmla="*/ 127 h 134"/>
                  <a:gd name="T50" fmla="*/ 79 w 100"/>
                  <a:gd name="T51" fmla="*/ 105 h 134"/>
                  <a:gd name="T52" fmla="*/ 88 w 100"/>
                  <a:gd name="T53" fmla="*/ 59 h 134"/>
                  <a:gd name="T54" fmla="*/ 92 w 100"/>
                  <a:gd name="T55" fmla="*/ 38 h 134"/>
                  <a:gd name="T56" fmla="*/ 99 w 100"/>
                  <a:gd name="T57" fmla="*/ 1 h 134"/>
                  <a:gd name="T58" fmla="*/ 22 w 100"/>
                  <a:gd name="T59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0" h="134">
                    <a:moveTo>
                      <a:pt x="22" y="0"/>
                    </a:moveTo>
                    <a:lnTo>
                      <a:pt x="20" y="16"/>
                    </a:lnTo>
                    <a:lnTo>
                      <a:pt x="18" y="34"/>
                    </a:lnTo>
                    <a:lnTo>
                      <a:pt x="18" y="51"/>
                    </a:lnTo>
                    <a:lnTo>
                      <a:pt x="20" y="68"/>
                    </a:lnTo>
                    <a:lnTo>
                      <a:pt x="20" y="81"/>
                    </a:lnTo>
                    <a:lnTo>
                      <a:pt x="20" y="98"/>
                    </a:lnTo>
                    <a:lnTo>
                      <a:pt x="18" y="105"/>
                    </a:lnTo>
                    <a:lnTo>
                      <a:pt x="5" y="125"/>
                    </a:lnTo>
                    <a:lnTo>
                      <a:pt x="0" y="133"/>
                    </a:lnTo>
                    <a:lnTo>
                      <a:pt x="21" y="133"/>
                    </a:lnTo>
                    <a:lnTo>
                      <a:pt x="31" y="124"/>
                    </a:lnTo>
                    <a:lnTo>
                      <a:pt x="37" y="113"/>
                    </a:lnTo>
                    <a:lnTo>
                      <a:pt x="40" y="97"/>
                    </a:lnTo>
                    <a:lnTo>
                      <a:pt x="53" y="51"/>
                    </a:lnTo>
                    <a:lnTo>
                      <a:pt x="57" y="39"/>
                    </a:lnTo>
                    <a:lnTo>
                      <a:pt x="54" y="63"/>
                    </a:lnTo>
                    <a:lnTo>
                      <a:pt x="57" y="78"/>
                    </a:lnTo>
                    <a:lnTo>
                      <a:pt x="59" y="92"/>
                    </a:lnTo>
                    <a:lnTo>
                      <a:pt x="56" y="105"/>
                    </a:lnTo>
                    <a:lnTo>
                      <a:pt x="58" y="111"/>
                    </a:lnTo>
                    <a:lnTo>
                      <a:pt x="72" y="131"/>
                    </a:lnTo>
                    <a:lnTo>
                      <a:pt x="84" y="131"/>
                    </a:lnTo>
                    <a:lnTo>
                      <a:pt x="90" y="131"/>
                    </a:lnTo>
                    <a:lnTo>
                      <a:pt x="97" y="127"/>
                    </a:lnTo>
                    <a:lnTo>
                      <a:pt x="79" y="105"/>
                    </a:lnTo>
                    <a:lnTo>
                      <a:pt x="88" y="59"/>
                    </a:lnTo>
                    <a:lnTo>
                      <a:pt x="92" y="38"/>
                    </a:lnTo>
                    <a:lnTo>
                      <a:pt x="99" y="1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7F3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235" name="Group 220"/>
              <p:cNvGrpSpPr>
                <a:grpSpLocks/>
              </p:cNvGrpSpPr>
              <p:nvPr/>
            </p:nvGrpSpPr>
            <p:grpSpPr bwMode="auto">
              <a:xfrm>
                <a:off x="1437" y="2717"/>
                <a:ext cx="186" cy="133"/>
                <a:chOff x="1437" y="2717"/>
                <a:chExt cx="186" cy="133"/>
              </a:xfrm>
            </p:grpSpPr>
            <p:sp>
              <p:nvSpPr>
                <p:cNvPr id="247" name="Freeform 218"/>
                <p:cNvSpPr>
                  <a:spLocks/>
                </p:cNvSpPr>
                <p:nvPr/>
              </p:nvSpPr>
              <p:spPr bwMode="auto">
                <a:xfrm>
                  <a:off x="1437" y="2721"/>
                  <a:ext cx="48" cy="129"/>
                </a:xfrm>
                <a:custGeom>
                  <a:avLst/>
                  <a:gdLst>
                    <a:gd name="T0" fmla="*/ 2 w 48"/>
                    <a:gd name="T1" fmla="*/ 0 h 129"/>
                    <a:gd name="T2" fmla="*/ 0 w 48"/>
                    <a:gd name="T3" fmla="*/ 29 h 129"/>
                    <a:gd name="T4" fmla="*/ 8 w 48"/>
                    <a:gd name="T5" fmla="*/ 69 h 129"/>
                    <a:gd name="T6" fmla="*/ 14 w 48"/>
                    <a:gd name="T7" fmla="*/ 103 h 129"/>
                    <a:gd name="T8" fmla="*/ 26 w 48"/>
                    <a:gd name="T9" fmla="*/ 124 h 129"/>
                    <a:gd name="T10" fmla="*/ 31 w 48"/>
                    <a:gd name="T11" fmla="*/ 128 h 129"/>
                    <a:gd name="T12" fmla="*/ 35 w 48"/>
                    <a:gd name="T13" fmla="*/ 122 h 129"/>
                    <a:gd name="T14" fmla="*/ 36 w 48"/>
                    <a:gd name="T15" fmla="*/ 107 h 129"/>
                    <a:gd name="T16" fmla="*/ 47 w 48"/>
                    <a:gd name="T17" fmla="*/ 104 h 129"/>
                    <a:gd name="T18" fmla="*/ 33 w 48"/>
                    <a:gd name="T19" fmla="*/ 92 h 129"/>
                    <a:gd name="T20" fmla="*/ 24 w 48"/>
                    <a:gd name="T21" fmla="*/ 85 h 129"/>
                    <a:gd name="T22" fmla="*/ 25 w 48"/>
                    <a:gd name="T23" fmla="*/ 26 h 129"/>
                    <a:gd name="T24" fmla="*/ 29 w 48"/>
                    <a:gd name="T25" fmla="*/ 2 h 129"/>
                    <a:gd name="T26" fmla="*/ 2 w 48"/>
                    <a:gd name="T2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129">
                      <a:moveTo>
                        <a:pt x="2" y="0"/>
                      </a:moveTo>
                      <a:lnTo>
                        <a:pt x="0" y="29"/>
                      </a:lnTo>
                      <a:lnTo>
                        <a:pt x="8" y="69"/>
                      </a:lnTo>
                      <a:lnTo>
                        <a:pt x="14" y="103"/>
                      </a:lnTo>
                      <a:lnTo>
                        <a:pt x="26" y="124"/>
                      </a:lnTo>
                      <a:lnTo>
                        <a:pt x="31" y="128"/>
                      </a:lnTo>
                      <a:lnTo>
                        <a:pt x="35" y="122"/>
                      </a:lnTo>
                      <a:lnTo>
                        <a:pt x="36" y="107"/>
                      </a:lnTo>
                      <a:lnTo>
                        <a:pt x="47" y="104"/>
                      </a:lnTo>
                      <a:lnTo>
                        <a:pt x="33" y="92"/>
                      </a:lnTo>
                      <a:lnTo>
                        <a:pt x="24" y="85"/>
                      </a:lnTo>
                      <a:lnTo>
                        <a:pt x="25" y="26"/>
                      </a:lnTo>
                      <a:lnTo>
                        <a:pt x="29" y="2"/>
                      </a:lnTo>
                      <a:lnTo>
                        <a:pt x="2" y="0"/>
                      </a:lnTo>
                    </a:path>
                  </a:pathLst>
                </a:custGeom>
                <a:solidFill>
                  <a:srgbClr val="7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8" name="Freeform 219"/>
                <p:cNvSpPr>
                  <a:spLocks/>
                </p:cNvSpPr>
                <p:nvPr/>
              </p:nvSpPr>
              <p:spPr bwMode="auto">
                <a:xfrm>
                  <a:off x="1582" y="2717"/>
                  <a:ext cx="41" cy="120"/>
                </a:xfrm>
                <a:custGeom>
                  <a:avLst/>
                  <a:gdLst>
                    <a:gd name="T0" fmla="*/ 11 w 41"/>
                    <a:gd name="T1" fmla="*/ 3 h 120"/>
                    <a:gd name="T2" fmla="*/ 17 w 41"/>
                    <a:gd name="T3" fmla="*/ 25 h 120"/>
                    <a:gd name="T4" fmla="*/ 17 w 41"/>
                    <a:gd name="T5" fmla="*/ 75 h 120"/>
                    <a:gd name="T6" fmla="*/ 0 w 41"/>
                    <a:gd name="T7" fmla="*/ 97 h 120"/>
                    <a:gd name="T8" fmla="*/ 4 w 41"/>
                    <a:gd name="T9" fmla="*/ 99 h 120"/>
                    <a:gd name="T10" fmla="*/ 0 w 41"/>
                    <a:gd name="T11" fmla="*/ 110 h 120"/>
                    <a:gd name="T12" fmla="*/ 3 w 41"/>
                    <a:gd name="T13" fmla="*/ 119 h 120"/>
                    <a:gd name="T14" fmla="*/ 17 w 41"/>
                    <a:gd name="T15" fmla="*/ 104 h 120"/>
                    <a:gd name="T16" fmla="*/ 29 w 41"/>
                    <a:gd name="T17" fmla="*/ 78 h 120"/>
                    <a:gd name="T18" fmla="*/ 40 w 41"/>
                    <a:gd name="T19" fmla="*/ 20 h 120"/>
                    <a:gd name="T20" fmla="*/ 35 w 41"/>
                    <a:gd name="T21" fmla="*/ 0 h 120"/>
                    <a:gd name="T22" fmla="*/ 11 w 41"/>
                    <a:gd name="T23" fmla="*/ 3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1" h="120">
                      <a:moveTo>
                        <a:pt x="11" y="3"/>
                      </a:moveTo>
                      <a:lnTo>
                        <a:pt x="17" y="25"/>
                      </a:lnTo>
                      <a:lnTo>
                        <a:pt x="17" y="75"/>
                      </a:lnTo>
                      <a:lnTo>
                        <a:pt x="0" y="97"/>
                      </a:lnTo>
                      <a:lnTo>
                        <a:pt x="4" y="99"/>
                      </a:lnTo>
                      <a:lnTo>
                        <a:pt x="0" y="110"/>
                      </a:lnTo>
                      <a:lnTo>
                        <a:pt x="3" y="119"/>
                      </a:lnTo>
                      <a:lnTo>
                        <a:pt x="17" y="104"/>
                      </a:lnTo>
                      <a:lnTo>
                        <a:pt x="29" y="78"/>
                      </a:lnTo>
                      <a:lnTo>
                        <a:pt x="40" y="20"/>
                      </a:lnTo>
                      <a:lnTo>
                        <a:pt x="35" y="0"/>
                      </a:lnTo>
                      <a:lnTo>
                        <a:pt x="11" y="3"/>
                      </a:lnTo>
                    </a:path>
                  </a:pathLst>
                </a:custGeom>
                <a:solidFill>
                  <a:srgbClr val="7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236" name="Freeform 221"/>
              <p:cNvSpPr>
                <a:spLocks/>
              </p:cNvSpPr>
              <p:nvPr/>
            </p:nvSpPr>
            <p:spPr bwMode="auto">
              <a:xfrm>
                <a:off x="1506" y="2579"/>
                <a:ext cx="62" cy="59"/>
              </a:xfrm>
              <a:custGeom>
                <a:avLst/>
                <a:gdLst>
                  <a:gd name="T0" fmla="*/ 9 w 62"/>
                  <a:gd name="T1" fmla="*/ 58 h 59"/>
                  <a:gd name="T2" fmla="*/ 9 w 62"/>
                  <a:gd name="T3" fmla="*/ 49 h 59"/>
                  <a:gd name="T4" fmla="*/ 2 w 62"/>
                  <a:gd name="T5" fmla="*/ 39 h 59"/>
                  <a:gd name="T6" fmla="*/ 0 w 62"/>
                  <a:gd name="T7" fmla="*/ 32 h 59"/>
                  <a:gd name="T8" fmla="*/ 0 w 62"/>
                  <a:gd name="T9" fmla="*/ 27 h 59"/>
                  <a:gd name="T10" fmla="*/ 0 w 62"/>
                  <a:gd name="T11" fmla="*/ 19 h 59"/>
                  <a:gd name="T12" fmla="*/ 2 w 62"/>
                  <a:gd name="T13" fmla="*/ 13 h 59"/>
                  <a:gd name="T14" fmla="*/ 5 w 62"/>
                  <a:gd name="T15" fmla="*/ 9 h 59"/>
                  <a:gd name="T16" fmla="*/ 9 w 62"/>
                  <a:gd name="T17" fmla="*/ 5 h 59"/>
                  <a:gd name="T18" fmla="*/ 14 w 62"/>
                  <a:gd name="T19" fmla="*/ 3 h 59"/>
                  <a:gd name="T20" fmla="*/ 23 w 62"/>
                  <a:gd name="T21" fmla="*/ 0 h 59"/>
                  <a:gd name="T22" fmla="*/ 33 w 62"/>
                  <a:gd name="T23" fmla="*/ 0 h 59"/>
                  <a:gd name="T24" fmla="*/ 41 w 62"/>
                  <a:gd name="T25" fmla="*/ 1 h 59"/>
                  <a:gd name="T26" fmla="*/ 48 w 62"/>
                  <a:gd name="T27" fmla="*/ 2 h 59"/>
                  <a:gd name="T28" fmla="*/ 54 w 62"/>
                  <a:gd name="T29" fmla="*/ 5 h 59"/>
                  <a:gd name="T30" fmla="*/ 58 w 62"/>
                  <a:gd name="T31" fmla="*/ 9 h 59"/>
                  <a:gd name="T32" fmla="*/ 61 w 62"/>
                  <a:gd name="T33" fmla="*/ 13 h 59"/>
                  <a:gd name="T34" fmla="*/ 60 w 62"/>
                  <a:gd name="T35" fmla="*/ 24 h 59"/>
                  <a:gd name="T36" fmla="*/ 58 w 62"/>
                  <a:gd name="T37" fmla="*/ 31 h 59"/>
                  <a:gd name="T38" fmla="*/ 56 w 62"/>
                  <a:gd name="T39" fmla="*/ 40 h 59"/>
                  <a:gd name="T40" fmla="*/ 51 w 62"/>
                  <a:gd name="T41" fmla="*/ 45 h 59"/>
                  <a:gd name="T42" fmla="*/ 47 w 62"/>
                  <a:gd name="T43" fmla="*/ 48 h 59"/>
                  <a:gd name="T44" fmla="*/ 44 w 62"/>
                  <a:gd name="T45" fmla="*/ 51 h 59"/>
                  <a:gd name="T46" fmla="*/ 42 w 62"/>
                  <a:gd name="T47" fmla="*/ 58 h 59"/>
                  <a:gd name="T48" fmla="*/ 9 w 62"/>
                  <a:gd name="T49" fmla="*/ 5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2" h="59">
                    <a:moveTo>
                      <a:pt x="9" y="58"/>
                    </a:moveTo>
                    <a:lnTo>
                      <a:pt x="9" y="49"/>
                    </a:lnTo>
                    <a:lnTo>
                      <a:pt x="2" y="39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0" y="19"/>
                    </a:lnTo>
                    <a:lnTo>
                      <a:pt x="2" y="13"/>
                    </a:lnTo>
                    <a:lnTo>
                      <a:pt x="5" y="9"/>
                    </a:lnTo>
                    <a:lnTo>
                      <a:pt x="9" y="5"/>
                    </a:lnTo>
                    <a:lnTo>
                      <a:pt x="14" y="3"/>
                    </a:lnTo>
                    <a:lnTo>
                      <a:pt x="23" y="0"/>
                    </a:lnTo>
                    <a:lnTo>
                      <a:pt x="33" y="0"/>
                    </a:lnTo>
                    <a:lnTo>
                      <a:pt x="41" y="1"/>
                    </a:lnTo>
                    <a:lnTo>
                      <a:pt x="48" y="2"/>
                    </a:lnTo>
                    <a:lnTo>
                      <a:pt x="54" y="5"/>
                    </a:lnTo>
                    <a:lnTo>
                      <a:pt x="58" y="9"/>
                    </a:lnTo>
                    <a:lnTo>
                      <a:pt x="61" y="13"/>
                    </a:lnTo>
                    <a:lnTo>
                      <a:pt x="60" y="24"/>
                    </a:lnTo>
                    <a:lnTo>
                      <a:pt x="58" y="31"/>
                    </a:lnTo>
                    <a:lnTo>
                      <a:pt x="56" y="40"/>
                    </a:lnTo>
                    <a:lnTo>
                      <a:pt x="51" y="45"/>
                    </a:lnTo>
                    <a:lnTo>
                      <a:pt x="47" y="48"/>
                    </a:lnTo>
                    <a:lnTo>
                      <a:pt x="44" y="51"/>
                    </a:lnTo>
                    <a:lnTo>
                      <a:pt x="42" y="58"/>
                    </a:lnTo>
                    <a:lnTo>
                      <a:pt x="9" y="58"/>
                    </a:lnTo>
                  </a:path>
                </a:pathLst>
              </a:custGeom>
              <a:solidFill>
                <a:srgbClr val="7F3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37" name="Freeform 222"/>
              <p:cNvSpPr>
                <a:spLocks/>
              </p:cNvSpPr>
              <p:nvPr/>
            </p:nvSpPr>
            <p:spPr bwMode="auto">
              <a:xfrm>
                <a:off x="1477" y="2570"/>
                <a:ext cx="116" cy="48"/>
              </a:xfrm>
              <a:custGeom>
                <a:avLst/>
                <a:gdLst>
                  <a:gd name="T0" fmla="*/ 12 w 116"/>
                  <a:gd name="T1" fmla="*/ 46 h 48"/>
                  <a:gd name="T2" fmla="*/ 7 w 116"/>
                  <a:gd name="T3" fmla="*/ 47 h 48"/>
                  <a:gd name="T4" fmla="*/ 0 w 116"/>
                  <a:gd name="T5" fmla="*/ 45 h 48"/>
                  <a:gd name="T6" fmla="*/ 3 w 116"/>
                  <a:gd name="T7" fmla="*/ 38 h 48"/>
                  <a:gd name="T8" fmla="*/ 7 w 116"/>
                  <a:gd name="T9" fmla="*/ 29 h 48"/>
                  <a:gd name="T10" fmla="*/ 14 w 116"/>
                  <a:gd name="T11" fmla="*/ 18 h 48"/>
                  <a:gd name="T12" fmla="*/ 19 w 116"/>
                  <a:gd name="T13" fmla="*/ 12 h 48"/>
                  <a:gd name="T14" fmla="*/ 23 w 116"/>
                  <a:gd name="T15" fmla="*/ 7 h 48"/>
                  <a:gd name="T16" fmla="*/ 33 w 116"/>
                  <a:gd name="T17" fmla="*/ 3 h 48"/>
                  <a:gd name="T18" fmla="*/ 51 w 116"/>
                  <a:gd name="T19" fmla="*/ 1 h 48"/>
                  <a:gd name="T20" fmla="*/ 66 w 116"/>
                  <a:gd name="T21" fmla="*/ 0 h 48"/>
                  <a:gd name="T22" fmla="*/ 88 w 116"/>
                  <a:gd name="T23" fmla="*/ 5 h 48"/>
                  <a:gd name="T24" fmla="*/ 97 w 116"/>
                  <a:gd name="T25" fmla="*/ 10 h 48"/>
                  <a:gd name="T26" fmla="*/ 104 w 116"/>
                  <a:gd name="T27" fmla="*/ 19 h 48"/>
                  <a:gd name="T28" fmla="*/ 112 w 116"/>
                  <a:gd name="T29" fmla="*/ 30 h 48"/>
                  <a:gd name="T30" fmla="*/ 115 w 116"/>
                  <a:gd name="T31" fmla="*/ 40 h 48"/>
                  <a:gd name="T32" fmla="*/ 114 w 116"/>
                  <a:gd name="T33" fmla="*/ 44 h 48"/>
                  <a:gd name="T34" fmla="*/ 103 w 116"/>
                  <a:gd name="T35" fmla="*/ 45 h 48"/>
                  <a:gd name="T36" fmla="*/ 95 w 116"/>
                  <a:gd name="T37" fmla="*/ 45 h 48"/>
                  <a:gd name="T38" fmla="*/ 84 w 116"/>
                  <a:gd name="T39" fmla="*/ 46 h 48"/>
                  <a:gd name="T40" fmla="*/ 87 w 116"/>
                  <a:gd name="T41" fmla="*/ 37 h 48"/>
                  <a:gd name="T42" fmla="*/ 87 w 116"/>
                  <a:gd name="T43" fmla="*/ 31 h 48"/>
                  <a:gd name="T44" fmla="*/ 86 w 116"/>
                  <a:gd name="T45" fmla="*/ 26 h 48"/>
                  <a:gd name="T46" fmla="*/ 87 w 116"/>
                  <a:gd name="T47" fmla="*/ 20 h 48"/>
                  <a:gd name="T48" fmla="*/ 74 w 116"/>
                  <a:gd name="T49" fmla="*/ 17 h 48"/>
                  <a:gd name="T50" fmla="*/ 70 w 116"/>
                  <a:gd name="T51" fmla="*/ 11 h 48"/>
                  <a:gd name="T52" fmla="*/ 59 w 116"/>
                  <a:gd name="T53" fmla="*/ 15 h 48"/>
                  <a:gd name="T54" fmla="*/ 44 w 116"/>
                  <a:gd name="T55" fmla="*/ 22 h 48"/>
                  <a:gd name="T56" fmla="*/ 50 w 116"/>
                  <a:gd name="T57" fmla="*/ 19 h 48"/>
                  <a:gd name="T58" fmla="*/ 37 w 116"/>
                  <a:gd name="T59" fmla="*/ 24 h 48"/>
                  <a:gd name="T60" fmla="*/ 37 w 116"/>
                  <a:gd name="T61" fmla="*/ 33 h 48"/>
                  <a:gd name="T62" fmla="*/ 40 w 116"/>
                  <a:gd name="T63" fmla="*/ 37 h 48"/>
                  <a:gd name="T64" fmla="*/ 44 w 116"/>
                  <a:gd name="T65" fmla="*/ 41 h 48"/>
                  <a:gd name="T66" fmla="*/ 47 w 116"/>
                  <a:gd name="T67" fmla="*/ 47 h 48"/>
                  <a:gd name="T68" fmla="*/ 33 w 116"/>
                  <a:gd name="T69" fmla="*/ 47 h 48"/>
                  <a:gd name="T70" fmla="*/ 39 w 116"/>
                  <a:gd name="T71" fmla="*/ 47 h 48"/>
                  <a:gd name="T72" fmla="*/ 20 w 116"/>
                  <a:gd name="T73" fmla="*/ 45 h 48"/>
                  <a:gd name="T74" fmla="*/ 19 w 116"/>
                  <a:gd name="T75" fmla="*/ 45 h 48"/>
                  <a:gd name="T76" fmla="*/ 12 w 116"/>
                  <a:gd name="T77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6" h="48">
                    <a:moveTo>
                      <a:pt x="12" y="46"/>
                    </a:moveTo>
                    <a:lnTo>
                      <a:pt x="7" y="47"/>
                    </a:lnTo>
                    <a:lnTo>
                      <a:pt x="0" y="45"/>
                    </a:lnTo>
                    <a:lnTo>
                      <a:pt x="3" y="38"/>
                    </a:lnTo>
                    <a:lnTo>
                      <a:pt x="7" y="29"/>
                    </a:lnTo>
                    <a:lnTo>
                      <a:pt x="14" y="18"/>
                    </a:lnTo>
                    <a:lnTo>
                      <a:pt x="19" y="12"/>
                    </a:lnTo>
                    <a:lnTo>
                      <a:pt x="23" y="7"/>
                    </a:lnTo>
                    <a:lnTo>
                      <a:pt x="33" y="3"/>
                    </a:lnTo>
                    <a:lnTo>
                      <a:pt x="51" y="1"/>
                    </a:lnTo>
                    <a:lnTo>
                      <a:pt x="66" y="0"/>
                    </a:lnTo>
                    <a:lnTo>
                      <a:pt x="88" y="5"/>
                    </a:lnTo>
                    <a:lnTo>
                      <a:pt x="97" y="10"/>
                    </a:lnTo>
                    <a:lnTo>
                      <a:pt x="104" y="19"/>
                    </a:lnTo>
                    <a:lnTo>
                      <a:pt x="112" y="30"/>
                    </a:lnTo>
                    <a:lnTo>
                      <a:pt x="115" y="40"/>
                    </a:lnTo>
                    <a:lnTo>
                      <a:pt x="114" y="44"/>
                    </a:lnTo>
                    <a:lnTo>
                      <a:pt x="103" y="45"/>
                    </a:lnTo>
                    <a:lnTo>
                      <a:pt x="95" y="45"/>
                    </a:lnTo>
                    <a:lnTo>
                      <a:pt x="84" y="46"/>
                    </a:lnTo>
                    <a:lnTo>
                      <a:pt x="87" y="37"/>
                    </a:lnTo>
                    <a:lnTo>
                      <a:pt x="87" y="31"/>
                    </a:lnTo>
                    <a:lnTo>
                      <a:pt x="86" y="26"/>
                    </a:lnTo>
                    <a:lnTo>
                      <a:pt x="87" y="20"/>
                    </a:lnTo>
                    <a:lnTo>
                      <a:pt x="74" y="17"/>
                    </a:lnTo>
                    <a:lnTo>
                      <a:pt x="70" y="11"/>
                    </a:lnTo>
                    <a:lnTo>
                      <a:pt x="59" y="15"/>
                    </a:lnTo>
                    <a:lnTo>
                      <a:pt x="44" y="22"/>
                    </a:lnTo>
                    <a:lnTo>
                      <a:pt x="50" y="19"/>
                    </a:lnTo>
                    <a:lnTo>
                      <a:pt x="37" y="24"/>
                    </a:lnTo>
                    <a:lnTo>
                      <a:pt x="37" y="33"/>
                    </a:lnTo>
                    <a:lnTo>
                      <a:pt x="40" y="37"/>
                    </a:lnTo>
                    <a:lnTo>
                      <a:pt x="44" y="41"/>
                    </a:lnTo>
                    <a:lnTo>
                      <a:pt x="47" y="47"/>
                    </a:lnTo>
                    <a:lnTo>
                      <a:pt x="33" y="47"/>
                    </a:lnTo>
                    <a:lnTo>
                      <a:pt x="39" y="47"/>
                    </a:lnTo>
                    <a:lnTo>
                      <a:pt x="20" y="45"/>
                    </a:lnTo>
                    <a:lnTo>
                      <a:pt x="19" y="45"/>
                    </a:lnTo>
                    <a:lnTo>
                      <a:pt x="12" y="46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38" name="Freeform 223"/>
              <p:cNvSpPr>
                <a:spLocks/>
              </p:cNvSpPr>
              <p:nvPr/>
            </p:nvSpPr>
            <p:spPr bwMode="auto">
              <a:xfrm>
                <a:off x="1435" y="2640"/>
                <a:ext cx="192" cy="247"/>
              </a:xfrm>
              <a:custGeom>
                <a:avLst/>
                <a:gdLst>
                  <a:gd name="T0" fmla="*/ 77 w 192"/>
                  <a:gd name="T1" fmla="*/ 0 h 247"/>
                  <a:gd name="T2" fmla="*/ 30 w 192"/>
                  <a:gd name="T3" fmla="*/ 14 h 247"/>
                  <a:gd name="T4" fmla="*/ 24 w 192"/>
                  <a:gd name="T5" fmla="*/ 18 h 247"/>
                  <a:gd name="T6" fmla="*/ 0 w 192"/>
                  <a:gd name="T7" fmla="*/ 80 h 247"/>
                  <a:gd name="T8" fmla="*/ 36 w 192"/>
                  <a:gd name="T9" fmla="*/ 83 h 247"/>
                  <a:gd name="T10" fmla="*/ 41 w 192"/>
                  <a:gd name="T11" fmla="*/ 67 h 247"/>
                  <a:gd name="T12" fmla="*/ 55 w 192"/>
                  <a:gd name="T13" fmla="*/ 100 h 247"/>
                  <a:gd name="T14" fmla="*/ 32 w 192"/>
                  <a:gd name="T15" fmla="*/ 174 h 247"/>
                  <a:gd name="T16" fmla="*/ 44 w 192"/>
                  <a:gd name="T17" fmla="*/ 245 h 247"/>
                  <a:gd name="T18" fmla="*/ 58 w 192"/>
                  <a:gd name="T19" fmla="*/ 246 h 247"/>
                  <a:gd name="T20" fmla="*/ 78 w 192"/>
                  <a:gd name="T21" fmla="*/ 245 h 247"/>
                  <a:gd name="T22" fmla="*/ 106 w 192"/>
                  <a:gd name="T23" fmla="*/ 244 h 247"/>
                  <a:gd name="T24" fmla="*/ 132 w 192"/>
                  <a:gd name="T25" fmla="*/ 244 h 247"/>
                  <a:gd name="T26" fmla="*/ 153 w 192"/>
                  <a:gd name="T27" fmla="*/ 244 h 247"/>
                  <a:gd name="T28" fmla="*/ 161 w 192"/>
                  <a:gd name="T29" fmla="*/ 142 h 247"/>
                  <a:gd name="T30" fmla="*/ 140 w 192"/>
                  <a:gd name="T31" fmla="*/ 97 h 247"/>
                  <a:gd name="T32" fmla="*/ 148 w 192"/>
                  <a:gd name="T33" fmla="*/ 72 h 247"/>
                  <a:gd name="T34" fmla="*/ 153 w 192"/>
                  <a:gd name="T35" fmla="*/ 81 h 247"/>
                  <a:gd name="T36" fmla="*/ 191 w 192"/>
                  <a:gd name="T37" fmla="*/ 76 h 247"/>
                  <a:gd name="T38" fmla="*/ 162 w 192"/>
                  <a:gd name="T39" fmla="*/ 17 h 247"/>
                  <a:gd name="T40" fmla="*/ 113 w 192"/>
                  <a:gd name="T41" fmla="*/ 0 h 247"/>
                  <a:gd name="T42" fmla="*/ 77 w 192"/>
                  <a:gd name="T43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2" h="247">
                    <a:moveTo>
                      <a:pt x="77" y="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0" y="80"/>
                    </a:lnTo>
                    <a:lnTo>
                      <a:pt x="36" y="83"/>
                    </a:lnTo>
                    <a:lnTo>
                      <a:pt x="41" y="67"/>
                    </a:lnTo>
                    <a:lnTo>
                      <a:pt x="55" y="100"/>
                    </a:lnTo>
                    <a:lnTo>
                      <a:pt x="32" y="174"/>
                    </a:lnTo>
                    <a:lnTo>
                      <a:pt x="44" y="245"/>
                    </a:lnTo>
                    <a:lnTo>
                      <a:pt x="58" y="246"/>
                    </a:lnTo>
                    <a:lnTo>
                      <a:pt x="78" y="245"/>
                    </a:lnTo>
                    <a:lnTo>
                      <a:pt x="106" y="244"/>
                    </a:lnTo>
                    <a:lnTo>
                      <a:pt x="132" y="244"/>
                    </a:lnTo>
                    <a:lnTo>
                      <a:pt x="153" y="244"/>
                    </a:lnTo>
                    <a:lnTo>
                      <a:pt x="161" y="142"/>
                    </a:lnTo>
                    <a:lnTo>
                      <a:pt x="140" y="97"/>
                    </a:lnTo>
                    <a:lnTo>
                      <a:pt x="148" y="72"/>
                    </a:lnTo>
                    <a:lnTo>
                      <a:pt x="153" y="81"/>
                    </a:lnTo>
                    <a:lnTo>
                      <a:pt x="191" y="76"/>
                    </a:lnTo>
                    <a:lnTo>
                      <a:pt x="162" y="17"/>
                    </a:lnTo>
                    <a:lnTo>
                      <a:pt x="113" y="0"/>
                    </a:lnTo>
                    <a:lnTo>
                      <a:pt x="77" y="0"/>
                    </a:lnTo>
                  </a:path>
                </a:pathLst>
              </a:custGeom>
              <a:solidFill>
                <a:srgbClr val="001F9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239" name="Group 227"/>
              <p:cNvGrpSpPr>
                <a:grpSpLocks/>
              </p:cNvGrpSpPr>
              <p:nvPr/>
            </p:nvGrpSpPr>
            <p:grpSpPr bwMode="auto">
              <a:xfrm>
                <a:off x="1491" y="2641"/>
                <a:ext cx="87" cy="102"/>
                <a:chOff x="1491" y="2641"/>
                <a:chExt cx="87" cy="102"/>
              </a:xfrm>
            </p:grpSpPr>
            <p:sp>
              <p:nvSpPr>
                <p:cNvPr id="244" name="Freeform 224"/>
                <p:cNvSpPr>
                  <a:spLocks/>
                </p:cNvSpPr>
                <p:nvPr/>
              </p:nvSpPr>
              <p:spPr bwMode="auto">
                <a:xfrm>
                  <a:off x="1511" y="2641"/>
                  <a:ext cx="45" cy="13"/>
                </a:xfrm>
                <a:custGeom>
                  <a:avLst/>
                  <a:gdLst>
                    <a:gd name="T0" fmla="*/ 0 w 45"/>
                    <a:gd name="T1" fmla="*/ 1 h 13"/>
                    <a:gd name="T2" fmla="*/ 10 w 45"/>
                    <a:gd name="T3" fmla="*/ 12 h 13"/>
                    <a:gd name="T4" fmla="*/ 23 w 45"/>
                    <a:gd name="T5" fmla="*/ 0 h 13"/>
                    <a:gd name="T6" fmla="*/ 36 w 45"/>
                    <a:gd name="T7" fmla="*/ 12 h 13"/>
                    <a:gd name="T8" fmla="*/ 44 w 45"/>
                    <a:gd name="T9" fmla="*/ 1 h 13"/>
                    <a:gd name="T10" fmla="*/ 0 w 45"/>
                    <a:gd name="T11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13">
                      <a:moveTo>
                        <a:pt x="0" y="1"/>
                      </a:moveTo>
                      <a:lnTo>
                        <a:pt x="10" y="12"/>
                      </a:lnTo>
                      <a:lnTo>
                        <a:pt x="23" y="0"/>
                      </a:lnTo>
                      <a:lnTo>
                        <a:pt x="36" y="12"/>
                      </a:lnTo>
                      <a:lnTo>
                        <a:pt x="44" y="1"/>
                      </a:lnTo>
                      <a:lnTo>
                        <a:pt x="0" y="1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5" name="Freeform 225"/>
                <p:cNvSpPr>
                  <a:spLocks/>
                </p:cNvSpPr>
                <p:nvPr/>
              </p:nvSpPr>
              <p:spPr bwMode="auto">
                <a:xfrm>
                  <a:off x="1534" y="2643"/>
                  <a:ext cx="4" cy="98"/>
                </a:xfrm>
                <a:custGeom>
                  <a:avLst/>
                  <a:gdLst>
                    <a:gd name="T0" fmla="*/ 0 w 4"/>
                    <a:gd name="T1" fmla="*/ 0 h 98"/>
                    <a:gd name="T2" fmla="*/ 3 w 4"/>
                    <a:gd name="T3" fmla="*/ 40 h 98"/>
                    <a:gd name="T4" fmla="*/ 3 w 4"/>
                    <a:gd name="T5" fmla="*/ 97 h 98"/>
                    <a:gd name="T6" fmla="*/ 0 w 4"/>
                    <a:gd name="T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" h="98">
                      <a:moveTo>
                        <a:pt x="0" y="0"/>
                      </a:moveTo>
                      <a:lnTo>
                        <a:pt x="3" y="40"/>
                      </a:lnTo>
                      <a:lnTo>
                        <a:pt x="3" y="97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6" name="Freeform 226"/>
                <p:cNvSpPr>
                  <a:spLocks/>
                </p:cNvSpPr>
                <p:nvPr/>
              </p:nvSpPr>
              <p:spPr bwMode="auto">
                <a:xfrm>
                  <a:off x="1491" y="2739"/>
                  <a:ext cx="87" cy="4"/>
                </a:xfrm>
                <a:custGeom>
                  <a:avLst/>
                  <a:gdLst>
                    <a:gd name="T0" fmla="*/ 0 w 87"/>
                    <a:gd name="T1" fmla="*/ 3 h 4"/>
                    <a:gd name="T2" fmla="*/ 47 w 87"/>
                    <a:gd name="T3" fmla="*/ 0 h 4"/>
                    <a:gd name="T4" fmla="*/ 86 w 87"/>
                    <a:gd name="T5" fmla="*/ 1 h 4"/>
                    <a:gd name="T6" fmla="*/ 0 w 87"/>
                    <a:gd name="T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7" h="4">
                      <a:moveTo>
                        <a:pt x="0" y="3"/>
                      </a:moveTo>
                      <a:lnTo>
                        <a:pt x="47" y="0"/>
                      </a:lnTo>
                      <a:lnTo>
                        <a:pt x="86" y="1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240" name="Group 230"/>
              <p:cNvGrpSpPr>
                <a:grpSpLocks/>
              </p:cNvGrpSpPr>
              <p:nvPr/>
            </p:nvGrpSpPr>
            <p:grpSpPr bwMode="auto">
              <a:xfrm>
                <a:off x="1469" y="2993"/>
                <a:ext cx="111" cy="38"/>
                <a:chOff x="1469" y="2993"/>
                <a:chExt cx="111" cy="38"/>
              </a:xfrm>
            </p:grpSpPr>
            <p:sp>
              <p:nvSpPr>
                <p:cNvPr id="242" name="Freeform 228"/>
                <p:cNvSpPr>
                  <a:spLocks/>
                </p:cNvSpPr>
                <p:nvPr/>
              </p:nvSpPr>
              <p:spPr bwMode="auto">
                <a:xfrm>
                  <a:off x="1469" y="2997"/>
                  <a:ext cx="42" cy="34"/>
                </a:xfrm>
                <a:custGeom>
                  <a:avLst/>
                  <a:gdLst>
                    <a:gd name="T0" fmla="*/ 8 w 42"/>
                    <a:gd name="T1" fmla="*/ 16 h 34"/>
                    <a:gd name="T2" fmla="*/ 2 w 42"/>
                    <a:gd name="T3" fmla="*/ 21 h 34"/>
                    <a:gd name="T4" fmla="*/ 0 w 42"/>
                    <a:gd name="T5" fmla="*/ 25 h 34"/>
                    <a:gd name="T6" fmla="*/ 0 w 42"/>
                    <a:gd name="T7" fmla="*/ 28 h 34"/>
                    <a:gd name="T8" fmla="*/ 1 w 42"/>
                    <a:gd name="T9" fmla="*/ 30 h 34"/>
                    <a:gd name="T10" fmla="*/ 4 w 42"/>
                    <a:gd name="T11" fmla="*/ 32 h 34"/>
                    <a:gd name="T12" fmla="*/ 9 w 42"/>
                    <a:gd name="T13" fmla="*/ 33 h 34"/>
                    <a:gd name="T14" fmla="*/ 16 w 42"/>
                    <a:gd name="T15" fmla="*/ 33 h 34"/>
                    <a:gd name="T16" fmla="*/ 23 w 42"/>
                    <a:gd name="T17" fmla="*/ 31 h 34"/>
                    <a:gd name="T18" fmla="*/ 29 w 42"/>
                    <a:gd name="T19" fmla="*/ 28 h 34"/>
                    <a:gd name="T20" fmla="*/ 33 w 42"/>
                    <a:gd name="T21" fmla="*/ 23 h 34"/>
                    <a:gd name="T22" fmla="*/ 36 w 42"/>
                    <a:gd name="T23" fmla="*/ 15 h 34"/>
                    <a:gd name="T24" fmla="*/ 41 w 42"/>
                    <a:gd name="T25" fmla="*/ 6 h 34"/>
                    <a:gd name="T26" fmla="*/ 40 w 42"/>
                    <a:gd name="T27" fmla="*/ 0 h 34"/>
                    <a:gd name="T28" fmla="*/ 32 w 42"/>
                    <a:gd name="T29" fmla="*/ 13 h 34"/>
                    <a:gd name="T30" fmla="*/ 25 w 42"/>
                    <a:gd name="T31" fmla="*/ 21 h 34"/>
                    <a:gd name="T32" fmla="*/ 15 w 42"/>
                    <a:gd name="T33" fmla="*/ 21 h 34"/>
                    <a:gd name="T34" fmla="*/ 6 w 42"/>
                    <a:gd name="T35" fmla="*/ 20 h 34"/>
                    <a:gd name="T36" fmla="*/ 8 w 42"/>
                    <a:gd name="T37" fmla="*/ 16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34">
                      <a:moveTo>
                        <a:pt x="8" y="16"/>
                      </a:moveTo>
                      <a:lnTo>
                        <a:pt x="2" y="21"/>
                      </a:lnTo>
                      <a:lnTo>
                        <a:pt x="0" y="25"/>
                      </a:lnTo>
                      <a:lnTo>
                        <a:pt x="0" y="28"/>
                      </a:lnTo>
                      <a:lnTo>
                        <a:pt x="1" y="30"/>
                      </a:lnTo>
                      <a:lnTo>
                        <a:pt x="4" y="32"/>
                      </a:lnTo>
                      <a:lnTo>
                        <a:pt x="9" y="33"/>
                      </a:lnTo>
                      <a:lnTo>
                        <a:pt x="16" y="33"/>
                      </a:lnTo>
                      <a:lnTo>
                        <a:pt x="23" y="31"/>
                      </a:lnTo>
                      <a:lnTo>
                        <a:pt x="29" y="28"/>
                      </a:lnTo>
                      <a:lnTo>
                        <a:pt x="33" y="23"/>
                      </a:lnTo>
                      <a:lnTo>
                        <a:pt x="36" y="15"/>
                      </a:lnTo>
                      <a:lnTo>
                        <a:pt x="41" y="6"/>
                      </a:lnTo>
                      <a:lnTo>
                        <a:pt x="40" y="0"/>
                      </a:lnTo>
                      <a:lnTo>
                        <a:pt x="32" y="13"/>
                      </a:lnTo>
                      <a:lnTo>
                        <a:pt x="25" y="21"/>
                      </a:lnTo>
                      <a:lnTo>
                        <a:pt x="15" y="21"/>
                      </a:lnTo>
                      <a:lnTo>
                        <a:pt x="6" y="20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3" name="Freeform 229"/>
                <p:cNvSpPr>
                  <a:spLocks/>
                </p:cNvSpPr>
                <p:nvPr/>
              </p:nvSpPr>
              <p:spPr bwMode="auto">
                <a:xfrm>
                  <a:off x="1533" y="2993"/>
                  <a:ext cx="47" cy="38"/>
                </a:xfrm>
                <a:custGeom>
                  <a:avLst/>
                  <a:gdLst>
                    <a:gd name="T0" fmla="*/ 1 w 47"/>
                    <a:gd name="T1" fmla="*/ 0 h 38"/>
                    <a:gd name="T2" fmla="*/ 0 w 47"/>
                    <a:gd name="T3" fmla="*/ 4 h 38"/>
                    <a:gd name="T4" fmla="*/ 6 w 47"/>
                    <a:gd name="T5" fmla="*/ 13 h 38"/>
                    <a:gd name="T6" fmla="*/ 10 w 47"/>
                    <a:gd name="T7" fmla="*/ 21 h 38"/>
                    <a:gd name="T8" fmla="*/ 15 w 47"/>
                    <a:gd name="T9" fmla="*/ 28 h 38"/>
                    <a:gd name="T10" fmla="*/ 19 w 47"/>
                    <a:gd name="T11" fmla="*/ 32 h 38"/>
                    <a:gd name="T12" fmla="*/ 24 w 47"/>
                    <a:gd name="T13" fmla="*/ 35 h 38"/>
                    <a:gd name="T14" fmla="*/ 30 w 47"/>
                    <a:gd name="T15" fmla="*/ 36 h 38"/>
                    <a:gd name="T16" fmla="*/ 37 w 47"/>
                    <a:gd name="T17" fmla="*/ 37 h 38"/>
                    <a:gd name="T18" fmla="*/ 41 w 47"/>
                    <a:gd name="T19" fmla="*/ 36 h 38"/>
                    <a:gd name="T20" fmla="*/ 44 w 47"/>
                    <a:gd name="T21" fmla="*/ 35 h 38"/>
                    <a:gd name="T22" fmla="*/ 46 w 47"/>
                    <a:gd name="T23" fmla="*/ 31 h 38"/>
                    <a:gd name="T24" fmla="*/ 45 w 47"/>
                    <a:gd name="T25" fmla="*/ 26 h 38"/>
                    <a:gd name="T26" fmla="*/ 41 w 47"/>
                    <a:gd name="T27" fmla="*/ 20 h 38"/>
                    <a:gd name="T28" fmla="*/ 38 w 47"/>
                    <a:gd name="T29" fmla="*/ 17 h 38"/>
                    <a:gd name="T30" fmla="*/ 37 w 47"/>
                    <a:gd name="T31" fmla="*/ 20 h 38"/>
                    <a:gd name="T32" fmla="*/ 35 w 47"/>
                    <a:gd name="T33" fmla="*/ 21 h 38"/>
                    <a:gd name="T34" fmla="*/ 29 w 47"/>
                    <a:gd name="T35" fmla="*/ 22 h 38"/>
                    <a:gd name="T36" fmla="*/ 24 w 47"/>
                    <a:gd name="T37" fmla="*/ 23 h 38"/>
                    <a:gd name="T38" fmla="*/ 15 w 47"/>
                    <a:gd name="T39" fmla="*/ 22 h 38"/>
                    <a:gd name="T40" fmla="*/ 6 w 47"/>
                    <a:gd name="T41" fmla="*/ 7 h 38"/>
                    <a:gd name="T42" fmla="*/ 1 w 47"/>
                    <a:gd name="T43" fmla="*/ 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7" h="38">
                      <a:moveTo>
                        <a:pt x="1" y="0"/>
                      </a:moveTo>
                      <a:lnTo>
                        <a:pt x="0" y="4"/>
                      </a:lnTo>
                      <a:lnTo>
                        <a:pt x="6" y="13"/>
                      </a:lnTo>
                      <a:lnTo>
                        <a:pt x="10" y="21"/>
                      </a:lnTo>
                      <a:lnTo>
                        <a:pt x="15" y="28"/>
                      </a:lnTo>
                      <a:lnTo>
                        <a:pt x="19" y="32"/>
                      </a:lnTo>
                      <a:lnTo>
                        <a:pt x="24" y="35"/>
                      </a:lnTo>
                      <a:lnTo>
                        <a:pt x="30" y="36"/>
                      </a:lnTo>
                      <a:lnTo>
                        <a:pt x="37" y="37"/>
                      </a:lnTo>
                      <a:lnTo>
                        <a:pt x="41" y="36"/>
                      </a:lnTo>
                      <a:lnTo>
                        <a:pt x="44" y="35"/>
                      </a:lnTo>
                      <a:lnTo>
                        <a:pt x="46" y="31"/>
                      </a:lnTo>
                      <a:lnTo>
                        <a:pt x="45" y="26"/>
                      </a:lnTo>
                      <a:lnTo>
                        <a:pt x="41" y="20"/>
                      </a:lnTo>
                      <a:lnTo>
                        <a:pt x="38" y="17"/>
                      </a:lnTo>
                      <a:lnTo>
                        <a:pt x="37" y="20"/>
                      </a:lnTo>
                      <a:lnTo>
                        <a:pt x="35" y="21"/>
                      </a:lnTo>
                      <a:lnTo>
                        <a:pt x="29" y="22"/>
                      </a:lnTo>
                      <a:lnTo>
                        <a:pt x="24" y="23"/>
                      </a:lnTo>
                      <a:lnTo>
                        <a:pt x="15" y="22"/>
                      </a:lnTo>
                      <a:lnTo>
                        <a:pt x="6" y="7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241" name="Freeform 231"/>
              <p:cNvSpPr>
                <a:spLocks/>
              </p:cNvSpPr>
              <p:nvPr/>
            </p:nvSpPr>
            <p:spPr bwMode="auto">
              <a:xfrm>
                <a:off x="1533" y="2617"/>
                <a:ext cx="18" cy="3"/>
              </a:xfrm>
              <a:custGeom>
                <a:avLst/>
                <a:gdLst>
                  <a:gd name="T0" fmla="*/ 0 w 18"/>
                  <a:gd name="T1" fmla="*/ 2 h 3"/>
                  <a:gd name="T2" fmla="*/ 5 w 18"/>
                  <a:gd name="T3" fmla="*/ 0 h 3"/>
                  <a:gd name="T4" fmla="*/ 8 w 18"/>
                  <a:gd name="T5" fmla="*/ 1 h 3"/>
                  <a:gd name="T6" fmla="*/ 14 w 18"/>
                  <a:gd name="T7" fmla="*/ 0 h 3"/>
                  <a:gd name="T8" fmla="*/ 17 w 18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0" y="2"/>
                    </a:moveTo>
                    <a:lnTo>
                      <a:pt x="5" y="0"/>
                    </a:lnTo>
                    <a:lnTo>
                      <a:pt x="8" y="1"/>
                    </a:lnTo>
                    <a:lnTo>
                      <a:pt x="14" y="0"/>
                    </a:lnTo>
                    <a:lnTo>
                      <a:pt x="17" y="2"/>
                    </a:lnTo>
                  </a:path>
                </a:pathLst>
              </a:custGeom>
              <a:noFill/>
              <a:ln w="12700" cap="rnd" cmpd="sng">
                <a:solidFill>
                  <a:srgbClr val="FF009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190" name="Group 254"/>
            <p:cNvGrpSpPr>
              <a:grpSpLocks/>
            </p:cNvGrpSpPr>
            <p:nvPr/>
          </p:nvGrpSpPr>
          <p:grpSpPr bwMode="auto">
            <a:xfrm>
              <a:off x="1136" y="2523"/>
              <a:ext cx="236" cy="510"/>
              <a:chOff x="1136" y="2523"/>
              <a:chExt cx="236" cy="510"/>
            </a:xfrm>
          </p:grpSpPr>
          <p:grpSp>
            <p:nvGrpSpPr>
              <p:cNvPr id="213" name="Group 235"/>
              <p:cNvGrpSpPr>
                <a:grpSpLocks/>
              </p:cNvGrpSpPr>
              <p:nvPr/>
            </p:nvGrpSpPr>
            <p:grpSpPr bwMode="auto">
              <a:xfrm>
                <a:off x="1141" y="2985"/>
                <a:ext cx="231" cy="48"/>
                <a:chOff x="1141" y="2985"/>
                <a:chExt cx="231" cy="48"/>
              </a:xfrm>
            </p:grpSpPr>
            <p:sp>
              <p:nvSpPr>
                <p:cNvPr id="232" name="Freeform 233"/>
                <p:cNvSpPr>
                  <a:spLocks/>
                </p:cNvSpPr>
                <p:nvPr/>
              </p:nvSpPr>
              <p:spPr bwMode="auto">
                <a:xfrm>
                  <a:off x="1278" y="2985"/>
                  <a:ext cx="94" cy="29"/>
                </a:xfrm>
                <a:custGeom>
                  <a:avLst/>
                  <a:gdLst>
                    <a:gd name="T0" fmla="*/ 46 w 94"/>
                    <a:gd name="T1" fmla="*/ 0 h 29"/>
                    <a:gd name="T2" fmla="*/ 61 w 94"/>
                    <a:gd name="T3" fmla="*/ 7 h 29"/>
                    <a:gd name="T4" fmla="*/ 74 w 94"/>
                    <a:gd name="T5" fmla="*/ 15 h 29"/>
                    <a:gd name="T6" fmla="*/ 91 w 94"/>
                    <a:gd name="T7" fmla="*/ 22 h 29"/>
                    <a:gd name="T8" fmla="*/ 93 w 94"/>
                    <a:gd name="T9" fmla="*/ 26 h 29"/>
                    <a:gd name="T10" fmla="*/ 76 w 94"/>
                    <a:gd name="T11" fmla="*/ 28 h 29"/>
                    <a:gd name="T12" fmla="*/ 59 w 94"/>
                    <a:gd name="T13" fmla="*/ 27 h 29"/>
                    <a:gd name="T14" fmla="*/ 38 w 94"/>
                    <a:gd name="T15" fmla="*/ 22 h 29"/>
                    <a:gd name="T16" fmla="*/ 22 w 94"/>
                    <a:gd name="T17" fmla="*/ 18 h 29"/>
                    <a:gd name="T18" fmla="*/ 6 w 94"/>
                    <a:gd name="T19" fmla="*/ 17 h 29"/>
                    <a:gd name="T20" fmla="*/ 0 w 94"/>
                    <a:gd name="T21" fmla="*/ 14 h 29"/>
                    <a:gd name="T22" fmla="*/ 2 w 94"/>
                    <a:gd name="T23" fmla="*/ 2 h 29"/>
                    <a:gd name="T24" fmla="*/ 46 w 94"/>
                    <a:gd name="T25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" h="29">
                      <a:moveTo>
                        <a:pt x="46" y="0"/>
                      </a:moveTo>
                      <a:lnTo>
                        <a:pt x="61" y="7"/>
                      </a:lnTo>
                      <a:lnTo>
                        <a:pt x="74" y="15"/>
                      </a:lnTo>
                      <a:lnTo>
                        <a:pt x="91" y="22"/>
                      </a:lnTo>
                      <a:lnTo>
                        <a:pt x="93" y="26"/>
                      </a:lnTo>
                      <a:lnTo>
                        <a:pt x="76" y="28"/>
                      </a:lnTo>
                      <a:lnTo>
                        <a:pt x="59" y="27"/>
                      </a:lnTo>
                      <a:lnTo>
                        <a:pt x="38" y="22"/>
                      </a:lnTo>
                      <a:lnTo>
                        <a:pt x="22" y="18"/>
                      </a:lnTo>
                      <a:lnTo>
                        <a:pt x="6" y="17"/>
                      </a:lnTo>
                      <a:lnTo>
                        <a:pt x="0" y="14"/>
                      </a:lnTo>
                      <a:lnTo>
                        <a:pt x="2" y="2"/>
                      </a:lnTo>
                      <a:lnTo>
                        <a:pt x="46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33" name="Freeform 234"/>
                <p:cNvSpPr>
                  <a:spLocks/>
                </p:cNvSpPr>
                <p:nvPr/>
              </p:nvSpPr>
              <p:spPr bwMode="auto">
                <a:xfrm>
                  <a:off x="1141" y="3000"/>
                  <a:ext cx="56" cy="33"/>
                </a:xfrm>
                <a:custGeom>
                  <a:avLst/>
                  <a:gdLst>
                    <a:gd name="T0" fmla="*/ 54 w 56"/>
                    <a:gd name="T1" fmla="*/ 1 h 33"/>
                    <a:gd name="T2" fmla="*/ 55 w 56"/>
                    <a:gd name="T3" fmla="*/ 9 h 33"/>
                    <a:gd name="T4" fmla="*/ 47 w 56"/>
                    <a:gd name="T5" fmla="*/ 13 h 33"/>
                    <a:gd name="T6" fmla="*/ 46 w 56"/>
                    <a:gd name="T7" fmla="*/ 21 h 33"/>
                    <a:gd name="T8" fmla="*/ 33 w 56"/>
                    <a:gd name="T9" fmla="*/ 27 h 33"/>
                    <a:gd name="T10" fmla="*/ 23 w 56"/>
                    <a:gd name="T11" fmla="*/ 31 h 33"/>
                    <a:gd name="T12" fmla="*/ 13 w 56"/>
                    <a:gd name="T13" fmla="*/ 32 h 33"/>
                    <a:gd name="T14" fmla="*/ 5 w 56"/>
                    <a:gd name="T15" fmla="*/ 32 h 33"/>
                    <a:gd name="T16" fmla="*/ 0 w 56"/>
                    <a:gd name="T17" fmla="*/ 27 h 33"/>
                    <a:gd name="T18" fmla="*/ 1 w 56"/>
                    <a:gd name="T19" fmla="*/ 20 h 33"/>
                    <a:gd name="T20" fmla="*/ 11 w 56"/>
                    <a:gd name="T21" fmla="*/ 11 h 33"/>
                    <a:gd name="T22" fmla="*/ 24 w 56"/>
                    <a:gd name="T23" fmla="*/ 3 h 33"/>
                    <a:gd name="T24" fmla="*/ 25 w 56"/>
                    <a:gd name="T25" fmla="*/ 0 h 33"/>
                    <a:gd name="T26" fmla="*/ 54 w 56"/>
                    <a:gd name="T27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6" h="33">
                      <a:moveTo>
                        <a:pt x="54" y="1"/>
                      </a:moveTo>
                      <a:lnTo>
                        <a:pt x="55" y="9"/>
                      </a:lnTo>
                      <a:lnTo>
                        <a:pt x="47" y="13"/>
                      </a:lnTo>
                      <a:lnTo>
                        <a:pt x="46" y="21"/>
                      </a:lnTo>
                      <a:lnTo>
                        <a:pt x="33" y="27"/>
                      </a:lnTo>
                      <a:lnTo>
                        <a:pt x="23" y="31"/>
                      </a:lnTo>
                      <a:lnTo>
                        <a:pt x="13" y="32"/>
                      </a:lnTo>
                      <a:lnTo>
                        <a:pt x="5" y="32"/>
                      </a:lnTo>
                      <a:lnTo>
                        <a:pt x="0" y="27"/>
                      </a:lnTo>
                      <a:lnTo>
                        <a:pt x="1" y="20"/>
                      </a:lnTo>
                      <a:lnTo>
                        <a:pt x="11" y="11"/>
                      </a:lnTo>
                      <a:lnTo>
                        <a:pt x="24" y="3"/>
                      </a:lnTo>
                      <a:lnTo>
                        <a:pt x="25" y="0"/>
                      </a:lnTo>
                      <a:lnTo>
                        <a:pt x="54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214" name="Freeform 236"/>
              <p:cNvSpPr>
                <a:spLocks/>
              </p:cNvSpPr>
              <p:nvPr/>
            </p:nvSpPr>
            <p:spPr bwMode="auto">
              <a:xfrm>
                <a:off x="1318" y="2801"/>
                <a:ext cx="24" cy="36"/>
              </a:xfrm>
              <a:custGeom>
                <a:avLst/>
                <a:gdLst>
                  <a:gd name="T0" fmla="*/ 22 w 24"/>
                  <a:gd name="T1" fmla="*/ 0 h 36"/>
                  <a:gd name="T2" fmla="*/ 23 w 24"/>
                  <a:gd name="T3" fmla="*/ 19 h 36"/>
                  <a:gd name="T4" fmla="*/ 11 w 24"/>
                  <a:gd name="T5" fmla="*/ 31 h 36"/>
                  <a:gd name="T6" fmla="*/ 5 w 24"/>
                  <a:gd name="T7" fmla="*/ 35 h 36"/>
                  <a:gd name="T8" fmla="*/ 6 w 24"/>
                  <a:gd name="T9" fmla="*/ 18 h 36"/>
                  <a:gd name="T10" fmla="*/ 4 w 24"/>
                  <a:gd name="T11" fmla="*/ 20 h 36"/>
                  <a:gd name="T12" fmla="*/ 1 w 24"/>
                  <a:gd name="T13" fmla="*/ 26 h 36"/>
                  <a:gd name="T14" fmla="*/ 0 w 24"/>
                  <a:gd name="T15" fmla="*/ 19 h 36"/>
                  <a:gd name="T16" fmla="*/ 3 w 24"/>
                  <a:gd name="T17" fmla="*/ 9 h 36"/>
                  <a:gd name="T18" fmla="*/ 11 w 24"/>
                  <a:gd name="T19" fmla="*/ 0 h 36"/>
                  <a:gd name="T20" fmla="*/ 22 w 24"/>
                  <a:gd name="T2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36">
                    <a:moveTo>
                      <a:pt x="22" y="0"/>
                    </a:moveTo>
                    <a:lnTo>
                      <a:pt x="23" y="19"/>
                    </a:lnTo>
                    <a:lnTo>
                      <a:pt x="11" y="31"/>
                    </a:lnTo>
                    <a:lnTo>
                      <a:pt x="5" y="35"/>
                    </a:lnTo>
                    <a:lnTo>
                      <a:pt x="6" y="18"/>
                    </a:lnTo>
                    <a:lnTo>
                      <a:pt x="4" y="20"/>
                    </a:lnTo>
                    <a:lnTo>
                      <a:pt x="1" y="26"/>
                    </a:lnTo>
                    <a:lnTo>
                      <a:pt x="0" y="19"/>
                    </a:lnTo>
                    <a:lnTo>
                      <a:pt x="3" y="9"/>
                    </a:lnTo>
                    <a:lnTo>
                      <a:pt x="11" y="0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FF7F3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5" name="Freeform 237"/>
              <p:cNvSpPr>
                <a:spLocks/>
              </p:cNvSpPr>
              <p:nvPr/>
            </p:nvSpPr>
            <p:spPr bwMode="auto">
              <a:xfrm>
                <a:off x="1163" y="2718"/>
                <a:ext cx="165" cy="280"/>
              </a:xfrm>
              <a:custGeom>
                <a:avLst/>
                <a:gdLst>
                  <a:gd name="T0" fmla="*/ 162 w 165"/>
                  <a:gd name="T1" fmla="*/ 0 h 280"/>
                  <a:gd name="T2" fmla="*/ 164 w 165"/>
                  <a:gd name="T3" fmla="*/ 151 h 280"/>
                  <a:gd name="T4" fmla="*/ 162 w 165"/>
                  <a:gd name="T5" fmla="*/ 264 h 280"/>
                  <a:gd name="T6" fmla="*/ 113 w 165"/>
                  <a:gd name="T7" fmla="*/ 269 h 280"/>
                  <a:gd name="T8" fmla="*/ 106 w 165"/>
                  <a:gd name="T9" fmla="*/ 177 h 280"/>
                  <a:gd name="T10" fmla="*/ 111 w 165"/>
                  <a:gd name="T11" fmla="*/ 168 h 280"/>
                  <a:gd name="T12" fmla="*/ 106 w 165"/>
                  <a:gd name="T13" fmla="*/ 163 h 280"/>
                  <a:gd name="T14" fmla="*/ 106 w 165"/>
                  <a:gd name="T15" fmla="*/ 107 h 280"/>
                  <a:gd name="T16" fmla="*/ 95 w 165"/>
                  <a:gd name="T17" fmla="*/ 125 h 280"/>
                  <a:gd name="T18" fmla="*/ 66 w 165"/>
                  <a:gd name="T19" fmla="*/ 201 h 280"/>
                  <a:gd name="T20" fmla="*/ 41 w 165"/>
                  <a:gd name="T21" fmla="*/ 279 h 280"/>
                  <a:gd name="T22" fmla="*/ 0 w 165"/>
                  <a:gd name="T23" fmla="*/ 279 h 280"/>
                  <a:gd name="T24" fmla="*/ 19 w 165"/>
                  <a:gd name="T25" fmla="*/ 174 h 280"/>
                  <a:gd name="T26" fmla="*/ 26 w 165"/>
                  <a:gd name="T27" fmla="*/ 85 h 280"/>
                  <a:gd name="T28" fmla="*/ 23 w 165"/>
                  <a:gd name="T29" fmla="*/ 2 h 280"/>
                  <a:gd name="T30" fmla="*/ 162 w 165"/>
                  <a:gd name="T31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5" h="280">
                    <a:moveTo>
                      <a:pt x="162" y="0"/>
                    </a:moveTo>
                    <a:lnTo>
                      <a:pt x="164" y="151"/>
                    </a:lnTo>
                    <a:lnTo>
                      <a:pt x="162" y="264"/>
                    </a:lnTo>
                    <a:lnTo>
                      <a:pt x="113" y="269"/>
                    </a:lnTo>
                    <a:lnTo>
                      <a:pt x="106" y="177"/>
                    </a:lnTo>
                    <a:lnTo>
                      <a:pt x="111" y="168"/>
                    </a:lnTo>
                    <a:lnTo>
                      <a:pt x="106" y="163"/>
                    </a:lnTo>
                    <a:lnTo>
                      <a:pt x="106" y="107"/>
                    </a:lnTo>
                    <a:lnTo>
                      <a:pt x="95" y="125"/>
                    </a:lnTo>
                    <a:lnTo>
                      <a:pt x="66" y="201"/>
                    </a:lnTo>
                    <a:lnTo>
                      <a:pt x="41" y="279"/>
                    </a:lnTo>
                    <a:lnTo>
                      <a:pt x="0" y="279"/>
                    </a:lnTo>
                    <a:lnTo>
                      <a:pt x="19" y="174"/>
                    </a:lnTo>
                    <a:lnTo>
                      <a:pt x="26" y="85"/>
                    </a:lnTo>
                    <a:lnTo>
                      <a:pt x="23" y="2"/>
                    </a:lnTo>
                    <a:lnTo>
                      <a:pt x="162" y="0"/>
                    </a:lnTo>
                  </a:path>
                </a:pathLst>
              </a:custGeom>
              <a:solidFill>
                <a:srgbClr val="7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6" name="Freeform 238"/>
              <p:cNvSpPr>
                <a:spLocks/>
              </p:cNvSpPr>
              <p:nvPr/>
            </p:nvSpPr>
            <p:spPr bwMode="auto">
              <a:xfrm>
                <a:off x="1136" y="2587"/>
                <a:ext cx="212" cy="215"/>
              </a:xfrm>
              <a:custGeom>
                <a:avLst/>
                <a:gdLst>
                  <a:gd name="T0" fmla="*/ 142 w 212"/>
                  <a:gd name="T1" fmla="*/ 3 h 215"/>
                  <a:gd name="T2" fmla="*/ 205 w 212"/>
                  <a:gd name="T3" fmla="*/ 29 h 215"/>
                  <a:gd name="T4" fmla="*/ 210 w 212"/>
                  <a:gd name="T5" fmla="*/ 97 h 215"/>
                  <a:gd name="T6" fmla="*/ 211 w 212"/>
                  <a:gd name="T7" fmla="*/ 132 h 215"/>
                  <a:gd name="T8" fmla="*/ 207 w 212"/>
                  <a:gd name="T9" fmla="*/ 214 h 215"/>
                  <a:gd name="T10" fmla="*/ 193 w 212"/>
                  <a:gd name="T11" fmla="*/ 214 h 215"/>
                  <a:gd name="T12" fmla="*/ 186 w 212"/>
                  <a:gd name="T13" fmla="*/ 130 h 215"/>
                  <a:gd name="T14" fmla="*/ 51 w 212"/>
                  <a:gd name="T15" fmla="*/ 130 h 215"/>
                  <a:gd name="T16" fmla="*/ 47 w 212"/>
                  <a:gd name="T17" fmla="*/ 109 h 215"/>
                  <a:gd name="T18" fmla="*/ 42 w 212"/>
                  <a:gd name="T19" fmla="*/ 124 h 215"/>
                  <a:gd name="T20" fmla="*/ 52 w 212"/>
                  <a:gd name="T21" fmla="*/ 156 h 215"/>
                  <a:gd name="T22" fmla="*/ 61 w 212"/>
                  <a:gd name="T23" fmla="*/ 203 h 215"/>
                  <a:gd name="T24" fmla="*/ 38 w 212"/>
                  <a:gd name="T25" fmla="*/ 206 h 215"/>
                  <a:gd name="T26" fmla="*/ 0 w 212"/>
                  <a:gd name="T27" fmla="*/ 123 h 215"/>
                  <a:gd name="T28" fmla="*/ 24 w 212"/>
                  <a:gd name="T29" fmla="*/ 24 h 215"/>
                  <a:gd name="T30" fmla="*/ 97 w 212"/>
                  <a:gd name="T31" fmla="*/ 0 h 215"/>
                  <a:gd name="T32" fmla="*/ 128 w 212"/>
                  <a:gd name="T33" fmla="*/ 11 h 215"/>
                  <a:gd name="T34" fmla="*/ 142 w 212"/>
                  <a:gd name="T35" fmla="*/ 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2" h="215">
                    <a:moveTo>
                      <a:pt x="142" y="3"/>
                    </a:moveTo>
                    <a:lnTo>
                      <a:pt x="205" y="29"/>
                    </a:lnTo>
                    <a:lnTo>
                      <a:pt x="210" y="97"/>
                    </a:lnTo>
                    <a:lnTo>
                      <a:pt x="211" y="132"/>
                    </a:lnTo>
                    <a:lnTo>
                      <a:pt x="207" y="214"/>
                    </a:lnTo>
                    <a:lnTo>
                      <a:pt x="193" y="214"/>
                    </a:lnTo>
                    <a:lnTo>
                      <a:pt x="186" y="130"/>
                    </a:lnTo>
                    <a:lnTo>
                      <a:pt x="51" y="130"/>
                    </a:lnTo>
                    <a:lnTo>
                      <a:pt x="47" y="109"/>
                    </a:lnTo>
                    <a:lnTo>
                      <a:pt x="42" y="124"/>
                    </a:lnTo>
                    <a:lnTo>
                      <a:pt x="52" y="156"/>
                    </a:lnTo>
                    <a:lnTo>
                      <a:pt x="61" y="203"/>
                    </a:lnTo>
                    <a:lnTo>
                      <a:pt x="38" y="206"/>
                    </a:lnTo>
                    <a:lnTo>
                      <a:pt x="0" y="123"/>
                    </a:lnTo>
                    <a:lnTo>
                      <a:pt x="24" y="24"/>
                    </a:lnTo>
                    <a:lnTo>
                      <a:pt x="97" y="0"/>
                    </a:lnTo>
                    <a:lnTo>
                      <a:pt x="128" y="11"/>
                    </a:lnTo>
                    <a:lnTo>
                      <a:pt x="142" y="3"/>
                    </a:lnTo>
                  </a:path>
                </a:pathLst>
              </a:custGeom>
              <a:solidFill>
                <a:srgbClr val="BFBF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7" name="Freeform 239"/>
              <p:cNvSpPr>
                <a:spLocks/>
              </p:cNvSpPr>
              <p:nvPr/>
            </p:nvSpPr>
            <p:spPr bwMode="auto">
              <a:xfrm>
                <a:off x="1172" y="2791"/>
                <a:ext cx="28" cy="34"/>
              </a:xfrm>
              <a:custGeom>
                <a:avLst/>
                <a:gdLst>
                  <a:gd name="T0" fmla="*/ 19 w 28"/>
                  <a:gd name="T1" fmla="*/ 0 h 34"/>
                  <a:gd name="T2" fmla="*/ 27 w 28"/>
                  <a:gd name="T3" fmla="*/ 17 h 34"/>
                  <a:gd name="T4" fmla="*/ 13 w 28"/>
                  <a:gd name="T5" fmla="*/ 33 h 34"/>
                  <a:gd name="T6" fmla="*/ 8 w 28"/>
                  <a:gd name="T7" fmla="*/ 31 h 34"/>
                  <a:gd name="T8" fmla="*/ 0 w 28"/>
                  <a:gd name="T9" fmla="*/ 30 h 34"/>
                  <a:gd name="T10" fmla="*/ 3 w 28"/>
                  <a:gd name="T11" fmla="*/ 25 h 34"/>
                  <a:gd name="T12" fmla="*/ 4 w 28"/>
                  <a:gd name="T13" fmla="*/ 18 h 34"/>
                  <a:gd name="T14" fmla="*/ 0 w 28"/>
                  <a:gd name="T15" fmla="*/ 12 h 34"/>
                  <a:gd name="T16" fmla="*/ 3 w 28"/>
                  <a:gd name="T17" fmla="*/ 1 h 34"/>
                  <a:gd name="T18" fmla="*/ 19 w 28"/>
                  <a:gd name="T1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34">
                    <a:moveTo>
                      <a:pt x="19" y="0"/>
                    </a:moveTo>
                    <a:lnTo>
                      <a:pt x="27" y="17"/>
                    </a:lnTo>
                    <a:lnTo>
                      <a:pt x="13" y="33"/>
                    </a:lnTo>
                    <a:lnTo>
                      <a:pt x="8" y="31"/>
                    </a:lnTo>
                    <a:lnTo>
                      <a:pt x="0" y="30"/>
                    </a:lnTo>
                    <a:lnTo>
                      <a:pt x="3" y="25"/>
                    </a:lnTo>
                    <a:lnTo>
                      <a:pt x="4" y="18"/>
                    </a:lnTo>
                    <a:lnTo>
                      <a:pt x="0" y="12"/>
                    </a:lnTo>
                    <a:lnTo>
                      <a:pt x="3" y="1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FF7F3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218" name="Group 246"/>
              <p:cNvGrpSpPr>
                <a:grpSpLocks/>
              </p:cNvGrpSpPr>
              <p:nvPr/>
            </p:nvGrpSpPr>
            <p:grpSpPr bwMode="auto">
              <a:xfrm>
                <a:off x="1177" y="2592"/>
                <a:ext cx="161" cy="134"/>
                <a:chOff x="1177" y="2592"/>
                <a:chExt cx="161" cy="134"/>
              </a:xfrm>
            </p:grpSpPr>
            <p:grpSp>
              <p:nvGrpSpPr>
                <p:cNvPr id="226" name="Group 244"/>
                <p:cNvGrpSpPr>
                  <a:grpSpLocks/>
                </p:cNvGrpSpPr>
                <p:nvPr/>
              </p:nvGrpSpPr>
              <p:grpSpPr bwMode="auto">
                <a:xfrm>
                  <a:off x="1177" y="2592"/>
                  <a:ext cx="161" cy="134"/>
                  <a:chOff x="1177" y="2592"/>
                  <a:chExt cx="161" cy="134"/>
                </a:xfrm>
              </p:grpSpPr>
              <p:grpSp>
                <p:nvGrpSpPr>
                  <p:cNvPr id="228" name="Group 242"/>
                  <p:cNvGrpSpPr>
                    <a:grpSpLocks/>
                  </p:cNvGrpSpPr>
                  <p:nvPr/>
                </p:nvGrpSpPr>
                <p:grpSpPr bwMode="auto">
                  <a:xfrm>
                    <a:off x="1177" y="2719"/>
                    <a:ext cx="161" cy="7"/>
                    <a:chOff x="1177" y="2719"/>
                    <a:chExt cx="161" cy="7"/>
                  </a:xfrm>
                </p:grpSpPr>
                <p:sp>
                  <p:nvSpPr>
                    <p:cNvPr id="230" name="Line 24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77" y="2726"/>
                      <a:ext cx="16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31" name="Line 24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77" y="2719"/>
                      <a:ext cx="16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  <p:sp>
                <p:nvSpPr>
                  <p:cNvPr id="229" name="Freeform 243"/>
                  <p:cNvSpPr>
                    <a:spLocks/>
                  </p:cNvSpPr>
                  <p:nvPr/>
                </p:nvSpPr>
                <p:spPr bwMode="auto">
                  <a:xfrm>
                    <a:off x="1225" y="2592"/>
                    <a:ext cx="64" cy="21"/>
                  </a:xfrm>
                  <a:custGeom>
                    <a:avLst/>
                    <a:gdLst>
                      <a:gd name="T0" fmla="*/ 63 w 64"/>
                      <a:gd name="T1" fmla="*/ 2 h 21"/>
                      <a:gd name="T2" fmla="*/ 60 w 64"/>
                      <a:gd name="T3" fmla="*/ 20 h 21"/>
                      <a:gd name="T4" fmla="*/ 43 w 64"/>
                      <a:gd name="T5" fmla="*/ 7 h 21"/>
                      <a:gd name="T6" fmla="*/ 31 w 64"/>
                      <a:gd name="T7" fmla="*/ 20 h 21"/>
                      <a:gd name="T8" fmla="*/ 0 w 64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4" h="21">
                        <a:moveTo>
                          <a:pt x="63" y="2"/>
                        </a:moveTo>
                        <a:lnTo>
                          <a:pt x="60" y="20"/>
                        </a:lnTo>
                        <a:lnTo>
                          <a:pt x="43" y="7"/>
                        </a:lnTo>
                        <a:lnTo>
                          <a:pt x="31" y="2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27" name="Line 245"/>
                <p:cNvSpPr>
                  <a:spLocks noChangeShapeType="1"/>
                </p:cNvSpPr>
                <p:nvPr/>
              </p:nvSpPr>
              <p:spPr bwMode="auto">
                <a:xfrm>
                  <a:off x="1269" y="2616"/>
                  <a:ext cx="0" cy="9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219" name="Group 253"/>
              <p:cNvGrpSpPr>
                <a:grpSpLocks/>
              </p:cNvGrpSpPr>
              <p:nvPr/>
            </p:nvGrpSpPr>
            <p:grpSpPr bwMode="auto">
              <a:xfrm>
                <a:off x="1217" y="2523"/>
                <a:ext cx="87" cy="73"/>
                <a:chOff x="1217" y="2523"/>
                <a:chExt cx="87" cy="73"/>
              </a:xfrm>
            </p:grpSpPr>
            <p:grpSp>
              <p:nvGrpSpPr>
                <p:cNvPr id="220" name="Group 251"/>
                <p:cNvGrpSpPr>
                  <a:grpSpLocks/>
                </p:cNvGrpSpPr>
                <p:nvPr/>
              </p:nvGrpSpPr>
              <p:grpSpPr bwMode="auto">
                <a:xfrm>
                  <a:off x="1222" y="2526"/>
                  <a:ext cx="79" cy="70"/>
                  <a:chOff x="1222" y="2526"/>
                  <a:chExt cx="79" cy="70"/>
                </a:xfrm>
              </p:grpSpPr>
              <p:sp>
                <p:nvSpPr>
                  <p:cNvPr id="222" name="Freeform 247"/>
                  <p:cNvSpPr>
                    <a:spLocks/>
                  </p:cNvSpPr>
                  <p:nvPr/>
                </p:nvSpPr>
                <p:spPr bwMode="auto">
                  <a:xfrm>
                    <a:off x="1222" y="2526"/>
                    <a:ext cx="79" cy="70"/>
                  </a:xfrm>
                  <a:custGeom>
                    <a:avLst/>
                    <a:gdLst>
                      <a:gd name="T0" fmla="*/ 75 w 79"/>
                      <a:gd name="T1" fmla="*/ 12 h 70"/>
                      <a:gd name="T2" fmla="*/ 77 w 79"/>
                      <a:gd name="T3" fmla="*/ 19 h 70"/>
                      <a:gd name="T4" fmla="*/ 77 w 79"/>
                      <a:gd name="T5" fmla="*/ 22 h 70"/>
                      <a:gd name="T6" fmla="*/ 75 w 79"/>
                      <a:gd name="T7" fmla="*/ 24 h 70"/>
                      <a:gd name="T8" fmla="*/ 78 w 79"/>
                      <a:gd name="T9" fmla="*/ 30 h 70"/>
                      <a:gd name="T10" fmla="*/ 76 w 79"/>
                      <a:gd name="T11" fmla="*/ 38 h 70"/>
                      <a:gd name="T12" fmla="*/ 74 w 79"/>
                      <a:gd name="T13" fmla="*/ 42 h 70"/>
                      <a:gd name="T14" fmla="*/ 73 w 79"/>
                      <a:gd name="T15" fmla="*/ 46 h 70"/>
                      <a:gd name="T16" fmla="*/ 70 w 79"/>
                      <a:gd name="T17" fmla="*/ 50 h 70"/>
                      <a:gd name="T18" fmla="*/ 67 w 79"/>
                      <a:gd name="T19" fmla="*/ 54 h 70"/>
                      <a:gd name="T20" fmla="*/ 61 w 79"/>
                      <a:gd name="T21" fmla="*/ 55 h 70"/>
                      <a:gd name="T22" fmla="*/ 55 w 79"/>
                      <a:gd name="T23" fmla="*/ 56 h 70"/>
                      <a:gd name="T24" fmla="*/ 55 w 79"/>
                      <a:gd name="T25" fmla="*/ 59 h 70"/>
                      <a:gd name="T26" fmla="*/ 56 w 79"/>
                      <a:gd name="T27" fmla="*/ 61 h 70"/>
                      <a:gd name="T28" fmla="*/ 44 w 79"/>
                      <a:gd name="T29" fmla="*/ 69 h 70"/>
                      <a:gd name="T30" fmla="*/ 11 w 79"/>
                      <a:gd name="T31" fmla="*/ 59 h 70"/>
                      <a:gd name="T32" fmla="*/ 10 w 79"/>
                      <a:gd name="T33" fmla="*/ 40 h 70"/>
                      <a:gd name="T34" fmla="*/ 6 w 79"/>
                      <a:gd name="T35" fmla="*/ 34 h 70"/>
                      <a:gd name="T36" fmla="*/ 4 w 79"/>
                      <a:gd name="T37" fmla="*/ 30 h 70"/>
                      <a:gd name="T38" fmla="*/ 1 w 79"/>
                      <a:gd name="T39" fmla="*/ 25 h 70"/>
                      <a:gd name="T40" fmla="*/ 0 w 79"/>
                      <a:gd name="T41" fmla="*/ 20 h 70"/>
                      <a:gd name="T42" fmla="*/ 1 w 79"/>
                      <a:gd name="T43" fmla="*/ 16 h 70"/>
                      <a:gd name="T44" fmla="*/ 2 w 79"/>
                      <a:gd name="T45" fmla="*/ 12 h 70"/>
                      <a:gd name="T46" fmla="*/ 4 w 79"/>
                      <a:gd name="T47" fmla="*/ 8 h 70"/>
                      <a:gd name="T48" fmla="*/ 7 w 79"/>
                      <a:gd name="T49" fmla="*/ 5 h 70"/>
                      <a:gd name="T50" fmla="*/ 11 w 79"/>
                      <a:gd name="T51" fmla="*/ 3 h 70"/>
                      <a:gd name="T52" fmla="*/ 17 w 79"/>
                      <a:gd name="T53" fmla="*/ 2 h 70"/>
                      <a:gd name="T54" fmla="*/ 24 w 79"/>
                      <a:gd name="T55" fmla="*/ 1 h 70"/>
                      <a:gd name="T56" fmla="*/ 31 w 79"/>
                      <a:gd name="T57" fmla="*/ 0 h 70"/>
                      <a:gd name="T58" fmla="*/ 40 w 79"/>
                      <a:gd name="T59" fmla="*/ 0 h 70"/>
                      <a:gd name="T60" fmla="*/ 48 w 79"/>
                      <a:gd name="T61" fmla="*/ 0 h 70"/>
                      <a:gd name="T62" fmla="*/ 58 w 79"/>
                      <a:gd name="T63" fmla="*/ 2 h 70"/>
                      <a:gd name="T64" fmla="*/ 63 w 79"/>
                      <a:gd name="T65" fmla="*/ 3 h 70"/>
                      <a:gd name="T66" fmla="*/ 69 w 79"/>
                      <a:gd name="T67" fmla="*/ 5 h 70"/>
                      <a:gd name="T68" fmla="*/ 73 w 79"/>
                      <a:gd name="T69" fmla="*/ 9 h 70"/>
                      <a:gd name="T70" fmla="*/ 75 w 79"/>
                      <a:gd name="T71" fmla="*/ 12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79" h="70">
                        <a:moveTo>
                          <a:pt x="75" y="12"/>
                        </a:moveTo>
                        <a:lnTo>
                          <a:pt x="77" y="19"/>
                        </a:lnTo>
                        <a:lnTo>
                          <a:pt x="77" y="22"/>
                        </a:lnTo>
                        <a:lnTo>
                          <a:pt x="75" y="24"/>
                        </a:lnTo>
                        <a:lnTo>
                          <a:pt x="78" y="30"/>
                        </a:lnTo>
                        <a:lnTo>
                          <a:pt x="76" y="38"/>
                        </a:lnTo>
                        <a:lnTo>
                          <a:pt x="74" y="42"/>
                        </a:lnTo>
                        <a:lnTo>
                          <a:pt x="73" y="46"/>
                        </a:lnTo>
                        <a:lnTo>
                          <a:pt x="70" y="50"/>
                        </a:lnTo>
                        <a:lnTo>
                          <a:pt x="67" y="54"/>
                        </a:lnTo>
                        <a:lnTo>
                          <a:pt x="61" y="55"/>
                        </a:lnTo>
                        <a:lnTo>
                          <a:pt x="55" y="56"/>
                        </a:lnTo>
                        <a:lnTo>
                          <a:pt x="55" y="59"/>
                        </a:lnTo>
                        <a:lnTo>
                          <a:pt x="56" y="61"/>
                        </a:lnTo>
                        <a:lnTo>
                          <a:pt x="44" y="69"/>
                        </a:lnTo>
                        <a:lnTo>
                          <a:pt x="11" y="59"/>
                        </a:lnTo>
                        <a:lnTo>
                          <a:pt x="10" y="40"/>
                        </a:lnTo>
                        <a:lnTo>
                          <a:pt x="6" y="34"/>
                        </a:lnTo>
                        <a:lnTo>
                          <a:pt x="4" y="30"/>
                        </a:lnTo>
                        <a:lnTo>
                          <a:pt x="1" y="25"/>
                        </a:lnTo>
                        <a:lnTo>
                          <a:pt x="0" y="20"/>
                        </a:lnTo>
                        <a:lnTo>
                          <a:pt x="1" y="16"/>
                        </a:lnTo>
                        <a:lnTo>
                          <a:pt x="2" y="12"/>
                        </a:lnTo>
                        <a:lnTo>
                          <a:pt x="4" y="8"/>
                        </a:lnTo>
                        <a:lnTo>
                          <a:pt x="7" y="5"/>
                        </a:lnTo>
                        <a:lnTo>
                          <a:pt x="11" y="3"/>
                        </a:lnTo>
                        <a:lnTo>
                          <a:pt x="17" y="2"/>
                        </a:lnTo>
                        <a:lnTo>
                          <a:pt x="24" y="1"/>
                        </a:lnTo>
                        <a:lnTo>
                          <a:pt x="31" y="0"/>
                        </a:lnTo>
                        <a:lnTo>
                          <a:pt x="40" y="0"/>
                        </a:lnTo>
                        <a:lnTo>
                          <a:pt x="48" y="0"/>
                        </a:lnTo>
                        <a:lnTo>
                          <a:pt x="58" y="2"/>
                        </a:lnTo>
                        <a:lnTo>
                          <a:pt x="63" y="3"/>
                        </a:lnTo>
                        <a:lnTo>
                          <a:pt x="69" y="5"/>
                        </a:lnTo>
                        <a:lnTo>
                          <a:pt x="73" y="9"/>
                        </a:lnTo>
                        <a:lnTo>
                          <a:pt x="75" y="12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23" name="Freeform 248"/>
                  <p:cNvSpPr>
                    <a:spLocks/>
                  </p:cNvSpPr>
                  <p:nvPr/>
                </p:nvSpPr>
                <p:spPr bwMode="auto">
                  <a:xfrm>
                    <a:off x="1252" y="2551"/>
                    <a:ext cx="27" cy="15"/>
                  </a:xfrm>
                  <a:custGeom>
                    <a:avLst/>
                    <a:gdLst>
                      <a:gd name="T0" fmla="*/ 23 w 27"/>
                      <a:gd name="T1" fmla="*/ 1 h 15"/>
                      <a:gd name="T2" fmla="*/ 17 w 27"/>
                      <a:gd name="T3" fmla="*/ 0 h 15"/>
                      <a:gd name="T4" fmla="*/ 9 w 27"/>
                      <a:gd name="T5" fmla="*/ 0 h 15"/>
                      <a:gd name="T6" fmla="*/ 4 w 27"/>
                      <a:gd name="T7" fmla="*/ 1 h 15"/>
                      <a:gd name="T8" fmla="*/ 2 w 27"/>
                      <a:gd name="T9" fmla="*/ 1 h 15"/>
                      <a:gd name="T10" fmla="*/ 2 w 27"/>
                      <a:gd name="T11" fmla="*/ 2 h 15"/>
                      <a:gd name="T12" fmla="*/ 0 w 27"/>
                      <a:gd name="T13" fmla="*/ 3 h 15"/>
                      <a:gd name="T14" fmla="*/ 12 w 27"/>
                      <a:gd name="T15" fmla="*/ 3 h 15"/>
                      <a:gd name="T16" fmla="*/ 10 w 27"/>
                      <a:gd name="T17" fmla="*/ 4 h 15"/>
                      <a:gd name="T18" fmla="*/ 4 w 27"/>
                      <a:gd name="T19" fmla="*/ 4 h 15"/>
                      <a:gd name="T20" fmla="*/ 17 w 27"/>
                      <a:gd name="T21" fmla="*/ 4 h 15"/>
                      <a:gd name="T22" fmla="*/ 22 w 27"/>
                      <a:gd name="T23" fmla="*/ 4 h 15"/>
                      <a:gd name="T24" fmla="*/ 24 w 27"/>
                      <a:gd name="T25" fmla="*/ 11 h 15"/>
                      <a:gd name="T26" fmla="*/ 22 w 27"/>
                      <a:gd name="T27" fmla="*/ 13 h 15"/>
                      <a:gd name="T28" fmla="*/ 22 w 27"/>
                      <a:gd name="T29" fmla="*/ 14 h 15"/>
                      <a:gd name="T30" fmla="*/ 26 w 27"/>
                      <a:gd name="T31" fmla="*/ 12 h 15"/>
                      <a:gd name="T32" fmla="*/ 23 w 27"/>
                      <a:gd name="T33" fmla="*/ 3 h 15"/>
                      <a:gd name="T34" fmla="*/ 23 w 27"/>
                      <a:gd name="T35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7" h="15">
                        <a:moveTo>
                          <a:pt x="23" y="1"/>
                        </a:moveTo>
                        <a:lnTo>
                          <a:pt x="17" y="0"/>
                        </a:lnTo>
                        <a:lnTo>
                          <a:pt x="9" y="0"/>
                        </a:lnTo>
                        <a:lnTo>
                          <a:pt x="4" y="1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0" y="3"/>
                        </a:lnTo>
                        <a:lnTo>
                          <a:pt x="12" y="3"/>
                        </a:lnTo>
                        <a:lnTo>
                          <a:pt x="10" y="4"/>
                        </a:lnTo>
                        <a:lnTo>
                          <a:pt x="4" y="4"/>
                        </a:lnTo>
                        <a:lnTo>
                          <a:pt x="17" y="4"/>
                        </a:lnTo>
                        <a:lnTo>
                          <a:pt x="22" y="4"/>
                        </a:lnTo>
                        <a:lnTo>
                          <a:pt x="24" y="11"/>
                        </a:lnTo>
                        <a:lnTo>
                          <a:pt x="22" y="13"/>
                        </a:lnTo>
                        <a:lnTo>
                          <a:pt x="22" y="14"/>
                        </a:lnTo>
                        <a:lnTo>
                          <a:pt x="26" y="12"/>
                        </a:lnTo>
                        <a:lnTo>
                          <a:pt x="23" y="3"/>
                        </a:lnTo>
                        <a:lnTo>
                          <a:pt x="23" y="1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24" name="Freeform 249"/>
                  <p:cNvSpPr>
                    <a:spLocks/>
                  </p:cNvSpPr>
                  <p:nvPr/>
                </p:nvSpPr>
                <p:spPr bwMode="auto">
                  <a:xfrm>
                    <a:off x="1287" y="2552"/>
                    <a:ext cx="13" cy="3"/>
                  </a:xfrm>
                  <a:custGeom>
                    <a:avLst/>
                    <a:gdLst>
                      <a:gd name="T0" fmla="*/ 1 w 13"/>
                      <a:gd name="T1" fmla="*/ 0 h 3"/>
                      <a:gd name="T2" fmla="*/ 7 w 13"/>
                      <a:gd name="T3" fmla="*/ 0 h 3"/>
                      <a:gd name="T4" fmla="*/ 12 w 13"/>
                      <a:gd name="T5" fmla="*/ 0 h 3"/>
                      <a:gd name="T6" fmla="*/ 11 w 13"/>
                      <a:gd name="T7" fmla="*/ 1 h 3"/>
                      <a:gd name="T8" fmla="*/ 12 w 13"/>
                      <a:gd name="T9" fmla="*/ 1 h 3"/>
                      <a:gd name="T10" fmla="*/ 7 w 13"/>
                      <a:gd name="T11" fmla="*/ 1 h 3"/>
                      <a:gd name="T12" fmla="*/ 4 w 13"/>
                      <a:gd name="T13" fmla="*/ 1 h 3"/>
                      <a:gd name="T14" fmla="*/ 8 w 13"/>
                      <a:gd name="T15" fmla="*/ 2 h 3"/>
                      <a:gd name="T16" fmla="*/ 11 w 13"/>
                      <a:gd name="T17" fmla="*/ 2 h 3"/>
                      <a:gd name="T18" fmla="*/ 2 w 13"/>
                      <a:gd name="T19" fmla="*/ 2 h 3"/>
                      <a:gd name="T20" fmla="*/ 0 w 13"/>
                      <a:gd name="T21" fmla="*/ 2 h 3"/>
                      <a:gd name="T22" fmla="*/ 1 w 13"/>
                      <a:gd name="T23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3">
                        <a:moveTo>
                          <a:pt x="1" y="0"/>
                        </a:moveTo>
                        <a:lnTo>
                          <a:pt x="7" y="0"/>
                        </a:lnTo>
                        <a:lnTo>
                          <a:pt x="12" y="0"/>
                        </a:lnTo>
                        <a:lnTo>
                          <a:pt x="11" y="1"/>
                        </a:lnTo>
                        <a:lnTo>
                          <a:pt x="12" y="1"/>
                        </a:lnTo>
                        <a:lnTo>
                          <a:pt x="7" y="1"/>
                        </a:lnTo>
                        <a:lnTo>
                          <a:pt x="4" y="1"/>
                        </a:lnTo>
                        <a:lnTo>
                          <a:pt x="8" y="2"/>
                        </a:lnTo>
                        <a:lnTo>
                          <a:pt x="11" y="2"/>
                        </a:lnTo>
                        <a:lnTo>
                          <a:pt x="2" y="2"/>
                        </a:lnTo>
                        <a:lnTo>
                          <a:pt x="0" y="2"/>
                        </a:lnTo>
                        <a:lnTo>
                          <a:pt x="1" y="0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25" name="Freeform 250"/>
                  <p:cNvSpPr>
                    <a:spLocks/>
                  </p:cNvSpPr>
                  <p:nvPr/>
                </p:nvSpPr>
                <p:spPr bwMode="auto">
                  <a:xfrm>
                    <a:off x="1234" y="2566"/>
                    <a:ext cx="37" cy="20"/>
                  </a:xfrm>
                  <a:custGeom>
                    <a:avLst/>
                    <a:gdLst>
                      <a:gd name="T0" fmla="*/ 6 w 37"/>
                      <a:gd name="T1" fmla="*/ 5 h 20"/>
                      <a:gd name="T2" fmla="*/ 9 w 37"/>
                      <a:gd name="T3" fmla="*/ 10 h 20"/>
                      <a:gd name="T4" fmla="*/ 36 w 37"/>
                      <a:gd name="T5" fmla="*/ 16 h 20"/>
                      <a:gd name="T6" fmla="*/ 22 w 37"/>
                      <a:gd name="T7" fmla="*/ 15 h 20"/>
                      <a:gd name="T8" fmla="*/ 16 w 37"/>
                      <a:gd name="T9" fmla="*/ 14 h 20"/>
                      <a:gd name="T10" fmla="*/ 9 w 37"/>
                      <a:gd name="T11" fmla="*/ 14 h 20"/>
                      <a:gd name="T12" fmla="*/ 3 w 37"/>
                      <a:gd name="T13" fmla="*/ 16 h 20"/>
                      <a:gd name="T14" fmla="*/ 1 w 37"/>
                      <a:gd name="T15" fmla="*/ 19 h 20"/>
                      <a:gd name="T16" fmla="*/ 0 w 37"/>
                      <a:gd name="T17" fmla="*/ 6 h 20"/>
                      <a:gd name="T18" fmla="*/ 1 w 37"/>
                      <a:gd name="T19" fmla="*/ 3 h 20"/>
                      <a:gd name="T20" fmla="*/ 5 w 37"/>
                      <a:gd name="T21" fmla="*/ 0 h 20"/>
                      <a:gd name="T22" fmla="*/ 6 w 37"/>
                      <a:gd name="T23" fmla="*/ 5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7" h="20">
                        <a:moveTo>
                          <a:pt x="6" y="5"/>
                        </a:moveTo>
                        <a:lnTo>
                          <a:pt x="9" y="10"/>
                        </a:lnTo>
                        <a:lnTo>
                          <a:pt x="36" y="16"/>
                        </a:lnTo>
                        <a:lnTo>
                          <a:pt x="22" y="15"/>
                        </a:lnTo>
                        <a:lnTo>
                          <a:pt x="16" y="14"/>
                        </a:lnTo>
                        <a:lnTo>
                          <a:pt x="9" y="14"/>
                        </a:lnTo>
                        <a:lnTo>
                          <a:pt x="3" y="16"/>
                        </a:lnTo>
                        <a:lnTo>
                          <a:pt x="1" y="19"/>
                        </a:lnTo>
                        <a:lnTo>
                          <a:pt x="0" y="6"/>
                        </a:lnTo>
                        <a:lnTo>
                          <a:pt x="1" y="3"/>
                        </a:lnTo>
                        <a:lnTo>
                          <a:pt x="5" y="0"/>
                        </a:lnTo>
                        <a:lnTo>
                          <a:pt x="6" y="5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21" name="Freeform 252"/>
                <p:cNvSpPr>
                  <a:spLocks/>
                </p:cNvSpPr>
                <p:nvPr/>
              </p:nvSpPr>
              <p:spPr bwMode="auto">
                <a:xfrm>
                  <a:off x="1217" y="2523"/>
                  <a:ext cx="87" cy="51"/>
                </a:xfrm>
                <a:custGeom>
                  <a:avLst/>
                  <a:gdLst>
                    <a:gd name="T0" fmla="*/ 71 w 87"/>
                    <a:gd name="T1" fmla="*/ 4 h 51"/>
                    <a:gd name="T2" fmla="*/ 63 w 87"/>
                    <a:gd name="T3" fmla="*/ 2 h 51"/>
                    <a:gd name="T4" fmla="*/ 57 w 87"/>
                    <a:gd name="T5" fmla="*/ 1 h 51"/>
                    <a:gd name="T6" fmla="*/ 47 w 87"/>
                    <a:gd name="T7" fmla="*/ 0 h 51"/>
                    <a:gd name="T8" fmla="*/ 39 w 87"/>
                    <a:gd name="T9" fmla="*/ 0 h 51"/>
                    <a:gd name="T10" fmla="*/ 31 w 87"/>
                    <a:gd name="T11" fmla="*/ 0 h 51"/>
                    <a:gd name="T12" fmla="*/ 23 w 87"/>
                    <a:gd name="T13" fmla="*/ 1 h 51"/>
                    <a:gd name="T14" fmla="*/ 18 w 87"/>
                    <a:gd name="T15" fmla="*/ 1 h 51"/>
                    <a:gd name="T16" fmla="*/ 12 w 87"/>
                    <a:gd name="T17" fmla="*/ 2 h 51"/>
                    <a:gd name="T18" fmla="*/ 7 w 87"/>
                    <a:gd name="T19" fmla="*/ 4 h 51"/>
                    <a:gd name="T20" fmla="*/ 4 w 87"/>
                    <a:gd name="T21" fmla="*/ 7 h 51"/>
                    <a:gd name="T22" fmla="*/ 3 w 87"/>
                    <a:gd name="T23" fmla="*/ 11 h 51"/>
                    <a:gd name="T24" fmla="*/ 2 w 87"/>
                    <a:gd name="T25" fmla="*/ 15 h 51"/>
                    <a:gd name="T26" fmla="*/ 0 w 87"/>
                    <a:gd name="T27" fmla="*/ 22 h 51"/>
                    <a:gd name="T28" fmla="*/ 1 w 87"/>
                    <a:gd name="T29" fmla="*/ 28 h 51"/>
                    <a:gd name="T30" fmla="*/ 4 w 87"/>
                    <a:gd name="T31" fmla="*/ 33 h 51"/>
                    <a:gd name="T32" fmla="*/ 6 w 87"/>
                    <a:gd name="T33" fmla="*/ 38 h 51"/>
                    <a:gd name="T34" fmla="*/ 8 w 87"/>
                    <a:gd name="T35" fmla="*/ 41 h 51"/>
                    <a:gd name="T36" fmla="*/ 10 w 87"/>
                    <a:gd name="T37" fmla="*/ 44 h 51"/>
                    <a:gd name="T38" fmla="*/ 13 w 87"/>
                    <a:gd name="T39" fmla="*/ 47 h 51"/>
                    <a:gd name="T40" fmla="*/ 16 w 87"/>
                    <a:gd name="T41" fmla="*/ 50 h 51"/>
                    <a:gd name="T42" fmla="*/ 19 w 87"/>
                    <a:gd name="T43" fmla="*/ 50 h 51"/>
                    <a:gd name="T44" fmla="*/ 18 w 87"/>
                    <a:gd name="T45" fmla="*/ 46 h 51"/>
                    <a:gd name="T46" fmla="*/ 20 w 87"/>
                    <a:gd name="T47" fmla="*/ 43 h 51"/>
                    <a:gd name="T48" fmla="*/ 21 w 87"/>
                    <a:gd name="T49" fmla="*/ 41 h 51"/>
                    <a:gd name="T50" fmla="*/ 19 w 87"/>
                    <a:gd name="T51" fmla="*/ 38 h 51"/>
                    <a:gd name="T52" fmla="*/ 18 w 87"/>
                    <a:gd name="T53" fmla="*/ 33 h 51"/>
                    <a:gd name="T54" fmla="*/ 20 w 87"/>
                    <a:gd name="T55" fmla="*/ 32 h 51"/>
                    <a:gd name="T56" fmla="*/ 24 w 87"/>
                    <a:gd name="T57" fmla="*/ 34 h 51"/>
                    <a:gd name="T58" fmla="*/ 27 w 87"/>
                    <a:gd name="T59" fmla="*/ 37 h 51"/>
                    <a:gd name="T60" fmla="*/ 26 w 87"/>
                    <a:gd name="T61" fmla="*/ 32 h 51"/>
                    <a:gd name="T62" fmla="*/ 28 w 87"/>
                    <a:gd name="T63" fmla="*/ 25 h 51"/>
                    <a:gd name="T64" fmla="*/ 28 w 87"/>
                    <a:gd name="T65" fmla="*/ 19 h 51"/>
                    <a:gd name="T66" fmla="*/ 29 w 87"/>
                    <a:gd name="T67" fmla="*/ 16 h 51"/>
                    <a:gd name="T68" fmla="*/ 26 w 87"/>
                    <a:gd name="T69" fmla="*/ 14 h 51"/>
                    <a:gd name="T70" fmla="*/ 32 w 87"/>
                    <a:gd name="T71" fmla="*/ 15 h 51"/>
                    <a:gd name="T72" fmla="*/ 37 w 87"/>
                    <a:gd name="T73" fmla="*/ 16 h 51"/>
                    <a:gd name="T74" fmla="*/ 41 w 87"/>
                    <a:gd name="T75" fmla="*/ 16 h 51"/>
                    <a:gd name="T76" fmla="*/ 49 w 87"/>
                    <a:gd name="T77" fmla="*/ 17 h 51"/>
                    <a:gd name="T78" fmla="*/ 55 w 87"/>
                    <a:gd name="T79" fmla="*/ 18 h 51"/>
                    <a:gd name="T80" fmla="*/ 47 w 87"/>
                    <a:gd name="T81" fmla="*/ 16 h 51"/>
                    <a:gd name="T82" fmla="*/ 52 w 87"/>
                    <a:gd name="T83" fmla="*/ 16 h 51"/>
                    <a:gd name="T84" fmla="*/ 61 w 87"/>
                    <a:gd name="T85" fmla="*/ 16 h 51"/>
                    <a:gd name="T86" fmla="*/ 69 w 87"/>
                    <a:gd name="T87" fmla="*/ 15 h 51"/>
                    <a:gd name="T88" fmla="*/ 78 w 87"/>
                    <a:gd name="T89" fmla="*/ 16 h 51"/>
                    <a:gd name="T90" fmla="*/ 80 w 87"/>
                    <a:gd name="T91" fmla="*/ 19 h 51"/>
                    <a:gd name="T92" fmla="*/ 82 w 87"/>
                    <a:gd name="T93" fmla="*/ 23 h 51"/>
                    <a:gd name="T94" fmla="*/ 84 w 87"/>
                    <a:gd name="T95" fmla="*/ 18 h 51"/>
                    <a:gd name="T96" fmla="*/ 86 w 87"/>
                    <a:gd name="T97" fmla="*/ 12 h 51"/>
                    <a:gd name="T98" fmla="*/ 82 w 87"/>
                    <a:gd name="T99" fmla="*/ 9 h 51"/>
                    <a:gd name="T100" fmla="*/ 77 w 87"/>
                    <a:gd name="T101" fmla="*/ 6 h 51"/>
                    <a:gd name="T102" fmla="*/ 71 w 87"/>
                    <a:gd name="T103" fmla="*/ 4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7" h="51">
                      <a:moveTo>
                        <a:pt x="71" y="4"/>
                      </a:moveTo>
                      <a:lnTo>
                        <a:pt x="63" y="2"/>
                      </a:lnTo>
                      <a:lnTo>
                        <a:pt x="57" y="1"/>
                      </a:lnTo>
                      <a:lnTo>
                        <a:pt x="47" y="0"/>
                      </a:lnTo>
                      <a:lnTo>
                        <a:pt x="39" y="0"/>
                      </a:lnTo>
                      <a:lnTo>
                        <a:pt x="31" y="0"/>
                      </a:lnTo>
                      <a:lnTo>
                        <a:pt x="23" y="1"/>
                      </a:lnTo>
                      <a:lnTo>
                        <a:pt x="18" y="1"/>
                      </a:lnTo>
                      <a:lnTo>
                        <a:pt x="12" y="2"/>
                      </a:lnTo>
                      <a:lnTo>
                        <a:pt x="7" y="4"/>
                      </a:lnTo>
                      <a:lnTo>
                        <a:pt x="4" y="7"/>
                      </a:lnTo>
                      <a:lnTo>
                        <a:pt x="3" y="11"/>
                      </a:lnTo>
                      <a:lnTo>
                        <a:pt x="2" y="15"/>
                      </a:lnTo>
                      <a:lnTo>
                        <a:pt x="0" y="22"/>
                      </a:lnTo>
                      <a:lnTo>
                        <a:pt x="1" y="28"/>
                      </a:lnTo>
                      <a:lnTo>
                        <a:pt x="4" y="33"/>
                      </a:lnTo>
                      <a:lnTo>
                        <a:pt x="6" y="38"/>
                      </a:lnTo>
                      <a:lnTo>
                        <a:pt x="8" y="41"/>
                      </a:lnTo>
                      <a:lnTo>
                        <a:pt x="10" y="44"/>
                      </a:lnTo>
                      <a:lnTo>
                        <a:pt x="13" y="47"/>
                      </a:lnTo>
                      <a:lnTo>
                        <a:pt x="16" y="50"/>
                      </a:lnTo>
                      <a:lnTo>
                        <a:pt x="19" y="50"/>
                      </a:lnTo>
                      <a:lnTo>
                        <a:pt x="18" y="46"/>
                      </a:lnTo>
                      <a:lnTo>
                        <a:pt x="20" y="43"/>
                      </a:lnTo>
                      <a:lnTo>
                        <a:pt x="21" y="41"/>
                      </a:lnTo>
                      <a:lnTo>
                        <a:pt x="19" y="38"/>
                      </a:lnTo>
                      <a:lnTo>
                        <a:pt x="18" y="33"/>
                      </a:lnTo>
                      <a:lnTo>
                        <a:pt x="20" y="32"/>
                      </a:lnTo>
                      <a:lnTo>
                        <a:pt x="24" y="34"/>
                      </a:lnTo>
                      <a:lnTo>
                        <a:pt x="27" y="37"/>
                      </a:lnTo>
                      <a:lnTo>
                        <a:pt x="26" y="32"/>
                      </a:lnTo>
                      <a:lnTo>
                        <a:pt x="28" y="25"/>
                      </a:lnTo>
                      <a:lnTo>
                        <a:pt x="28" y="19"/>
                      </a:lnTo>
                      <a:lnTo>
                        <a:pt x="29" y="16"/>
                      </a:lnTo>
                      <a:lnTo>
                        <a:pt x="26" y="14"/>
                      </a:lnTo>
                      <a:lnTo>
                        <a:pt x="32" y="15"/>
                      </a:lnTo>
                      <a:lnTo>
                        <a:pt x="37" y="16"/>
                      </a:lnTo>
                      <a:lnTo>
                        <a:pt x="41" y="16"/>
                      </a:lnTo>
                      <a:lnTo>
                        <a:pt x="49" y="17"/>
                      </a:lnTo>
                      <a:lnTo>
                        <a:pt x="55" y="18"/>
                      </a:lnTo>
                      <a:lnTo>
                        <a:pt x="47" y="16"/>
                      </a:lnTo>
                      <a:lnTo>
                        <a:pt x="52" y="16"/>
                      </a:lnTo>
                      <a:lnTo>
                        <a:pt x="61" y="16"/>
                      </a:lnTo>
                      <a:lnTo>
                        <a:pt x="69" y="15"/>
                      </a:lnTo>
                      <a:lnTo>
                        <a:pt x="78" y="16"/>
                      </a:lnTo>
                      <a:lnTo>
                        <a:pt x="80" y="19"/>
                      </a:lnTo>
                      <a:lnTo>
                        <a:pt x="82" y="23"/>
                      </a:lnTo>
                      <a:lnTo>
                        <a:pt x="84" y="18"/>
                      </a:lnTo>
                      <a:lnTo>
                        <a:pt x="86" y="12"/>
                      </a:lnTo>
                      <a:lnTo>
                        <a:pt x="82" y="9"/>
                      </a:lnTo>
                      <a:lnTo>
                        <a:pt x="77" y="6"/>
                      </a:lnTo>
                      <a:lnTo>
                        <a:pt x="71" y="4"/>
                      </a:lnTo>
                    </a:path>
                  </a:pathLst>
                </a:custGeom>
                <a:solidFill>
                  <a:srgbClr val="BF7F1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191" name="Group 276"/>
            <p:cNvGrpSpPr>
              <a:grpSpLocks/>
            </p:cNvGrpSpPr>
            <p:nvPr/>
          </p:nvGrpSpPr>
          <p:grpSpPr bwMode="auto">
            <a:xfrm>
              <a:off x="1293" y="2551"/>
              <a:ext cx="202" cy="492"/>
              <a:chOff x="1293" y="2551"/>
              <a:chExt cx="202" cy="492"/>
            </a:xfrm>
          </p:grpSpPr>
          <p:grpSp>
            <p:nvGrpSpPr>
              <p:cNvPr id="192" name="Group 257"/>
              <p:cNvGrpSpPr>
                <a:grpSpLocks/>
              </p:cNvGrpSpPr>
              <p:nvPr/>
            </p:nvGrpSpPr>
            <p:grpSpPr bwMode="auto">
              <a:xfrm>
                <a:off x="1347" y="2551"/>
                <a:ext cx="104" cy="117"/>
                <a:chOff x="1347" y="2551"/>
                <a:chExt cx="104" cy="117"/>
              </a:xfrm>
            </p:grpSpPr>
            <p:sp>
              <p:nvSpPr>
                <p:cNvPr id="211" name="Freeform 255"/>
                <p:cNvSpPr>
                  <a:spLocks/>
                </p:cNvSpPr>
                <p:nvPr/>
              </p:nvSpPr>
              <p:spPr bwMode="auto">
                <a:xfrm>
                  <a:off x="1347" y="2551"/>
                  <a:ext cx="104" cy="65"/>
                </a:xfrm>
                <a:custGeom>
                  <a:avLst/>
                  <a:gdLst>
                    <a:gd name="T0" fmla="*/ 59 w 104"/>
                    <a:gd name="T1" fmla="*/ 1 h 65"/>
                    <a:gd name="T2" fmla="*/ 74 w 104"/>
                    <a:gd name="T3" fmla="*/ 4 h 65"/>
                    <a:gd name="T4" fmla="*/ 82 w 104"/>
                    <a:gd name="T5" fmla="*/ 7 h 65"/>
                    <a:gd name="T6" fmla="*/ 88 w 104"/>
                    <a:gd name="T7" fmla="*/ 12 h 65"/>
                    <a:gd name="T8" fmla="*/ 93 w 104"/>
                    <a:gd name="T9" fmla="*/ 21 h 65"/>
                    <a:gd name="T10" fmla="*/ 99 w 104"/>
                    <a:gd name="T11" fmla="*/ 34 h 65"/>
                    <a:gd name="T12" fmla="*/ 103 w 104"/>
                    <a:gd name="T13" fmla="*/ 45 h 65"/>
                    <a:gd name="T14" fmla="*/ 102 w 104"/>
                    <a:gd name="T15" fmla="*/ 50 h 65"/>
                    <a:gd name="T16" fmla="*/ 101 w 104"/>
                    <a:gd name="T17" fmla="*/ 55 h 65"/>
                    <a:gd name="T18" fmla="*/ 99 w 104"/>
                    <a:gd name="T19" fmla="*/ 63 h 65"/>
                    <a:gd name="T20" fmla="*/ 95 w 104"/>
                    <a:gd name="T21" fmla="*/ 63 h 65"/>
                    <a:gd name="T22" fmla="*/ 89 w 104"/>
                    <a:gd name="T23" fmla="*/ 62 h 65"/>
                    <a:gd name="T24" fmla="*/ 82 w 104"/>
                    <a:gd name="T25" fmla="*/ 62 h 65"/>
                    <a:gd name="T26" fmla="*/ 73 w 104"/>
                    <a:gd name="T27" fmla="*/ 63 h 65"/>
                    <a:gd name="T28" fmla="*/ 67 w 104"/>
                    <a:gd name="T29" fmla="*/ 64 h 65"/>
                    <a:gd name="T30" fmla="*/ 67 w 104"/>
                    <a:gd name="T31" fmla="*/ 60 h 65"/>
                    <a:gd name="T32" fmla="*/ 75 w 104"/>
                    <a:gd name="T33" fmla="*/ 51 h 65"/>
                    <a:gd name="T34" fmla="*/ 77 w 104"/>
                    <a:gd name="T35" fmla="*/ 37 h 65"/>
                    <a:gd name="T36" fmla="*/ 75 w 104"/>
                    <a:gd name="T37" fmla="*/ 24 h 65"/>
                    <a:gd name="T38" fmla="*/ 61 w 104"/>
                    <a:gd name="T39" fmla="*/ 16 h 65"/>
                    <a:gd name="T40" fmla="*/ 36 w 104"/>
                    <a:gd name="T41" fmla="*/ 15 h 65"/>
                    <a:gd name="T42" fmla="*/ 25 w 104"/>
                    <a:gd name="T43" fmla="*/ 23 h 65"/>
                    <a:gd name="T44" fmla="*/ 26 w 104"/>
                    <a:gd name="T45" fmla="*/ 49 h 65"/>
                    <a:gd name="T46" fmla="*/ 36 w 104"/>
                    <a:gd name="T47" fmla="*/ 60 h 65"/>
                    <a:gd name="T48" fmla="*/ 36 w 104"/>
                    <a:gd name="T49" fmla="*/ 63 h 65"/>
                    <a:gd name="T50" fmla="*/ 30 w 104"/>
                    <a:gd name="T51" fmla="*/ 63 h 65"/>
                    <a:gd name="T52" fmla="*/ 23 w 104"/>
                    <a:gd name="T53" fmla="*/ 63 h 65"/>
                    <a:gd name="T54" fmla="*/ 16 w 104"/>
                    <a:gd name="T55" fmla="*/ 62 h 65"/>
                    <a:gd name="T56" fmla="*/ 8 w 104"/>
                    <a:gd name="T57" fmla="*/ 64 h 65"/>
                    <a:gd name="T58" fmla="*/ 7 w 104"/>
                    <a:gd name="T59" fmla="*/ 60 h 65"/>
                    <a:gd name="T60" fmla="*/ 2 w 104"/>
                    <a:gd name="T61" fmla="*/ 53 h 65"/>
                    <a:gd name="T62" fmla="*/ 1 w 104"/>
                    <a:gd name="T63" fmla="*/ 47 h 65"/>
                    <a:gd name="T64" fmla="*/ 0 w 104"/>
                    <a:gd name="T65" fmla="*/ 42 h 65"/>
                    <a:gd name="T66" fmla="*/ 1 w 104"/>
                    <a:gd name="T67" fmla="*/ 37 h 65"/>
                    <a:gd name="T68" fmla="*/ 2 w 104"/>
                    <a:gd name="T69" fmla="*/ 32 h 65"/>
                    <a:gd name="T70" fmla="*/ 5 w 104"/>
                    <a:gd name="T71" fmla="*/ 28 h 65"/>
                    <a:gd name="T72" fmla="*/ 7 w 104"/>
                    <a:gd name="T73" fmla="*/ 24 h 65"/>
                    <a:gd name="T74" fmla="*/ 7 w 104"/>
                    <a:gd name="T75" fmla="*/ 20 h 65"/>
                    <a:gd name="T76" fmla="*/ 9 w 104"/>
                    <a:gd name="T77" fmla="*/ 16 h 65"/>
                    <a:gd name="T78" fmla="*/ 11 w 104"/>
                    <a:gd name="T79" fmla="*/ 10 h 65"/>
                    <a:gd name="T80" fmla="*/ 21 w 104"/>
                    <a:gd name="T81" fmla="*/ 5 h 65"/>
                    <a:gd name="T82" fmla="*/ 29 w 104"/>
                    <a:gd name="T83" fmla="*/ 1 h 65"/>
                    <a:gd name="T84" fmla="*/ 40 w 104"/>
                    <a:gd name="T85" fmla="*/ 0 h 65"/>
                    <a:gd name="T86" fmla="*/ 50 w 104"/>
                    <a:gd name="T87" fmla="*/ 0 h 65"/>
                    <a:gd name="T88" fmla="*/ 59 w 104"/>
                    <a:gd name="T8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04" h="65">
                      <a:moveTo>
                        <a:pt x="59" y="1"/>
                      </a:moveTo>
                      <a:lnTo>
                        <a:pt x="74" y="4"/>
                      </a:lnTo>
                      <a:lnTo>
                        <a:pt x="82" y="7"/>
                      </a:lnTo>
                      <a:lnTo>
                        <a:pt x="88" y="12"/>
                      </a:lnTo>
                      <a:lnTo>
                        <a:pt x="93" y="21"/>
                      </a:lnTo>
                      <a:lnTo>
                        <a:pt x="99" y="34"/>
                      </a:lnTo>
                      <a:lnTo>
                        <a:pt x="103" y="45"/>
                      </a:lnTo>
                      <a:lnTo>
                        <a:pt x="102" y="50"/>
                      </a:lnTo>
                      <a:lnTo>
                        <a:pt x="101" y="55"/>
                      </a:lnTo>
                      <a:lnTo>
                        <a:pt x="99" y="63"/>
                      </a:lnTo>
                      <a:lnTo>
                        <a:pt x="95" y="63"/>
                      </a:lnTo>
                      <a:lnTo>
                        <a:pt x="89" y="62"/>
                      </a:lnTo>
                      <a:lnTo>
                        <a:pt x="82" y="62"/>
                      </a:lnTo>
                      <a:lnTo>
                        <a:pt x="73" y="63"/>
                      </a:lnTo>
                      <a:lnTo>
                        <a:pt x="67" y="64"/>
                      </a:lnTo>
                      <a:lnTo>
                        <a:pt x="67" y="60"/>
                      </a:lnTo>
                      <a:lnTo>
                        <a:pt x="75" y="51"/>
                      </a:lnTo>
                      <a:lnTo>
                        <a:pt x="77" y="37"/>
                      </a:lnTo>
                      <a:lnTo>
                        <a:pt x="75" y="24"/>
                      </a:lnTo>
                      <a:lnTo>
                        <a:pt x="61" y="16"/>
                      </a:lnTo>
                      <a:lnTo>
                        <a:pt x="36" y="15"/>
                      </a:lnTo>
                      <a:lnTo>
                        <a:pt x="25" y="23"/>
                      </a:lnTo>
                      <a:lnTo>
                        <a:pt x="26" y="49"/>
                      </a:lnTo>
                      <a:lnTo>
                        <a:pt x="36" y="60"/>
                      </a:lnTo>
                      <a:lnTo>
                        <a:pt x="36" y="63"/>
                      </a:lnTo>
                      <a:lnTo>
                        <a:pt x="30" y="63"/>
                      </a:lnTo>
                      <a:lnTo>
                        <a:pt x="23" y="63"/>
                      </a:lnTo>
                      <a:lnTo>
                        <a:pt x="16" y="62"/>
                      </a:lnTo>
                      <a:lnTo>
                        <a:pt x="8" y="64"/>
                      </a:lnTo>
                      <a:lnTo>
                        <a:pt x="7" y="60"/>
                      </a:lnTo>
                      <a:lnTo>
                        <a:pt x="2" y="53"/>
                      </a:lnTo>
                      <a:lnTo>
                        <a:pt x="1" y="47"/>
                      </a:lnTo>
                      <a:lnTo>
                        <a:pt x="0" y="42"/>
                      </a:lnTo>
                      <a:lnTo>
                        <a:pt x="1" y="37"/>
                      </a:lnTo>
                      <a:lnTo>
                        <a:pt x="2" y="32"/>
                      </a:lnTo>
                      <a:lnTo>
                        <a:pt x="5" y="28"/>
                      </a:lnTo>
                      <a:lnTo>
                        <a:pt x="7" y="24"/>
                      </a:lnTo>
                      <a:lnTo>
                        <a:pt x="7" y="20"/>
                      </a:lnTo>
                      <a:lnTo>
                        <a:pt x="9" y="16"/>
                      </a:lnTo>
                      <a:lnTo>
                        <a:pt x="11" y="10"/>
                      </a:lnTo>
                      <a:lnTo>
                        <a:pt x="21" y="5"/>
                      </a:lnTo>
                      <a:lnTo>
                        <a:pt x="29" y="1"/>
                      </a:lnTo>
                      <a:lnTo>
                        <a:pt x="40" y="0"/>
                      </a:lnTo>
                      <a:lnTo>
                        <a:pt x="50" y="0"/>
                      </a:lnTo>
                      <a:lnTo>
                        <a:pt x="59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12" name="Freeform 256"/>
                <p:cNvSpPr>
                  <a:spLocks/>
                </p:cNvSpPr>
                <p:nvPr/>
              </p:nvSpPr>
              <p:spPr bwMode="auto">
                <a:xfrm>
                  <a:off x="1354" y="2563"/>
                  <a:ext cx="85" cy="105"/>
                </a:xfrm>
                <a:custGeom>
                  <a:avLst/>
                  <a:gdLst>
                    <a:gd name="T0" fmla="*/ 52 w 85"/>
                    <a:gd name="T1" fmla="*/ 1 h 105"/>
                    <a:gd name="T2" fmla="*/ 58 w 85"/>
                    <a:gd name="T3" fmla="*/ 3 h 105"/>
                    <a:gd name="T4" fmla="*/ 63 w 85"/>
                    <a:gd name="T5" fmla="*/ 5 h 105"/>
                    <a:gd name="T6" fmla="*/ 68 w 85"/>
                    <a:gd name="T7" fmla="*/ 8 h 105"/>
                    <a:gd name="T8" fmla="*/ 69 w 85"/>
                    <a:gd name="T9" fmla="*/ 12 h 105"/>
                    <a:gd name="T10" fmla="*/ 71 w 85"/>
                    <a:gd name="T11" fmla="*/ 25 h 105"/>
                    <a:gd name="T12" fmla="*/ 71 w 85"/>
                    <a:gd name="T13" fmla="*/ 30 h 105"/>
                    <a:gd name="T14" fmla="*/ 68 w 85"/>
                    <a:gd name="T15" fmla="*/ 39 h 105"/>
                    <a:gd name="T16" fmla="*/ 65 w 85"/>
                    <a:gd name="T17" fmla="*/ 43 h 105"/>
                    <a:gd name="T18" fmla="*/ 60 w 85"/>
                    <a:gd name="T19" fmla="*/ 49 h 105"/>
                    <a:gd name="T20" fmla="*/ 60 w 85"/>
                    <a:gd name="T21" fmla="*/ 65 h 105"/>
                    <a:gd name="T22" fmla="*/ 84 w 85"/>
                    <a:gd name="T23" fmla="*/ 73 h 105"/>
                    <a:gd name="T24" fmla="*/ 40 w 85"/>
                    <a:gd name="T25" fmla="*/ 104 h 105"/>
                    <a:gd name="T26" fmla="*/ 0 w 85"/>
                    <a:gd name="T27" fmla="*/ 71 h 105"/>
                    <a:gd name="T28" fmla="*/ 29 w 85"/>
                    <a:gd name="T29" fmla="*/ 62 h 105"/>
                    <a:gd name="T30" fmla="*/ 29 w 85"/>
                    <a:gd name="T31" fmla="*/ 50 h 105"/>
                    <a:gd name="T32" fmla="*/ 21 w 85"/>
                    <a:gd name="T33" fmla="*/ 43 h 105"/>
                    <a:gd name="T34" fmla="*/ 18 w 85"/>
                    <a:gd name="T35" fmla="*/ 39 h 105"/>
                    <a:gd name="T36" fmla="*/ 16 w 85"/>
                    <a:gd name="T37" fmla="*/ 34 h 105"/>
                    <a:gd name="T38" fmla="*/ 15 w 85"/>
                    <a:gd name="T39" fmla="*/ 28 h 105"/>
                    <a:gd name="T40" fmla="*/ 15 w 85"/>
                    <a:gd name="T41" fmla="*/ 23 h 105"/>
                    <a:gd name="T42" fmla="*/ 15 w 85"/>
                    <a:gd name="T43" fmla="*/ 17 h 105"/>
                    <a:gd name="T44" fmla="*/ 15 w 85"/>
                    <a:gd name="T45" fmla="*/ 13 h 105"/>
                    <a:gd name="T46" fmla="*/ 17 w 85"/>
                    <a:gd name="T47" fmla="*/ 8 h 105"/>
                    <a:gd name="T48" fmla="*/ 22 w 85"/>
                    <a:gd name="T49" fmla="*/ 4 h 105"/>
                    <a:gd name="T50" fmla="*/ 29 w 85"/>
                    <a:gd name="T51" fmla="*/ 2 h 105"/>
                    <a:gd name="T52" fmla="*/ 35 w 85"/>
                    <a:gd name="T53" fmla="*/ 0 h 105"/>
                    <a:gd name="T54" fmla="*/ 43 w 85"/>
                    <a:gd name="T55" fmla="*/ 0 h 105"/>
                    <a:gd name="T56" fmla="*/ 52 w 85"/>
                    <a:gd name="T57" fmla="*/ 1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85" h="105">
                      <a:moveTo>
                        <a:pt x="52" y="1"/>
                      </a:moveTo>
                      <a:lnTo>
                        <a:pt x="58" y="3"/>
                      </a:lnTo>
                      <a:lnTo>
                        <a:pt x="63" y="5"/>
                      </a:lnTo>
                      <a:lnTo>
                        <a:pt x="68" y="8"/>
                      </a:lnTo>
                      <a:lnTo>
                        <a:pt x="69" y="12"/>
                      </a:lnTo>
                      <a:lnTo>
                        <a:pt x="71" y="25"/>
                      </a:lnTo>
                      <a:lnTo>
                        <a:pt x="71" y="30"/>
                      </a:lnTo>
                      <a:lnTo>
                        <a:pt x="68" y="39"/>
                      </a:lnTo>
                      <a:lnTo>
                        <a:pt x="65" y="43"/>
                      </a:lnTo>
                      <a:lnTo>
                        <a:pt x="60" y="49"/>
                      </a:lnTo>
                      <a:lnTo>
                        <a:pt x="60" y="65"/>
                      </a:lnTo>
                      <a:lnTo>
                        <a:pt x="84" y="73"/>
                      </a:lnTo>
                      <a:lnTo>
                        <a:pt x="40" y="104"/>
                      </a:lnTo>
                      <a:lnTo>
                        <a:pt x="0" y="71"/>
                      </a:lnTo>
                      <a:lnTo>
                        <a:pt x="29" y="62"/>
                      </a:lnTo>
                      <a:lnTo>
                        <a:pt x="29" y="50"/>
                      </a:lnTo>
                      <a:lnTo>
                        <a:pt x="21" y="43"/>
                      </a:lnTo>
                      <a:lnTo>
                        <a:pt x="18" y="39"/>
                      </a:lnTo>
                      <a:lnTo>
                        <a:pt x="16" y="34"/>
                      </a:lnTo>
                      <a:lnTo>
                        <a:pt x="15" y="28"/>
                      </a:lnTo>
                      <a:lnTo>
                        <a:pt x="15" y="23"/>
                      </a:lnTo>
                      <a:lnTo>
                        <a:pt x="15" y="17"/>
                      </a:lnTo>
                      <a:lnTo>
                        <a:pt x="15" y="13"/>
                      </a:lnTo>
                      <a:lnTo>
                        <a:pt x="17" y="8"/>
                      </a:lnTo>
                      <a:lnTo>
                        <a:pt x="22" y="4"/>
                      </a:lnTo>
                      <a:lnTo>
                        <a:pt x="29" y="2"/>
                      </a:lnTo>
                      <a:lnTo>
                        <a:pt x="35" y="0"/>
                      </a:lnTo>
                      <a:lnTo>
                        <a:pt x="43" y="0"/>
                      </a:lnTo>
                      <a:lnTo>
                        <a:pt x="52" y="1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93" name="Group 262"/>
              <p:cNvGrpSpPr>
                <a:grpSpLocks/>
              </p:cNvGrpSpPr>
              <p:nvPr/>
            </p:nvGrpSpPr>
            <p:grpSpPr bwMode="auto">
              <a:xfrm>
                <a:off x="1297" y="2789"/>
                <a:ext cx="164" cy="233"/>
                <a:chOff x="1297" y="2789"/>
                <a:chExt cx="164" cy="233"/>
              </a:xfrm>
            </p:grpSpPr>
            <p:grpSp>
              <p:nvGrpSpPr>
                <p:cNvPr id="207" name="Group 260"/>
                <p:cNvGrpSpPr>
                  <a:grpSpLocks/>
                </p:cNvGrpSpPr>
                <p:nvPr/>
              </p:nvGrpSpPr>
              <p:grpSpPr bwMode="auto">
                <a:xfrm>
                  <a:off x="1297" y="2789"/>
                  <a:ext cx="164" cy="233"/>
                  <a:chOff x="1297" y="2789"/>
                  <a:chExt cx="164" cy="233"/>
                </a:xfrm>
              </p:grpSpPr>
              <p:sp>
                <p:nvSpPr>
                  <p:cNvPr id="209" name="Freeform 258"/>
                  <p:cNvSpPr>
                    <a:spLocks/>
                  </p:cNvSpPr>
                  <p:nvPr/>
                </p:nvSpPr>
                <p:spPr bwMode="auto">
                  <a:xfrm>
                    <a:off x="1345" y="2839"/>
                    <a:ext cx="116" cy="183"/>
                  </a:xfrm>
                  <a:custGeom>
                    <a:avLst/>
                    <a:gdLst>
                      <a:gd name="T0" fmla="*/ 94 w 116"/>
                      <a:gd name="T1" fmla="*/ 4 h 183"/>
                      <a:gd name="T2" fmla="*/ 93 w 116"/>
                      <a:gd name="T3" fmla="*/ 56 h 183"/>
                      <a:gd name="T4" fmla="*/ 93 w 116"/>
                      <a:gd name="T5" fmla="*/ 101 h 183"/>
                      <a:gd name="T6" fmla="*/ 89 w 116"/>
                      <a:gd name="T7" fmla="*/ 143 h 183"/>
                      <a:gd name="T8" fmla="*/ 101 w 116"/>
                      <a:gd name="T9" fmla="*/ 162 h 183"/>
                      <a:gd name="T10" fmla="*/ 112 w 116"/>
                      <a:gd name="T11" fmla="*/ 174 h 183"/>
                      <a:gd name="T12" fmla="*/ 115 w 116"/>
                      <a:gd name="T13" fmla="*/ 178 h 183"/>
                      <a:gd name="T14" fmla="*/ 110 w 116"/>
                      <a:gd name="T15" fmla="*/ 182 h 183"/>
                      <a:gd name="T16" fmla="*/ 90 w 116"/>
                      <a:gd name="T17" fmla="*/ 181 h 183"/>
                      <a:gd name="T18" fmla="*/ 71 w 116"/>
                      <a:gd name="T19" fmla="*/ 157 h 183"/>
                      <a:gd name="T20" fmla="*/ 70 w 116"/>
                      <a:gd name="T21" fmla="*/ 142 h 183"/>
                      <a:gd name="T22" fmla="*/ 57 w 116"/>
                      <a:gd name="T23" fmla="*/ 92 h 183"/>
                      <a:gd name="T24" fmla="*/ 55 w 116"/>
                      <a:gd name="T25" fmla="*/ 80 h 183"/>
                      <a:gd name="T26" fmla="*/ 55 w 116"/>
                      <a:gd name="T27" fmla="*/ 104 h 183"/>
                      <a:gd name="T28" fmla="*/ 49 w 116"/>
                      <a:gd name="T29" fmla="*/ 137 h 183"/>
                      <a:gd name="T30" fmla="*/ 51 w 116"/>
                      <a:gd name="T31" fmla="*/ 153 h 183"/>
                      <a:gd name="T32" fmla="*/ 42 w 116"/>
                      <a:gd name="T33" fmla="*/ 168 h 183"/>
                      <a:gd name="T34" fmla="*/ 30 w 116"/>
                      <a:gd name="T35" fmla="*/ 179 h 183"/>
                      <a:gd name="T36" fmla="*/ 11 w 116"/>
                      <a:gd name="T37" fmla="*/ 180 h 183"/>
                      <a:gd name="T38" fmla="*/ 6 w 116"/>
                      <a:gd name="T39" fmla="*/ 176 h 183"/>
                      <a:gd name="T40" fmla="*/ 25 w 116"/>
                      <a:gd name="T41" fmla="*/ 152 h 183"/>
                      <a:gd name="T42" fmla="*/ 27 w 116"/>
                      <a:gd name="T43" fmla="*/ 141 h 183"/>
                      <a:gd name="T44" fmla="*/ 23 w 116"/>
                      <a:gd name="T45" fmla="*/ 116 h 183"/>
                      <a:gd name="T46" fmla="*/ 16 w 116"/>
                      <a:gd name="T47" fmla="*/ 77 h 183"/>
                      <a:gd name="T48" fmla="*/ 0 w 116"/>
                      <a:gd name="T49" fmla="*/ 0 h 183"/>
                      <a:gd name="T50" fmla="*/ 94 w 116"/>
                      <a:gd name="T51" fmla="*/ 4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16" h="183">
                        <a:moveTo>
                          <a:pt x="94" y="4"/>
                        </a:moveTo>
                        <a:lnTo>
                          <a:pt x="93" y="56"/>
                        </a:lnTo>
                        <a:lnTo>
                          <a:pt x="93" y="101"/>
                        </a:lnTo>
                        <a:lnTo>
                          <a:pt x="89" y="143"/>
                        </a:lnTo>
                        <a:lnTo>
                          <a:pt x="101" y="162"/>
                        </a:lnTo>
                        <a:lnTo>
                          <a:pt x="112" y="174"/>
                        </a:lnTo>
                        <a:lnTo>
                          <a:pt x="115" y="178"/>
                        </a:lnTo>
                        <a:lnTo>
                          <a:pt x="110" y="182"/>
                        </a:lnTo>
                        <a:lnTo>
                          <a:pt x="90" y="181"/>
                        </a:lnTo>
                        <a:lnTo>
                          <a:pt x="71" y="157"/>
                        </a:lnTo>
                        <a:lnTo>
                          <a:pt x="70" y="142"/>
                        </a:lnTo>
                        <a:lnTo>
                          <a:pt x="57" y="92"/>
                        </a:lnTo>
                        <a:lnTo>
                          <a:pt x="55" y="80"/>
                        </a:lnTo>
                        <a:lnTo>
                          <a:pt x="55" y="104"/>
                        </a:lnTo>
                        <a:lnTo>
                          <a:pt x="49" y="137"/>
                        </a:lnTo>
                        <a:lnTo>
                          <a:pt x="51" y="153"/>
                        </a:lnTo>
                        <a:lnTo>
                          <a:pt x="42" y="168"/>
                        </a:lnTo>
                        <a:lnTo>
                          <a:pt x="30" y="179"/>
                        </a:lnTo>
                        <a:lnTo>
                          <a:pt x="11" y="180"/>
                        </a:lnTo>
                        <a:lnTo>
                          <a:pt x="6" y="176"/>
                        </a:lnTo>
                        <a:lnTo>
                          <a:pt x="25" y="152"/>
                        </a:lnTo>
                        <a:lnTo>
                          <a:pt x="27" y="141"/>
                        </a:lnTo>
                        <a:lnTo>
                          <a:pt x="23" y="116"/>
                        </a:lnTo>
                        <a:lnTo>
                          <a:pt x="16" y="77"/>
                        </a:lnTo>
                        <a:lnTo>
                          <a:pt x="0" y="0"/>
                        </a:lnTo>
                        <a:lnTo>
                          <a:pt x="94" y="4"/>
                        </a:lnTo>
                      </a:path>
                    </a:pathLst>
                  </a:custGeom>
                  <a:solidFill>
                    <a:srgbClr val="FF7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10" name="Freeform 259"/>
                  <p:cNvSpPr>
                    <a:spLocks/>
                  </p:cNvSpPr>
                  <p:nvPr/>
                </p:nvSpPr>
                <p:spPr bwMode="auto">
                  <a:xfrm>
                    <a:off x="1297" y="2789"/>
                    <a:ext cx="25" cy="21"/>
                  </a:xfrm>
                  <a:custGeom>
                    <a:avLst/>
                    <a:gdLst>
                      <a:gd name="T0" fmla="*/ 0 w 25"/>
                      <a:gd name="T1" fmla="*/ 0 h 21"/>
                      <a:gd name="T2" fmla="*/ 0 w 25"/>
                      <a:gd name="T3" fmla="*/ 10 h 21"/>
                      <a:gd name="T4" fmla="*/ 24 w 25"/>
                      <a:gd name="T5" fmla="*/ 20 h 21"/>
                      <a:gd name="T6" fmla="*/ 13 w 25"/>
                      <a:gd name="T7" fmla="*/ 1 h 21"/>
                      <a:gd name="T8" fmla="*/ 0 w 25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5" h="21">
                        <a:moveTo>
                          <a:pt x="0" y="0"/>
                        </a:moveTo>
                        <a:lnTo>
                          <a:pt x="0" y="10"/>
                        </a:lnTo>
                        <a:lnTo>
                          <a:pt x="24" y="20"/>
                        </a:lnTo>
                        <a:lnTo>
                          <a:pt x="13" y="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FF7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08" name="Freeform 261"/>
                <p:cNvSpPr>
                  <a:spLocks/>
                </p:cNvSpPr>
                <p:nvPr/>
              </p:nvSpPr>
              <p:spPr bwMode="auto">
                <a:xfrm>
                  <a:off x="1394" y="2841"/>
                  <a:ext cx="10" cy="82"/>
                </a:xfrm>
                <a:custGeom>
                  <a:avLst/>
                  <a:gdLst>
                    <a:gd name="T0" fmla="*/ 0 w 10"/>
                    <a:gd name="T1" fmla="*/ 0 h 82"/>
                    <a:gd name="T2" fmla="*/ 0 w 10"/>
                    <a:gd name="T3" fmla="*/ 27 h 82"/>
                    <a:gd name="T4" fmla="*/ 2 w 10"/>
                    <a:gd name="T5" fmla="*/ 43 h 82"/>
                    <a:gd name="T6" fmla="*/ 4 w 10"/>
                    <a:gd name="T7" fmla="*/ 60 h 82"/>
                    <a:gd name="T8" fmla="*/ 9 w 10"/>
                    <a:gd name="T9" fmla="*/ 77 h 82"/>
                    <a:gd name="T10" fmla="*/ 8 w 10"/>
                    <a:gd name="T11" fmla="*/ 81 h 82"/>
                    <a:gd name="T12" fmla="*/ 0 w 10"/>
                    <a:gd name="T13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" h="82">
                      <a:moveTo>
                        <a:pt x="0" y="0"/>
                      </a:moveTo>
                      <a:lnTo>
                        <a:pt x="0" y="27"/>
                      </a:lnTo>
                      <a:lnTo>
                        <a:pt x="2" y="43"/>
                      </a:lnTo>
                      <a:lnTo>
                        <a:pt x="4" y="60"/>
                      </a:lnTo>
                      <a:lnTo>
                        <a:pt x="9" y="77"/>
                      </a:lnTo>
                      <a:lnTo>
                        <a:pt x="8" y="81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7F7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94" name="Group 265"/>
              <p:cNvGrpSpPr>
                <a:grpSpLocks/>
              </p:cNvGrpSpPr>
              <p:nvPr/>
            </p:nvGrpSpPr>
            <p:grpSpPr bwMode="auto">
              <a:xfrm>
                <a:off x="1344" y="2993"/>
                <a:ext cx="124" cy="50"/>
                <a:chOff x="1344" y="2993"/>
                <a:chExt cx="124" cy="50"/>
              </a:xfrm>
            </p:grpSpPr>
            <p:sp>
              <p:nvSpPr>
                <p:cNvPr id="205" name="Freeform 263"/>
                <p:cNvSpPr>
                  <a:spLocks/>
                </p:cNvSpPr>
                <p:nvPr/>
              </p:nvSpPr>
              <p:spPr bwMode="auto">
                <a:xfrm>
                  <a:off x="1344" y="2993"/>
                  <a:ext cx="54" cy="47"/>
                </a:xfrm>
                <a:custGeom>
                  <a:avLst/>
                  <a:gdLst>
                    <a:gd name="T0" fmla="*/ 49 w 54"/>
                    <a:gd name="T1" fmla="*/ 0 h 47"/>
                    <a:gd name="T2" fmla="*/ 53 w 54"/>
                    <a:gd name="T3" fmla="*/ 7 h 47"/>
                    <a:gd name="T4" fmla="*/ 53 w 54"/>
                    <a:gd name="T5" fmla="*/ 20 h 47"/>
                    <a:gd name="T6" fmla="*/ 48 w 54"/>
                    <a:gd name="T7" fmla="*/ 15 h 47"/>
                    <a:gd name="T8" fmla="*/ 42 w 54"/>
                    <a:gd name="T9" fmla="*/ 22 h 47"/>
                    <a:gd name="T10" fmla="*/ 40 w 54"/>
                    <a:gd name="T11" fmla="*/ 32 h 47"/>
                    <a:gd name="T12" fmla="*/ 32 w 54"/>
                    <a:gd name="T13" fmla="*/ 40 h 47"/>
                    <a:gd name="T14" fmla="*/ 19 w 54"/>
                    <a:gd name="T15" fmla="*/ 45 h 47"/>
                    <a:gd name="T16" fmla="*/ 9 w 54"/>
                    <a:gd name="T17" fmla="*/ 46 h 47"/>
                    <a:gd name="T18" fmla="*/ 0 w 54"/>
                    <a:gd name="T19" fmla="*/ 45 h 47"/>
                    <a:gd name="T20" fmla="*/ 0 w 54"/>
                    <a:gd name="T21" fmla="*/ 36 h 47"/>
                    <a:gd name="T22" fmla="*/ 7 w 54"/>
                    <a:gd name="T23" fmla="*/ 22 h 47"/>
                    <a:gd name="T24" fmla="*/ 11 w 54"/>
                    <a:gd name="T25" fmla="*/ 26 h 47"/>
                    <a:gd name="T26" fmla="*/ 19 w 54"/>
                    <a:gd name="T27" fmla="*/ 26 h 47"/>
                    <a:gd name="T28" fmla="*/ 29 w 54"/>
                    <a:gd name="T29" fmla="*/ 25 h 47"/>
                    <a:gd name="T30" fmla="*/ 37 w 54"/>
                    <a:gd name="T31" fmla="*/ 19 h 47"/>
                    <a:gd name="T32" fmla="*/ 43 w 54"/>
                    <a:gd name="T33" fmla="*/ 12 h 47"/>
                    <a:gd name="T34" fmla="*/ 49 w 54"/>
                    <a:gd name="T35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4" h="47">
                      <a:moveTo>
                        <a:pt x="49" y="0"/>
                      </a:moveTo>
                      <a:lnTo>
                        <a:pt x="53" y="7"/>
                      </a:lnTo>
                      <a:lnTo>
                        <a:pt x="53" y="20"/>
                      </a:lnTo>
                      <a:lnTo>
                        <a:pt x="48" y="15"/>
                      </a:lnTo>
                      <a:lnTo>
                        <a:pt x="42" y="22"/>
                      </a:lnTo>
                      <a:lnTo>
                        <a:pt x="40" y="32"/>
                      </a:lnTo>
                      <a:lnTo>
                        <a:pt x="32" y="40"/>
                      </a:lnTo>
                      <a:lnTo>
                        <a:pt x="19" y="45"/>
                      </a:lnTo>
                      <a:lnTo>
                        <a:pt x="9" y="46"/>
                      </a:lnTo>
                      <a:lnTo>
                        <a:pt x="0" y="45"/>
                      </a:lnTo>
                      <a:lnTo>
                        <a:pt x="0" y="36"/>
                      </a:lnTo>
                      <a:lnTo>
                        <a:pt x="7" y="22"/>
                      </a:lnTo>
                      <a:lnTo>
                        <a:pt x="11" y="26"/>
                      </a:lnTo>
                      <a:lnTo>
                        <a:pt x="19" y="26"/>
                      </a:lnTo>
                      <a:lnTo>
                        <a:pt x="29" y="25"/>
                      </a:lnTo>
                      <a:lnTo>
                        <a:pt x="37" y="19"/>
                      </a:lnTo>
                      <a:lnTo>
                        <a:pt x="43" y="12"/>
                      </a:lnTo>
                      <a:lnTo>
                        <a:pt x="49" y="0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06" name="Freeform 264"/>
                <p:cNvSpPr>
                  <a:spLocks/>
                </p:cNvSpPr>
                <p:nvPr/>
              </p:nvSpPr>
              <p:spPr bwMode="auto">
                <a:xfrm>
                  <a:off x="1419" y="2994"/>
                  <a:ext cx="49" cy="49"/>
                </a:xfrm>
                <a:custGeom>
                  <a:avLst/>
                  <a:gdLst>
                    <a:gd name="T0" fmla="*/ 1 w 49"/>
                    <a:gd name="T1" fmla="*/ 0 h 49"/>
                    <a:gd name="T2" fmla="*/ 0 w 49"/>
                    <a:gd name="T3" fmla="*/ 19 h 49"/>
                    <a:gd name="T4" fmla="*/ 3 w 49"/>
                    <a:gd name="T5" fmla="*/ 14 h 49"/>
                    <a:gd name="T6" fmla="*/ 7 w 49"/>
                    <a:gd name="T7" fmla="*/ 20 h 49"/>
                    <a:gd name="T8" fmla="*/ 10 w 49"/>
                    <a:gd name="T9" fmla="*/ 29 h 49"/>
                    <a:gd name="T10" fmla="*/ 14 w 49"/>
                    <a:gd name="T11" fmla="*/ 37 h 49"/>
                    <a:gd name="T12" fmla="*/ 24 w 49"/>
                    <a:gd name="T13" fmla="*/ 43 h 49"/>
                    <a:gd name="T14" fmla="*/ 33 w 49"/>
                    <a:gd name="T15" fmla="*/ 46 h 49"/>
                    <a:gd name="T16" fmla="*/ 42 w 49"/>
                    <a:gd name="T17" fmla="*/ 48 h 49"/>
                    <a:gd name="T18" fmla="*/ 45 w 49"/>
                    <a:gd name="T19" fmla="*/ 45 h 49"/>
                    <a:gd name="T20" fmla="*/ 47 w 49"/>
                    <a:gd name="T21" fmla="*/ 41 h 49"/>
                    <a:gd name="T22" fmla="*/ 48 w 49"/>
                    <a:gd name="T23" fmla="*/ 36 h 49"/>
                    <a:gd name="T24" fmla="*/ 47 w 49"/>
                    <a:gd name="T25" fmla="*/ 32 h 49"/>
                    <a:gd name="T26" fmla="*/ 43 w 49"/>
                    <a:gd name="T27" fmla="*/ 23 h 49"/>
                    <a:gd name="T28" fmla="*/ 36 w 49"/>
                    <a:gd name="T29" fmla="*/ 26 h 49"/>
                    <a:gd name="T30" fmla="*/ 25 w 49"/>
                    <a:gd name="T31" fmla="*/ 26 h 49"/>
                    <a:gd name="T32" fmla="*/ 19 w 49"/>
                    <a:gd name="T33" fmla="*/ 26 h 49"/>
                    <a:gd name="T34" fmla="*/ 6 w 49"/>
                    <a:gd name="T35" fmla="*/ 10 h 49"/>
                    <a:gd name="T36" fmla="*/ 1 w 49"/>
                    <a:gd name="T3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9" h="49">
                      <a:moveTo>
                        <a:pt x="1" y="0"/>
                      </a:moveTo>
                      <a:lnTo>
                        <a:pt x="0" y="19"/>
                      </a:lnTo>
                      <a:lnTo>
                        <a:pt x="3" y="14"/>
                      </a:lnTo>
                      <a:lnTo>
                        <a:pt x="7" y="20"/>
                      </a:lnTo>
                      <a:lnTo>
                        <a:pt x="10" y="29"/>
                      </a:lnTo>
                      <a:lnTo>
                        <a:pt x="14" y="37"/>
                      </a:lnTo>
                      <a:lnTo>
                        <a:pt x="24" y="43"/>
                      </a:lnTo>
                      <a:lnTo>
                        <a:pt x="33" y="46"/>
                      </a:lnTo>
                      <a:lnTo>
                        <a:pt x="42" y="48"/>
                      </a:lnTo>
                      <a:lnTo>
                        <a:pt x="45" y="45"/>
                      </a:lnTo>
                      <a:lnTo>
                        <a:pt x="47" y="41"/>
                      </a:lnTo>
                      <a:lnTo>
                        <a:pt x="48" y="36"/>
                      </a:lnTo>
                      <a:lnTo>
                        <a:pt x="47" y="32"/>
                      </a:lnTo>
                      <a:lnTo>
                        <a:pt x="43" y="23"/>
                      </a:lnTo>
                      <a:lnTo>
                        <a:pt x="36" y="26"/>
                      </a:lnTo>
                      <a:lnTo>
                        <a:pt x="25" y="26"/>
                      </a:lnTo>
                      <a:lnTo>
                        <a:pt x="19" y="26"/>
                      </a:lnTo>
                      <a:lnTo>
                        <a:pt x="6" y="1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195" name="Freeform 266"/>
              <p:cNvSpPr>
                <a:spLocks/>
              </p:cNvSpPr>
              <p:nvPr/>
            </p:nvSpPr>
            <p:spPr bwMode="auto">
              <a:xfrm>
                <a:off x="1293" y="2633"/>
                <a:ext cx="202" cy="356"/>
              </a:xfrm>
              <a:custGeom>
                <a:avLst/>
                <a:gdLst>
                  <a:gd name="T0" fmla="*/ 144 w 202"/>
                  <a:gd name="T1" fmla="*/ 4 h 356"/>
                  <a:gd name="T2" fmla="*/ 183 w 202"/>
                  <a:gd name="T3" fmla="*/ 16 h 356"/>
                  <a:gd name="T4" fmla="*/ 193 w 202"/>
                  <a:gd name="T5" fmla="*/ 25 h 356"/>
                  <a:gd name="T6" fmla="*/ 201 w 202"/>
                  <a:gd name="T7" fmla="*/ 107 h 356"/>
                  <a:gd name="T8" fmla="*/ 198 w 202"/>
                  <a:gd name="T9" fmla="*/ 126 h 356"/>
                  <a:gd name="T10" fmla="*/ 174 w 202"/>
                  <a:gd name="T11" fmla="*/ 125 h 356"/>
                  <a:gd name="T12" fmla="*/ 175 w 202"/>
                  <a:gd name="T13" fmla="*/ 173 h 356"/>
                  <a:gd name="T14" fmla="*/ 164 w 202"/>
                  <a:gd name="T15" fmla="*/ 173 h 356"/>
                  <a:gd name="T16" fmla="*/ 150 w 202"/>
                  <a:gd name="T17" fmla="*/ 273 h 356"/>
                  <a:gd name="T18" fmla="*/ 149 w 202"/>
                  <a:gd name="T19" fmla="*/ 326 h 356"/>
                  <a:gd name="T20" fmla="*/ 147 w 202"/>
                  <a:gd name="T21" fmla="*/ 350 h 356"/>
                  <a:gd name="T22" fmla="*/ 137 w 202"/>
                  <a:gd name="T23" fmla="*/ 355 h 356"/>
                  <a:gd name="T24" fmla="*/ 119 w 202"/>
                  <a:gd name="T25" fmla="*/ 351 h 356"/>
                  <a:gd name="T26" fmla="*/ 110 w 202"/>
                  <a:gd name="T27" fmla="*/ 310 h 356"/>
                  <a:gd name="T28" fmla="*/ 103 w 202"/>
                  <a:gd name="T29" fmla="*/ 353 h 356"/>
                  <a:gd name="T30" fmla="*/ 88 w 202"/>
                  <a:gd name="T31" fmla="*/ 355 h 356"/>
                  <a:gd name="T32" fmla="*/ 75 w 202"/>
                  <a:gd name="T33" fmla="*/ 352 h 356"/>
                  <a:gd name="T34" fmla="*/ 61 w 202"/>
                  <a:gd name="T35" fmla="*/ 271 h 356"/>
                  <a:gd name="T36" fmla="*/ 43 w 202"/>
                  <a:gd name="T37" fmla="*/ 212 h 356"/>
                  <a:gd name="T38" fmla="*/ 16 w 202"/>
                  <a:gd name="T39" fmla="*/ 157 h 356"/>
                  <a:gd name="T40" fmla="*/ 0 w 202"/>
                  <a:gd name="T41" fmla="*/ 156 h 356"/>
                  <a:gd name="T42" fmla="*/ 15 w 202"/>
                  <a:gd name="T43" fmla="*/ 81 h 356"/>
                  <a:gd name="T44" fmla="*/ 15 w 202"/>
                  <a:gd name="T45" fmla="*/ 21 h 356"/>
                  <a:gd name="T46" fmla="*/ 24 w 202"/>
                  <a:gd name="T47" fmla="*/ 15 h 356"/>
                  <a:gd name="T48" fmla="*/ 66 w 202"/>
                  <a:gd name="T49" fmla="*/ 0 h 356"/>
                  <a:gd name="T50" fmla="*/ 101 w 202"/>
                  <a:gd name="T51" fmla="*/ 32 h 356"/>
                  <a:gd name="T52" fmla="*/ 144 w 202"/>
                  <a:gd name="T53" fmla="*/ 4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2" h="356">
                    <a:moveTo>
                      <a:pt x="144" y="4"/>
                    </a:moveTo>
                    <a:lnTo>
                      <a:pt x="183" y="16"/>
                    </a:lnTo>
                    <a:lnTo>
                      <a:pt x="193" y="25"/>
                    </a:lnTo>
                    <a:lnTo>
                      <a:pt x="201" y="107"/>
                    </a:lnTo>
                    <a:lnTo>
                      <a:pt x="198" y="126"/>
                    </a:lnTo>
                    <a:lnTo>
                      <a:pt x="174" y="125"/>
                    </a:lnTo>
                    <a:lnTo>
                      <a:pt x="175" y="173"/>
                    </a:lnTo>
                    <a:lnTo>
                      <a:pt x="164" y="173"/>
                    </a:lnTo>
                    <a:lnTo>
                      <a:pt x="150" y="273"/>
                    </a:lnTo>
                    <a:lnTo>
                      <a:pt x="149" y="326"/>
                    </a:lnTo>
                    <a:lnTo>
                      <a:pt x="147" y="350"/>
                    </a:lnTo>
                    <a:lnTo>
                      <a:pt x="137" y="355"/>
                    </a:lnTo>
                    <a:lnTo>
                      <a:pt x="119" y="351"/>
                    </a:lnTo>
                    <a:lnTo>
                      <a:pt x="110" y="310"/>
                    </a:lnTo>
                    <a:lnTo>
                      <a:pt x="103" y="353"/>
                    </a:lnTo>
                    <a:lnTo>
                      <a:pt x="88" y="355"/>
                    </a:lnTo>
                    <a:lnTo>
                      <a:pt x="75" y="352"/>
                    </a:lnTo>
                    <a:lnTo>
                      <a:pt x="61" y="271"/>
                    </a:lnTo>
                    <a:lnTo>
                      <a:pt x="43" y="212"/>
                    </a:lnTo>
                    <a:lnTo>
                      <a:pt x="16" y="157"/>
                    </a:lnTo>
                    <a:lnTo>
                      <a:pt x="0" y="156"/>
                    </a:lnTo>
                    <a:lnTo>
                      <a:pt x="15" y="81"/>
                    </a:lnTo>
                    <a:lnTo>
                      <a:pt x="15" y="21"/>
                    </a:lnTo>
                    <a:lnTo>
                      <a:pt x="24" y="15"/>
                    </a:lnTo>
                    <a:lnTo>
                      <a:pt x="66" y="0"/>
                    </a:lnTo>
                    <a:lnTo>
                      <a:pt x="101" y="32"/>
                    </a:lnTo>
                    <a:lnTo>
                      <a:pt x="144" y="4"/>
                    </a:lnTo>
                  </a:path>
                </a:pathLst>
              </a:custGeom>
              <a:solidFill>
                <a:srgbClr val="9F9F9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196" name="Group 270"/>
              <p:cNvGrpSpPr>
                <a:grpSpLocks/>
              </p:cNvGrpSpPr>
              <p:nvPr/>
            </p:nvGrpSpPr>
            <p:grpSpPr bwMode="auto">
              <a:xfrm>
                <a:off x="1345" y="2670"/>
                <a:ext cx="123" cy="87"/>
                <a:chOff x="1345" y="2670"/>
                <a:chExt cx="123" cy="87"/>
              </a:xfrm>
            </p:grpSpPr>
            <p:sp>
              <p:nvSpPr>
                <p:cNvPr id="202" name="Freeform 267"/>
                <p:cNvSpPr>
                  <a:spLocks/>
                </p:cNvSpPr>
                <p:nvPr/>
              </p:nvSpPr>
              <p:spPr bwMode="auto">
                <a:xfrm>
                  <a:off x="1353" y="2670"/>
                  <a:ext cx="105" cy="65"/>
                </a:xfrm>
                <a:custGeom>
                  <a:avLst/>
                  <a:gdLst>
                    <a:gd name="T0" fmla="*/ 104 w 105"/>
                    <a:gd name="T1" fmla="*/ 23 h 65"/>
                    <a:gd name="T2" fmla="*/ 37 w 105"/>
                    <a:gd name="T3" fmla="*/ 0 h 65"/>
                    <a:gd name="T4" fmla="*/ 0 w 105"/>
                    <a:gd name="T5" fmla="*/ 43 h 65"/>
                    <a:gd name="T6" fmla="*/ 67 w 105"/>
                    <a:gd name="T7" fmla="*/ 64 h 65"/>
                    <a:gd name="T8" fmla="*/ 104 w 105"/>
                    <a:gd name="T9" fmla="*/ 23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65">
                      <a:moveTo>
                        <a:pt x="104" y="23"/>
                      </a:moveTo>
                      <a:lnTo>
                        <a:pt x="37" y="0"/>
                      </a:lnTo>
                      <a:lnTo>
                        <a:pt x="0" y="43"/>
                      </a:lnTo>
                      <a:lnTo>
                        <a:pt x="67" y="64"/>
                      </a:lnTo>
                      <a:lnTo>
                        <a:pt x="104" y="23"/>
                      </a:lnTo>
                    </a:path>
                  </a:pathLst>
                </a:custGeom>
                <a:solidFill>
                  <a:srgbClr val="DFD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03" name="Freeform 268"/>
                <p:cNvSpPr>
                  <a:spLocks/>
                </p:cNvSpPr>
                <p:nvPr/>
              </p:nvSpPr>
              <p:spPr bwMode="auto">
                <a:xfrm>
                  <a:off x="1345" y="2699"/>
                  <a:ext cx="43" cy="33"/>
                </a:xfrm>
                <a:custGeom>
                  <a:avLst/>
                  <a:gdLst>
                    <a:gd name="T0" fmla="*/ 42 w 43"/>
                    <a:gd name="T1" fmla="*/ 20 h 33"/>
                    <a:gd name="T2" fmla="*/ 32 w 43"/>
                    <a:gd name="T3" fmla="*/ 15 h 33"/>
                    <a:gd name="T4" fmla="*/ 26 w 43"/>
                    <a:gd name="T5" fmla="*/ 5 h 33"/>
                    <a:gd name="T6" fmla="*/ 18 w 43"/>
                    <a:gd name="T7" fmla="*/ 2 h 33"/>
                    <a:gd name="T8" fmla="*/ 14 w 43"/>
                    <a:gd name="T9" fmla="*/ 0 h 33"/>
                    <a:gd name="T10" fmla="*/ 11 w 43"/>
                    <a:gd name="T11" fmla="*/ 1 h 33"/>
                    <a:gd name="T12" fmla="*/ 10 w 43"/>
                    <a:gd name="T13" fmla="*/ 3 h 33"/>
                    <a:gd name="T14" fmla="*/ 2 w 43"/>
                    <a:gd name="T15" fmla="*/ 8 h 33"/>
                    <a:gd name="T16" fmla="*/ 0 w 43"/>
                    <a:gd name="T17" fmla="*/ 16 h 33"/>
                    <a:gd name="T18" fmla="*/ 2 w 43"/>
                    <a:gd name="T19" fmla="*/ 21 h 33"/>
                    <a:gd name="T20" fmla="*/ 14 w 43"/>
                    <a:gd name="T21" fmla="*/ 28 h 33"/>
                    <a:gd name="T22" fmla="*/ 38 w 43"/>
                    <a:gd name="T23" fmla="*/ 32 h 33"/>
                    <a:gd name="T24" fmla="*/ 42 w 43"/>
                    <a:gd name="T25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3" h="33">
                      <a:moveTo>
                        <a:pt x="42" y="20"/>
                      </a:moveTo>
                      <a:lnTo>
                        <a:pt x="32" y="15"/>
                      </a:lnTo>
                      <a:lnTo>
                        <a:pt x="26" y="5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11" y="1"/>
                      </a:lnTo>
                      <a:lnTo>
                        <a:pt x="10" y="3"/>
                      </a:lnTo>
                      <a:lnTo>
                        <a:pt x="2" y="8"/>
                      </a:lnTo>
                      <a:lnTo>
                        <a:pt x="0" y="16"/>
                      </a:lnTo>
                      <a:lnTo>
                        <a:pt x="2" y="21"/>
                      </a:lnTo>
                      <a:lnTo>
                        <a:pt x="14" y="28"/>
                      </a:lnTo>
                      <a:lnTo>
                        <a:pt x="38" y="32"/>
                      </a:lnTo>
                      <a:lnTo>
                        <a:pt x="42" y="2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04" name="Freeform 269"/>
                <p:cNvSpPr>
                  <a:spLocks/>
                </p:cNvSpPr>
                <p:nvPr/>
              </p:nvSpPr>
              <p:spPr bwMode="auto">
                <a:xfrm>
                  <a:off x="1384" y="2719"/>
                  <a:ext cx="84" cy="38"/>
                </a:xfrm>
                <a:custGeom>
                  <a:avLst/>
                  <a:gdLst>
                    <a:gd name="T0" fmla="*/ 83 w 84"/>
                    <a:gd name="T1" fmla="*/ 37 h 38"/>
                    <a:gd name="T2" fmla="*/ 49 w 84"/>
                    <a:gd name="T3" fmla="*/ 31 h 38"/>
                    <a:gd name="T4" fmla="*/ 24 w 84"/>
                    <a:gd name="T5" fmla="*/ 23 h 38"/>
                    <a:gd name="T6" fmla="*/ 0 w 84"/>
                    <a:gd name="T7" fmla="*/ 16 h 38"/>
                    <a:gd name="T8" fmla="*/ 9 w 84"/>
                    <a:gd name="T9" fmla="*/ 0 h 38"/>
                    <a:gd name="T10" fmla="*/ 53 w 84"/>
                    <a:gd name="T11" fmla="*/ 10 h 38"/>
                    <a:gd name="T12" fmla="*/ 79 w 84"/>
                    <a:gd name="T13" fmla="*/ 15 h 38"/>
                    <a:gd name="T14" fmla="*/ 81 w 84"/>
                    <a:gd name="T15" fmla="*/ 12 h 38"/>
                    <a:gd name="T16" fmla="*/ 83 w 84"/>
                    <a:gd name="T17" fmla="*/ 37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4" h="38">
                      <a:moveTo>
                        <a:pt x="83" y="37"/>
                      </a:moveTo>
                      <a:lnTo>
                        <a:pt x="49" y="31"/>
                      </a:lnTo>
                      <a:lnTo>
                        <a:pt x="24" y="23"/>
                      </a:lnTo>
                      <a:lnTo>
                        <a:pt x="0" y="16"/>
                      </a:lnTo>
                      <a:lnTo>
                        <a:pt x="9" y="0"/>
                      </a:lnTo>
                      <a:lnTo>
                        <a:pt x="53" y="10"/>
                      </a:lnTo>
                      <a:lnTo>
                        <a:pt x="79" y="15"/>
                      </a:lnTo>
                      <a:lnTo>
                        <a:pt x="81" y="12"/>
                      </a:lnTo>
                      <a:lnTo>
                        <a:pt x="83" y="37"/>
                      </a:lnTo>
                    </a:path>
                  </a:pathLst>
                </a:custGeom>
                <a:solidFill>
                  <a:srgbClr val="9F9F9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97" name="Group 275"/>
              <p:cNvGrpSpPr>
                <a:grpSpLocks/>
              </p:cNvGrpSpPr>
              <p:nvPr/>
            </p:nvGrpSpPr>
            <p:grpSpPr bwMode="auto">
              <a:xfrm>
                <a:off x="1378" y="2731"/>
                <a:ext cx="91" cy="218"/>
                <a:chOff x="1378" y="2731"/>
                <a:chExt cx="91" cy="218"/>
              </a:xfrm>
            </p:grpSpPr>
            <p:grpSp>
              <p:nvGrpSpPr>
                <p:cNvPr id="198" name="Group 273"/>
                <p:cNvGrpSpPr>
                  <a:grpSpLocks/>
                </p:cNvGrpSpPr>
                <p:nvPr/>
              </p:nvGrpSpPr>
              <p:grpSpPr bwMode="auto">
                <a:xfrm>
                  <a:off x="1378" y="2731"/>
                  <a:ext cx="91" cy="77"/>
                  <a:chOff x="1378" y="2731"/>
                  <a:chExt cx="91" cy="77"/>
                </a:xfrm>
              </p:grpSpPr>
              <p:sp>
                <p:nvSpPr>
                  <p:cNvPr id="200" name="Freeform 271"/>
                  <p:cNvSpPr>
                    <a:spLocks/>
                  </p:cNvSpPr>
                  <p:nvPr/>
                </p:nvSpPr>
                <p:spPr bwMode="auto">
                  <a:xfrm>
                    <a:off x="1378" y="2731"/>
                    <a:ext cx="80" cy="77"/>
                  </a:xfrm>
                  <a:custGeom>
                    <a:avLst/>
                    <a:gdLst>
                      <a:gd name="T0" fmla="*/ 79 w 80"/>
                      <a:gd name="T1" fmla="*/ 76 h 77"/>
                      <a:gd name="T2" fmla="*/ 2 w 80"/>
                      <a:gd name="T3" fmla="*/ 72 h 77"/>
                      <a:gd name="T4" fmla="*/ 0 w 80"/>
                      <a:gd name="T5" fmla="*/ 0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80" h="77">
                        <a:moveTo>
                          <a:pt x="79" y="76"/>
                        </a:moveTo>
                        <a:lnTo>
                          <a:pt x="2" y="72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7F7F7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01" name="Freeform 272"/>
                  <p:cNvSpPr>
                    <a:spLocks/>
                  </p:cNvSpPr>
                  <p:nvPr/>
                </p:nvSpPr>
                <p:spPr bwMode="auto">
                  <a:xfrm>
                    <a:off x="1380" y="2740"/>
                    <a:ext cx="89" cy="21"/>
                  </a:xfrm>
                  <a:custGeom>
                    <a:avLst/>
                    <a:gdLst>
                      <a:gd name="T0" fmla="*/ 88 w 89"/>
                      <a:gd name="T1" fmla="*/ 20 h 21"/>
                      <a:gd name="T2" fmla="*/ 57 w 89"/>
                      <a:gd name="T3" fmla="*/ 14 h 21"/>
                      <a:gd name="T4" fmla="*/ 0 w 89"/>
                      <a:gd name="T5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89" h="21">
                        <a:moveTo>
                          <a:pt x="88" y="20"/>
                        </a:moveTo>
                        <a:lnTo>
                          <a:pt x="57" y="14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7F7F7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199" name="Freeform 274"/>
                <p:cNvSpPr>
                  <a:spLocks/>
                </p:cNvSpPr>
                <p:nvPr/>
              </p:nvSpPr>
              <p:spPr bwMode="auto">
                <a:xfrm>
                  <a:off x="1393" y="2818"/>
                  <a:ext cx="13" cy="131"/>
                </a:xfrm>
                <a:custGeom>
                  <a:avLst/>
                  <a:gdLst>
                    <a:gd name="T0" fmla="*/ 0 w 13"/>
                    <a:gd name="T1" fmla="*/ 0 h 131"/>
                    <a:gd name="T2" fmla="*/ 4 w 13"/>
                    <a:gd name="T3" fmla="*/ 70 h 131"/>
                    <a:gd name="T4" fmla="*/ 12 w 13"/>
                    <a:gd name="T5" fmla="*/ 1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3" h="131">
                      <a:moveTo>
                        <a:pt x="0" y="0"/>
                      </a:moveTo>
                      <a:lnTo>
                        <a:pt x="4" y="70"/>
                      </a:lnTo>
                      <a:lnTo>
                        <a:pt x="12" y="130"/>
                      </a:lnTo>
                    </a:path>
                  </a:pathLst>
                </a:custGeom>
                <a:noFill/>
                <a:ln w="12700" cap="rnd" cmpd="sng">
                  <a:solidFill>
                    <a:srgbClr val="7F7F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</p:grpSp>
      <p:grpSp>
        <p:nvGrpSpPr>
          <p:cNvPr id="289" name="Group 421"/>
          <p:cNvGrpSpPr>
            <a:grpSpLocks/>
          </p:cNvGrpSpPr>
          <p:nvPr/>
        </p:nvGrpSpPr>
        <p:grpSpPr bwMode="auto">
          <a:xfrm>
            <a:off x="6154831" y="3315541"/>
            <a:ext cx="1594037" cy="1135996"/>
            <a:chOff x="3210" y="2367"/>
            <a:chExt cx="1138" cy="811"/>
          </a:xfrm>
        </p:grpSpPr>
        <p:grpSp>
          <p:nvGrpSpPr>
            <p:cNvPr id="290" name="Group 324"/>
            <p:cNvGrpSpPr>
              <a:grpSpLocks/>
            </p:cNvGrpSpPr>
            <p:nvPr/>
          </p:nvGrpSpPr>
          <p:grpSpPr bwMode="auto">
            <a:xfrm>
              <a:off x="3703" y="2650"/>
              <a:ext cx="622" cy="528"/>
              <a:chOff x="3703" y="2650"/>
              <a:chExt cx="622" cy="528"/>
            </a:xfrm>
          </p:grpSpPr>
          <p:grpSp>
            <p:nvGrpSpPr>
              <p:cNvPr id="387" name="Group 309"/>
              <p:cNvGrpSpPr>
                <a:grpSpLocks/>
              </p:cNvGrpSpPr>
              <p:nvPr/>
            </p:nvGrpSpPr>
            <p:grpSpPr bwMode="auto">
              <a:xfrm>
                <a:off x="3703" y="2747"/>
                <a:ext cx="622" cy="431"/>
                <a:chOff x="3703" y="2747"/>
                <a:chExt cx="622" cy="431"/>
              </a:xfrm>
            </p:grpSpPr>
            <p:grpSp>
              <p:nvGrpSpPr>
                <p:cNvPr id="402" name="Group 283"/>
                <p:cNvGrpSpPr>
                  <a:grpSpLocks/>
                </p:cNvGrpSpPr>
                <p:nvPr/>
              </p:nvGrpSpPr>
              <p:grpSpPr bwMode="auto">
                <a:xfrm>
                  <a:off x="4035" y="2783"/>
                  <a:ext cx="206" cy="137"/>
                  <a:chOff x="4035" y="2783"/>
                  <a:chExt cx="206" cy="137"/>
                </a:xfrm>
              </p:grpSpPr>
              <p:sp>
                <p:nvSpPr>
                  <p:cNvPr id="428" name="Freeform 280"/>
                  <p:cNvSpPr>
                    <a:spLocks/>
                  </p:cNvSpPr>
                  <p:nvPr/>
                </p:nvSpPr>
                <p:spPr bwMode="auto">
                  <a:xfrm>
                    <a:off x="4035" y="2783"/>
                    <a:ext cx="206" cy="137"/>
                  </a:xfrm>
                  <a:custGeom>
                    <a:avLst/>
                    <a:gdLst>
                      <a:gd name="T0" fmla="*/ 82 w 206"/>
                      <a:gd name="T1" fmla="*/ 0 h 137"/>
                      <a:gd name="T2" fmla="*/ 42 w 206"/>
                      <a:gd name="T3" fmla="*/ 36 h 137"/>
                      <a:gd name="T4" fmla="*/ 0 w 206"/>
                      <a:gd name="T5" fmla="*/ 46 h 137"/>
                      <a:gd name="T6" fmla="*/ 18 w 206"/>
                      <a:gd name="T7" fmla="*/ 64 h 137"/>
                      <a:gd name="T8" fmla="*/ 26 w 206"/>
                      <a:gd name="T9" fmla="*/ 72 h 137"/>
                      <a:gd name="T10" fmla="*/ 39 w 206"/>
                      <a:gd name="T11" fmla="*/ 82 h 137"/>
                      <a:gd name="T12" fmla="*/ 54 w 206"/>
                      <a:gd name="T13" fmla="*/ 93 h 137"/>
                      <a:gd name="T14" fmla="*/ 67 w 206"/>
                      <a:gd name="T15" fmla="*/ 102 h 137"/>
                      <a:gd name="T16" fmla="*/ 78 w 206"/>
                      <a:gd name="T17" fmla="*/ 106 h 137"/>
                      <a:gd name="T18" fmla="*/ 85 w 206"/>
                      <a:gd name="T19" fmla="*/ 114 h 137"/>
                      <a:gd name="T20" fmla="*/ 99 w 206"/>
                      <a:gd name="T21" fmla="*/ 120 h 137"/>
                      <a:gd name="T22" fmla="*/ 104 w 206"/>
                      <a:gd name="T23" fmla="*/ 121 h 137"/>
                      <a:gd name="T24" fmla="*/ 114 w 206"/>
                      <a:gd name="T25" fmla="*/ 121 h 137"/>
                      <a:gd name="T26" fmla="*/ 127 w 206"/>
                      <a:gd name="T27" fmla="*/ 121 h 137"/>
                      <a:gd name="T28" fmla="*/ 138 w 206"/>
                      <a:gd name="T29" fmla="*/ 125 h 137"/>
                      <a:gd name="T30" fmla="*/ 152 w 206"/>
                      <a:gd name="T31" fmla="*/ 130 h 137"/>
                      <a:gd name="T32" fmla="*/ 163 w 206"/>
                      <a:gd name="T33" fmla="*/ 133 h 137"/>
                      <a:gd name="T34" fmla="*/ 173 w 206"/>
                      <a:gd name="T35" fmla="*/ 136 h 137"/>
                      <a:gd name="T36" fmla="*/ 186 w 206"/>
                      <a:gd name="T37" fmla="*/ 135 h 137"/>
                      <a:gd name="T38" fmla="*/ 194 w 206"/>
                      <a:gd name="T39" fmla="*/ 135 h 137"/>
                      <a:gd name="T40" fmla="*/ 197 w 206"/>
                      <a:gd name="T41" fmla="*/ 135 h 137"/>
                      <a:gd name="T42" fmla="*/ 201 w 206"/>
                      <a:gd name="T43" fmla="*/ 125 h 137"/>
                      <a:gd name="T44" fmla="*/ 205 w 206"/>
                      <a:gd name="T45" fmla="*/ 114 h 137"/>
                      <a:gd name="T46" fmla="*/ 202 w 206"/>
                      <a:gd name="T47" fmla="*/ 104 h 137"/>
                      <a:gd name="T48" fmla="*/ 200 w 206"/>
                      <a:gd name="T49" fmla="*/ 98 h 137"/>
                      <a:gd name="T50" fmla="*/ 192 w 206"/>
                      <a:gd name="T51" fmla="*/ 91 h 137"/>
                      <a:gd name="T52" fmla="*/ 185 w 206"/>
                      <a:gd name="T53" fmla="*/ 87 h 137"/>
                      <a:gd name="T54" fmla="*/ 172 w 206"/>
                      <a:gd name="T55" fmla="*/ 83 h 137"/>
                      <a:gd name="T56" fmla="*/ 157 w 206"/>
                      <a:gd name="T57" fmla="*/ 81 h 137"/>
                      <a:gd name="T58" fmla="*/ 148 w 206"/>
                      <a:gd name="T59" fmla="*/ 81 h 137"/>
                      <a:gd name="T60" fmla="*/ 131 w 206"/>
                      <a:gd name="T61" fmla="*/ 80 h 137"/>
                      <a:gd name="T62" fmla="*/ 117 w 206"/>
                      <a:gd name="T63" fmla="*/ 77 h 137"/>
                      <a:gd name="T64" fmla="*/ 111 w 206"/>
                      <a:gd name="T65" fmla="*/ 74 h 137"/>
                      <a:gd name="T66" fmla="*/ 106 w 206"/>
                      <a:gd name="T67" fmla="*/ 65 h 137"/>
                      <a:gd name="T68" fmla="*/ 99 w 206"/>
                      <a:gd name="T69" fmla="*/ 50 h 137"/>
                      <a:gd name="T70" fmla="*/ 92 w 206"/>
                      <a:gd name="T71" fmla="*/ 36 h 137"/>
                      <a:gd name="T72" fmla="*/ 88 w 206"/>
                      <a:gd name="T73" fmla="*/ 24 h 137"/>
                      <a:gd name="T74" fmla="*/ 82 w 206"/>
                      <a:gd name="T75" fmla="*/ 0 h 1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206" h="137">
                        <a:moveTo>
                          <a:pt x="82" y="0"/>
                        </a:moveTo>
                        <a:lnTo>
                          <a:pt x="42" y="36"/>
                        </a:lnTo>
                        <a:lnTo>
                          <a:pt x="0" y="46"/>
                        </a:lnTo>
                        <a:lnTo>
                          <a:pt x="18" y="64"/>
                        </a:lnTo>
                        <a:lnTo>
                          <a:pt x="26" y="72"/>
                        </a:lnTo>
                        <a:lnTo>
                          <a:pt x="39" y="82"/>
                        </a:lnTo>
                        <a:lnTo>
                          <a:pt x="54" y="93"/>
                        </a:lnTo>
                        <a:lnTo>
                          <a:pt x="67" y="102"/>
                        </a:lnTo>
                        <a:lnTo>
                          <a:pt x="78" y="106"/>
                        </a:lnTo>
                        <a:lnTo>
                          <a:pt x="85" y="114"/>
                        </a:lnTo>
                        <a:lnTo>
                          <a:pt x="99" y="120"/>
                        </a:lnTo>
                        <a:lnTo>
                          <a:pt x="104" y="121"/>
                        </a:lnTo>
                        <a:lnTo>
                          <a:pt x="114" y="121"/>
                        </a:lnTo>
                        <a:lnTo>
                          <a:pt x="127" y="121"/>
                        </a:lnTo>
                        <a:lnTo>
                          <a:pt x="138" y="125"/>
                        </a:lnTo>
                        <a:lnTo>
                          <a:pt x="152" y="130"/>
                        </a:lnTo>
                        <a:lnTo>
                          <a:pt x="163" y="133"/>
                        </a:lnTo>
                        <a:lnTo>
                          <a:pt x="173" y="136"/>
                        </a:lnTo>
                        <a:lnTo>
                          <a:pt x="186" y="135"/>
                        </a:lnTo>
                        <a:lnTo>
                          <a:pt x="194" y="135"/>
                        </a:lnTo>
                        <a:lnTo>
                          <a:pt x="197" y="135"/>
                        </a:lnTo>
                        <a:lnTo>
                          <a:pt x="201" y="125"/>
                        </a:lnTo>
                        <a:lnTo>
                          <a:pt x="205" y="114"/>
                        </a:lnTo>
                        <a:lnTo>
                          <a:pt x="202" y="104"/>
                        </a:lnTo>
                        <a:lnTo>
                          <a:pt x="200" y="98"/>
                        </a:lnTo>
                        <a:lnTo>
                          <a:pt x="192" y="91"/>
                        </a:lnTo>
                        <a:lnTo>
                          <a:pt x="185" y="87"/>
                        </a:lnTo>
                        <a:lnTo>
                          <a:pt x="172" y="83"/>
                        </a:lnTo>
                        <a:lnTo>
                          <a:pt x="157" y="81"/>
                        </a:lnTo>
                        <a:lnTo>
                          <a:pt x="148" y="81"/>
                        </a:lnTo>
                        <a:lnTo>
                          <a:pt x="131" y="80"/>
                        </a:lnTo>
                        <a:lnTo>
                          <a:pt x="117" y="77"/>
                        </a:lnTo>
                        <a:lnTo>
                          <a:pt x="111" y="74"/>
                        </a:lnTo>
                        <a:lnTo>
                          <a:pt x="106" y="65"/>
                        </a:lnTo>
                        <a:lnTo>
                          <a:pt x="99" y="50"/>
                        </a:lnTo>
                        <a:lnTo>
                          <a:pt x="92" y="36"/>
                        </a:lnTo>
                        <a:lnTo>
                          <a:pt x="88" y="24"/>
                        </a:lnTo>
                        <a:lnTo>
                          <a:pt x="82" y="0"/>
                        </a:lnTo>
                      </a:path>
                    </a:pathLst>
                  </a:custGeom>
                  <a:solidFill>
                    <a:srgbClr val="FFE0C0"/>
                  </a:solidFill>
                  <a:ln w="12700" cap="rnd" cmpd="sng">
                    <a:solidFill>
                      <a:srgbClr val="804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9" name="Freeform 281"/>
                  <p:cNvSpPr>
                    <a:spLocks/>
                  </p:cNvSpPr>
                  <p:nvPr/>
                </p:nvSpPr>
                <p:spPr bwMode="auto">
                  <a:xfrm>
                    <a:off x="4127" y="2849"/>
                    <a:ext cx="18" cy="34"/>
                  </a:xfrm>
                  <a:custGeom>
                    <a:avLst/>
                    <a:gdLst>
                      <a:gd name="T0" fmla="*/ 0 w 18"/>
                      <a:gd name="T1" fmla="*/ 0 h 34"/>
                      <a:gd name="T2" fmla="*/ 4 w 18"/>
                      <a:gd name="T3" fmla="*/ 14 h 34"/>
                      <a:gd name="T4" fmla="*/ 5 w 18"/>
                      <a:gd name="T5" fmla="*/ 23 h 34"/>
                      <a:gd name="T6" fmla="*/ 10 w 18"/>
                      <a:gd name="T7" fmla="*/ 31 h 34"/>
                      <a:gd name="T8" fmla="*/ 17 w 18"/>
                      <a:gd name="T9" fmla="*/ 33 h 34"/>
                      <a:gd name="T10" fmla="*/ 14 w 18"/>
                      <a:gd name="T11" fmla="*/ 26 h 34"/>
                      <a:gd name="T12" fmla="*/ 9 w 18"/>
                      <a:gd name="T13" fmla="*/ 20 h 34"/>
                      <a:gd name="T14" fmla="*/ 0 w 18"/>
                      <a:gd name="T15" fmla="*/ 0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8" h="34">
                        <a:moveTo>
                          <a:pt x="0" y="0"/>
                        </a:moveTo>
                        <a:lnTo>
                          <a:pt x="4" y="14"/>
                        </a:lnTo>
                        <a:lnTo>
                          <a:pt x="5" y="23"/>
                        </a:lnTo>
                        <a:lnTo>
                          <a:pt x="10" y="31"/>
                        </a:lnTo>
                        <a:lnTo>
                          <a:pt x="17" y="33"/>
                        </a:lnTo>
                        <a:lnTo>
                          <a:pt x="14" y="26"/>
                        </a:lnTo>
                        <a:lnTo>
                          <a:pt x="9" y="2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30" name="Freeform 282"/>
                  <p:cNvSpPr>
                    <a:spLocks/>
                  </p:cNvSpPr>
                  <p:nvPr/>
                </p:nvSpPr>
                <p:spPr bwMode="auto">
                  <a:xfrm>
                    <a:off x="4035" y="2788"/>
                    <a:ext cx="81" cy="95"/>
                  </a:xfrm>
                  <a:custGeom>
                    <a:avLst/>
                    <a:gdLst>
                      <a:gd name="T0" fmla="*/ 80 w 81"/>
                      <a:gd name="T1" fmla="*/ 0 h 95"/>
                      <a:gd name="T2" fmla="*/ 79 w 81"/>
                      <a:gd name="T3" fmla="*/ 10 h 95"/>
                      <a:gd name="T4" fmla="*/ 77 w 81"/>
                      <a:gd name="T5" fmla="*/ 20 h 95"/>
                      <a:gd name="T6" fmla="*/ 73 w 81"/>
                      <a:gd name="T7" fmla="*/ 30 h 95"/>
                      <a:gd name="T8" fmla="*/ 69 w 81"/>
                      <a:gd name="T9" fmla="*/ 47 h 95"/>
                      <a:gd name="T10" fmla="*/ 69 w 81"/>
                      <a:gd name="T11" fmla="*/ 58 h 95"/>
                      <a:gd name="T12" fmla="*/ 68 w 81"/>
                      <a:gd name="T13" fmla="*/ 69 h 95"/>
                      <a:gd name="T14" fmla="*/ 68 w 81"/>
                      <a:gd name="T15" fmla="*/ 88 h 95"/>
                      <a:gd name="T16" fmla="*/ 66 w 81"/>
                      <a:gd name="T17" fmla="*/ 94 h 95"/>
                      <a:gd name="T18" fmla="*/ 51 w 81"/>
                      <a:gd name="T19" fmla="*/ 85 h 95"/>
                      <a:gd name="T20" fmla="*/ 43 w 81"/>
                      <a:gd name="T21" fmla="*/ 77 h 95"/>
                      <a:gd name="T22" fmla="*/ 29 w 81"/>
                      <a:gd name="T23" fmla="*/ 69 h 95"/>
                      <a:gd name="T24" fmla="*/ 18 w 81"/>
                      <a:gd name="T25" fmla="*/ 58 h 95"/>
                      <a:gd name="T26" fmla="*/ 9 w 81"/>
                      <a:gd name="T27" fmla="*/ 47 h 95"/>
                      <a:gd name="T28" fmla="*/ 0 w 81"/>
                      <a:gd name="T29" fmla="*/ 37 h 95"/>
                      <a:gd name="T30" fmla="*/ 48 w 81"/>
                      <a:gd name="T31" fmla="*/ 0 h 95"/>
                      <a:gd name="T32" fmla="*/ 80 w 81"/>
                      <a:gd name="T33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81" h="95">
                        <a:moveTo>
                          <a:pt x="80" y="0"/>
                        </a:moveTo>
                        <a:lnTo>
                          <a:pt x="79" y="10"/>
                        </a:lnTo>
                        <a:lnTo>
                          <a:pt x="77" y="20"/>
                        </a:lnTo>
                        <a:lnTo>
                          <a:pt x="73" y="30"/>
                        </a:lnTo>
                        <a:lnTo>
                          <a:pt x="69" y="47"/>
                        </a:lnTo>
                        <a:lnTo>
                          <a:pt x="69" y="58"/>
                        </a:lnTo>
                        <a:lnTo>
                          <a:pt x="68" y="69"/>
                        </a:lnTo>
                        <a:lnTo>
                          <a:pt x="68" y="88"/>
                        </a:lnTo>
                        <a:lnTo>
                          <a:pt x="66" y="94"/>
                        </a:lnTo>
                        <a:lnTo>
                          <a:pt x="51" y="85"/>
                        </a:lnTo>
                        <a:lnTo>
                          <a:pt x="43" y="77"/>
                        </a:lnTo>
                        <a:lnTo>
                          <a:pt x="29" y="69"/>
                        </a:lnTo>
                        <a:lnTo>
                          <a:pt x="18" y="58"/>
                        </a:lnTo>
                        <a:lnTo>
                          <a:pt x="9" y="47"/>
                        </a:lnTo>
                        <a:lnTo>
                          <a:pt x="0" y="37"/>
                        </a:lnTo>
                        <a:lnTo>
                          <a:pt x="48" y="0"/>
                        </a:lnTo>
                        <a:lnTo>
                          <a:pt x="8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03" name="Group 292"/>
                <p:cNvGrpSpPr>
                  <a:grpSpLocks/>
                </p:cNvGrpSpPr>
                <p:nvPr/>
              </p:nvGrpSpPr>
              <p:grpSpPr bwMode="auto">
                <a:xfrm>
                  <a:off x="3820" y="2747"/>
                  <a:ext cx="210" cy="271"/>
                  <a:chOff x="3820" y="2747"/>
                  <a:chExt cx="210" cy="271"/>
                </a:xfrm>
              </p:grpSpPr>
              <p:sp>
                <p:nvSpPr>
                  <p:cNvPr id="420" name="Freeform 284"/>
                  <p:cNvSpPr>
                    <a:spLocks/>
                  </p:cNvSpPr>
                  <p:nvPr/>
                </p:nvSpPr>
                <p:spPr bwMode="auto">
                  <a:xfrm>
                    <a:off x="3820" y="2747"/>
                    <a:ext cx="210" cy="271"/>
                  </a:xfrm>
                  <a:custGeom>
                    <a:avLst/>
                    <a:gdLst>
                      <a:gd name="T0" fmla="*/ 208 w 210"/>
                      <a:gd name="T1" fmla="*/ 82 h 271"/>
                      <a:gd name="T2" fmla="*/ 197 w 210"/>
                      <a:gd name="T3" fmla="*/ 91 h 271"/>
                      <a:gd name="T4" fmla="*/ 187 w 210"/>
                      <a:gd name="T5" fmla="*/ 95 h 271"/>
                      <a:gd name="T6" fmla="*/ 172 w 210"/>
                      <a:gd name="T7" fmla="*/ 103 h 271"/>
                      <a:gd name="T8" fmla="*/ 159 w 210"/>
                      <a:gd name="T9" fmla="*/ 109 h 271"/>
                      <a:gd name="T10" fmla="*/ 146 w 210"/>
                      <a:gd name="T11" fmla="*/ 114 h 271"/>
                      <a:gd name="T12" fmla="*/ 134 w 210"/>
                      <a:gd name="T13" fmla="*/ 119 h 271"/>
                      <a:gd name="T14" fmla="*/ 122 w 210"/>
                      <a:gd name="T15" fmla="*/ 124 h 271"/>
                      <a:gd name="T16" fmla="*/ 109 w 210"/>
                      <a:gd name="T17" fmla="*/ 126 h 271"/>
                      <a:gd name="T18" fmla="*/ 99 w 210"/>
                      <a:gd name="T19" fmla="*/ 132 h 271"/>
                      <a:gd name="T20" fmla="*/ 91 w 210"/>
                      <a:gd name="T21" fmla="*/ 140 h 271"/>
                      <a:gd name="T22" fmla="*/ 84 w 210"/>
                      <a:gd name="T23" fmla="*/ 147 h 271"/>
                      <a:gd name="T24" fmla="*/ 82 w 210"/>
                      <a:gd name="T25" fmla="*/ 155 h 271"/>
                      <a:gd name="T26" fmla="*/ 81 w 210"/>
                      <a:gd name="T27" fmla="*/ 162 h 271"/>
                      <a:gd name="T28" fmla="*/ 84 w 210"/>
                      <a:gd name="T29" fmla="*/ 173 h 271"/>
                      <a:gd name="T30" fmla="*/ 86 w 210"/>
                      <a:gd name="T31" fmla="*/ 184 h 271"/>
                      <a:gd name="T32" fmla="*/ 87 w 210"/>
                      <a:gd name="T33" fmla="*/ 198 h 271"/>
                      <a:gd name="T34" fmla="*/ 87 w 210"/>
                      <a:gd name="T35" fmla="*/ 216 h 271"/>
                      <a:gd name="T36" fmla="*/ 86 w 210"/>
                      <a:gd name="T37" fmla="*/ 226 h 271"/>
                      <a:gd name="T38" fmla="*/ 81 w 210"/>
                      <a:gd name="T39" fmla="*/ 240 h 271"/>
                      <a:gd name="T40" fmla="*/ 77 w 210"/>
                      <a:gd name="T41" fmla="*/ 254 h 271"/>
                      <a:gd name="T42" fmla="*/ 69 w 210"/>
                      <a:gd name="T43" fmla="*/ 270 h 271"/>
                      <a:gd name="T44" fmla="*/ 36 w 210"/>
                      <a:gd name="T45" fmla="*/ 266 h 271"/>
                      <a:gd name="T46" fmla="*/ 5 w 210"/>
                      <a:gd name="T47" fmla="*/ 266 h 271"/>
                      <a:gd name="T48" fmla="*/ 2 w 210"/>
                      <a:gd name="T49" fmla="*/ 252 h 271"/>
                      <a:gd name="T50" fmla="*/ 1 w 210"/>
                      <a:gd name="T51" fmla="*/ 236 h 271"/>
                      <a:gd name="T52" fmla="*/ 0 w 210"/>
                      <a:gd name="T53" fmla="*/ 224 h 271"/>
                      <a:gd name="T54" fmla="*/ 2 w 210"/>
                      <a:gd name="T55" fmla="*/ 210 h 271"/>
                      <a:gd name="T56" fmla="*/ 5 w 210"/>
                      <a:gd name="T57" fmla="*/ 201 h 271"/>
                      <a:gd name="T58" fmla="*/ 9 w 210"/>
                      <a:gd name="T59" fmla="*/ 187 h 271"/>
                      <a:gd name="T60" fmla="*/ 12 w 210"/>
                      <a:gd name="T61" fmla="*/ 176 h 271"/>
                      <a:gd name="T62" fmla="*/ 11 w 210"/>
                      <a:gd name="T63" fmla="*/ 165 h 271"/>
                      <a:gd name="T64" fmla="*/ 9 w 210"/>
                      <a:gd name="T65" fmla="*/ 153 h 271"/>
                      <a:gd name="T66" fmla="*/ 10 w 210"/>
                      <a:gd name="T67" fmla="*/ 142 h 271"/>
                      <a:gd name="T68" fmla="*/ 8 w 210"/>
                      <a:gd name="T69" fmla="*/ 134 h 271"/>
                      <a:gd name="T70" fmla="*/ 10 w 210"/>
                      <a:gd name="T71" fmla="*/ 127 h 271"/>
                      <a:gd name="T72" fmla="*/ 14 w 210"/>
                      <a:gd name="T73" fmla="*/ 121 h 271"/>
                      <a:gd name="T74" fmla="*/ 24 w 210"/>
                      <a:gd name="T75" fmla="*/ 112 h 271"/>
                      <a:gd name="T76" fmla="*/ 30 w 210"/>
                      <a:gd name="T77" fmla="*/ 103 h 271"/>
                      <a:gd name="T78" fmla="*/ 36 w 210"/>
                      <a:gd name="T79" fmla="*/ 92 h 271"/>
                      <a:gd name="T80" fmla="*/ 43 w 210"/>
                      <a:gd name="T81" fmla="*/ 82 h 271"/>
                      <a:gd name="T82" fmla="*/ 50 w 210"/>
                      <a:gd name="T83" fmla="*/ 72 h 271"/>
                      <a:gd name="T84" fmla="*/ 60 w 210"/>
                      <a:gd name="T85" fmla="*/ 62 h 271"/>
                      <a:gd name="T86" fmla="*/ 69 w 210"/>
                      <a:gd name="T87" fmla="*/ 52 h 271"/>
                      <a:gd name="T88" fmla="*/ 78 w 210"/>
                      <a:gd name="T89" fmla="*/ 43 h 271"/>
                      <a:gd name="T90" fmla="*/ 87 w 210"/>
                      <a:gd name="T91" fmla="*/ 35 h 271"/>
                      <a:gd name="T92" fmla="*/ 96 w 210"/>
                      <a:gd name="T93" fmla="*/ 27 h 271"/>
                      <a:gd name="T94" fmla="*/ 107 w 210"/>
                      <a:gd name="T95" fmla="*/ 16 h 271"/>
                      <a:gd name="T96" fmla="*/ 150 w 210"/>
                      <a:gd name="T97" fmla="*/ 0 h 271"/>
                      <a:gd name="T98" fmla="*/ 201 w 210"/>
                      <a:gd name="T99" fmla="*/ 13 h 271"/>
                      <a:gd name="T100" fmla="*/ 209 w 210"/>
                      <a:gd name="T101" fmla="*/ 54 h 271"/>
                      <a:gd name="T102" fmla="*/ 208 w 210"/>
                      <a:gd name="T103" fmla="*/ 82 h 2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210" h="271">
                        <a:moveTo>
                          <a:pt x="208" y="82"/>
                        </a:moveTo>
                        <a:lnTo>
                          <a:pt x="197" y="91"/>
                        </a:lnTo>
                        <a:lnTo>
                          <a:pt x="187" y="95"/>
                        </a:lnTo>
                        <a:lnTo>
                          <a:pt x="172" y="103"/>
                        </a:lnTo>
                        <a:lnTo>
                          <a:pt x="159" y="109"/>
                        </a:lnTo>
                        <a:lnTo>
                          <a:pt x="146" y="114"/>
                        </a:lnTo>
                        <a:lnTo>
                          <a:pt x="134" y="119"/>
                        </a:lnTo>
                        <a:lnTo>
                          <a:pt x="122" y="124"/>
                        </a:lnTo>
                        <a:lnTo>
                          <a:pt x="109" y="126"/>
                        </a:lnTo>
                        <a:lnTo>
                          <a:pt x="99" y="132"/>
                        </a:lnTo>
                        <a:lnTo>
                          <a:pt x="91" y="140"/>
                        </a:lnTo>
                        <a:lnTo>
                          <a:pt x="84" y="147"/>
                        </a:lnTo>
                        <a:lnTo>
                          <a:pt x="82" y="155"/>
                        </a:lnTo>
                        <a:lnTo>
                          <a:pt x="81" y="162"/>
                        </a:lnTo>
                        <a:lnTo>
                          <a:pt x="84" y="173"/>
                        </a:lnTo>
                        <a:lnTo>
                          <a:pt x="86" y="184"/>
                        </a:lnTo>
                        <a:lnTo>
                          <a:pt x="87" y="198"/>
                        </a:lnTo>
                        <a:lnTo>
                          <a:pt x="87" y="216"/>
                        </a:lnTo>
                        <a:lnTo>
                          <a:pt x="86" y="226"/>
                        </a:lnTo>
                        <a:lnTo>
                          <a:pt x="81" y="240"/>
                        </a:lnTo>
                        <a:lnTo>
                          <a:pt x="77" y="254"/>
                        </a:lnTo>
                        <a:lnTo>
                          <a:pt x="69" y="270"/>
                        </a:lnTo>
                        <a:lnTo>
                          <a:pt x="36" y="266"/>
                        </a:lnTo>
                        <a:lnTo>
                          <a:pt x="5" y="266"/>
                        </a:lnTo>
                        <a:lnTo>
                          <a:pt x="2" y="252"/>
                        </a:lnTo>
                        <a:lnTo>
                          <a:pt x="1" y="236"/>
                        </a:lnTo>
                        <a:lnTo>
                          <a:pt x="0" y="224"/>
                        </a:lnTo>
                        <a:lnTo>
                          <a:pt x="2" y="210"/>
                        </a:lnTo>
                        <a:lnTo>
                          <a:pt x="5" y="201"/>
                        </a:lnTo>
                        <a:lnTo>
                          <a:pt x="9" y="187"/>
                        </a:lnTo>
                        <a:lnTo>
                          <a:pt x="12" y="176"/>
                        </a:lnTo>
                        <a:lnTo>
                          <a:pt x="11" y="165"/>
                        </a:lnTo>
                        <a:lnTo>
                          <a:pt x="9" y="153"/>
                        </a:lnTo>
                        <a:lnTo>
                          <a:pt x="10" y="142"/>
                        </a:lnTo>
                        <a:lnTo>
                          <a:pt x="8" y="134"/>
                        </a:lnTo>
                        <a:lnTo>
                          <a:pt x="10" y="127"/>
                        </a:lnTo>
                        <a:lnTo>
                          <a:pt x="14" y="121"/>
                        </a:lnTo>
                        <a:lnTo>
                          <a:pt x="24" y="112"/>
                        </a:lnTo>
                        <a:lnTo>
                          <a:pt x="30" y="103"/>
                        </a:lnTo>
                        <a:lnTo>
                          <a:pt x="36" y="92"/>
                        </a:lnTo>
                        <a:lnTo>
                          <a:pt x="43" y="82"/>
                        </a:lnTo>
                        <a:lnTo>
                          <a:pt x="50" y="72"/>
                        </a:lnTo>
                        <a:lnTo>
                          <a:pt x="60" y="62"/>
                        </a:lnTo>
                        <a:lnTo>
                          <a:pt x="69" y="52"/>
                        </a:lnTo>
                        <a:lnTo>
                          <a:pt x="78" y="43"/>
                        </a:lnTo>
                        <a:lnTo>
                          <a:pt x="87" y="35"/>
                        </a:lnTo>
                        <a:lnTo>
                          <a:pt x="96" y="27"/>
                        </a:lnTo>
                        <a:lnTo>
                          <a:pt x="107" y="16"/>
                        </a:lnTo>
                        <a:lnTo>
                          <a:pt x="150" y="0"/>
                        </a:lnTo>
                        <a:lnTo>
                          <a:pt x="201" y="13"/>
                        </a:lnTo>
                        <a:lnTo>
                          <a:pt x="209" y="54"/>
                        </a:lnTo>
                        <a:lnTo>
                          <a:pt x="208" y="82"/>
                        </a:lnTo>
                      </a:path>
                    </a:pathLst>
                  </a:custGeom>
                  <a:solidFill>
                    <a:srgbClr val="FFE0C0"/>
                  </a:solidFill>
                  <a:ln w="12700" cap="rnd" cmpd="sng">
                    <a:solidFill>
                      <a:srgbClr val="804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1" name="Freeform 285"/>
                  <p:cNvSpPr>
                    <a:spLocks/>
                  </p:cNvSpPr>
                  <p:nvPr/>
                </p:nvSpPr>
                <p:spPr bwMode="auto">
                  <a:xfrm>
                    <a:off x="3903" y="2793"/>
                    <a:ext cx="127" cy="99"/>
                  </a:xfrm>
                  <a:custGeom>
                    <a:avLst/>
                    <a:gdLst>
                      <a:gd name="T0" fmla="*/ 9 w 127"/>
                      <a:gd name="T1" fmla="*/ 81 h 99"/>
                      <a:gd name="T2" fmla="*/ 22 w 127"/>
                      <a:gd name="T3" fmla="*/ 75 h 99"/>
                      <a:gd name="T4" fmla="*/ 38 w 127"/>
                      <a:gd name="T5" fmla="*/ 70 h 99"/>
                      <a:gd name="T6" fmla="*/ 63 w 127"/>
                      <a:gd name="T7" fmla="*/ 63 h 99"/>
                      <a:gd name="T8" fmla="*/ 87 w 127"/>
                      <a:gd name="T9" fmla="*/ 52 h 99"/>
                      <a:gd name="T10" fmla="*/ 109 w 127"/>
                      <a:gd name="T11" fmla="*/ 37 h 99"/>
                      <a:gd name="T12" fmla="*/ 112 w 127"/>
                      <a:gd name="T13" fmla="*/ 33 h 99"/>
                      <a:gd name="T14" fmla="*/ 111 w 127"/>
                      <a:gd name="T15" fmla="*/ 24 h 99"/>
                      <a:gd name="T16" fmla="*/ 103 w 127"/>
                      <a:gd name="T17" fmla="*/ 8 h 99"/>
                      <a:gd name="T18" fmla="*/ 97 w 127"/>
                      <a:gd name="T19" fmla="*/ 0 h 99"/>
                      <a:gd name="T20" fmla="*/ 126 w 127"/>
                      <a:gd name="T21" fmla="*/ 2 h 99"/>
                      <a:gd name="T22" fmla="*/ 122 w 127"/>
                      <a:gd name="T23" fmla="*/ 27 h 99"/>
                      <a:gd name="T24" fmla="*/ 121 w 127"/>
                      <a:gd name="T25" fmla="*/ 38 h 99"/>
                      <a:gd name="T26" fmla="*/ 114 w 127"/>
                      <a:gd name="T27" fmla="*/ 42 h 99"/>
                      <a:gd name="T28" fmla="*/ 107 w 127"/>
                      <a:gd name="T29" fmla="*/ 47 h 99"/>
                      <a:gd name="T30" fmla="*/ 95 w 127"/>
                      <a:gd name="T31" fmla="*/ 53 h 99"/>
                      <a:gd name="T32" fmla="*/ 83 w 127"/>
                      <a:gd name="T33" fmla="*/ 57 h 99"/>
                      <a:gd name="T34" fmla="*/ 67 w 127"/>
                      <a:gd name="T35" fmla="*/ 65 h 99"/>
                      <a:gd name="T36" fmla="*/ 49 w 127"/>
                      <a:gd name="T37" fmla="*/ 72 h 99"/>
                      <a:gd name="T38" fmla="*/ 42 w 127"/>
                      <a:gd name="T39" fmla="*/ 75 h 99"/>
                      <a:gd name="T40" fmla="*/ 31 w 127"/>
                      <a:gd name="T41" fmla="*/ 77 h 99"/>
                      <a:gd name="T42" fmla="*/ 18 w 127"/>
                      <a:gd name="T43" fmla="*/ 83 h 99"/>
                      <a:gd name="T44" fmla="*/ 9 w 127"/>
                      <a:gd name="T45" fmla="*/ 89 h 99"/>
                      <a:gd name="T46" fmla="*/ 0 w 127"/>
                      <a:gd name="T47" fmla="*/ 98 h 99"/>
                      <a:gd name="T48" fmla="*/ 9 w 127"/>
                      <a:gd name="T49" fmla="*/ 81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127" h="99">
                        <a:moveTo>
                          <a:pt x="9" y="81"/>
                        </a:moveTo>
                        <a:lnTo>
                          <a:pt x="22" y="75"/>
                        </a:lnTo>
                        <a:lnTo>
                          <a:pt x="38" y="70"/>
                        </a:lnTo>
                        <a:lnTo>
                          <a:pt x="63" y="63"/>
                        </a:lnTo>
                        <a:lnTo>
                          <a:pt x="87" y="52"/>
                        </a:lnTo>
                        <a:lnTo>
                          <a:pt x="109" y="37"/>
                        </a:lnTo>
                        <a:lnTo>
                          <a:pt x="112" y="33"/>
                        </a:lnTo>
                        <a:lnTo>
                          <a:pt x="111" y="24"/>
                        </a:lnTo>
                        <a:lnTo>
                          <a:pt x="103" y="8"/>
                        </a:lnTo>
                        <a:lnTo>
                          <a:pt x="97" y="0"/>
                        </a:lnTo>
                        <a:lnTo>
                          <a:pt x="126" y="2"/>
                        </a:lnTo>
                        <a:lnTo>
                          <a:pt x="122" y="27"/>
                        </a:lnTo>
                        <a:lnTo>
                          <a:pt x="121" y="38"/>
                        </a:lnTo>
                        <a:lnTo>
                          <a:pt x="114" y="42"/>
                        </a:lnTo>
                        <a:lnTo>
                          <a:pt x="107" y="47"/>
                        </a:lnTo>
                        <a:lnTo>
                          <a:pt x="95" y="53"/>
                        </a:lnTo>
                        <a:lnTo>
                          <a:pt x="83" y="57"/>
                        </a:lnTo>
                        <a:lnTo>
                          <a:pt x="67" y="65"/>
                        </a:lnTo>
                        <a:lnTo>
                          <a:pt x="49" y="72"/>
                        </a:lnTo>
                        <a:lnTo>
                          <a:pt x="42" y="75"/>
                        </a:lnTo>
                        <a:lnTo>
                          <a:pt x="31" y="77"/>
                        </a:lnTo>
                        <a:lnTo>
                          <a:pt x="18" y="83"/>
                        </a:lnTo>
                        <a:lnTo>
                          <a:pt x="9" y="89"/>
                        </a:lnTo>
                        <a:lnTo>
                          <a:pt x="0" y="98"/>
                        </a:lnTo>
                        <a:lnTo>
                          <a:pt x="9" y="81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2" name="Freeform 286"/>
                  <p:cNvSpPr>
                    <a:spLocks/>
                  </p:cNvSpPr>
                  <p:nvPr/>
                </p:nvSpPr>
                <p:spPr bwMode="auto">
                  <a:xfrm>
                    <a:off x="3872" y="2958"/>
                    <a:ext cx="12" cy="54"/>
                  </a:xfrm>
                  <a:custGeom>
                    <a:avLst/>
                    <a:gdLst>
                      <a:gd name="T0" fmla="*/ 9 w 12"/>
                      <a:gd name="T1" fmla="*/ 0 h 54"/>
                      <a:gd name="T2" fmla="*/ 8 w 12"/>
                      <a:gd name="T3" fmla="*/ 14 h 54"/>
                      <a:gd name="T4" fmla="*/ 6 w 12"/>
                      <a:gd name="T5" fmla="*/ 34 h 54"/>
                      <a:gd name="T6" fmla="*/ 0 w 12"/>
                      <a:gd name="T7" fmla="*/ 53 h 54"/>
                      <a:gd name="T8" fmla="*/ 8 w 12"/>
                      <a:gd name="T9" fmla="*/ 53 h 54"/>
                      <a:gd name="T10" fmla="*/ 9 w 12"/>
                      <a:gd name="T11" fmla="*/ 45 h 54"/>
                      <a:gd name="T12" fmla="*/ 11 w 12"/>
                      <a:gd name="T13" fmla="*/ 30 h 54"/>
                      <a:gd name="T14" fmla="*/ 11 w 12"/>
                      <a:gd name="T15" fmla="*/ 18 h 54"/>
                      <a:gd name="T16" fmla="*/ 9 w 12"/>
                      <a:gd name="T17" fmla="*/ 0 h 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" h="54">
                        <a:moveTo>
                          <a:pt x="9" y="0"/>
                        </a:moveTo>
                        <a:lnTo>
                          <a:pt x="8" y="14"/>
                        </a:lnTo>
                        <a:lnTo>
                          <a:pt x="6" y="34"/>
                        </a:lnTo>
                        <a:lnTo>
                          <a:pt x="0" y="53"/>
                        </a:lnTo>
                        <a:lnTo>
                          <a:pt x="8" y="53"/>
                        </a:lnTo>
                        <a:lnTo>
                          <a:pt x="9" y="45"/>
                        </a:lnTo>
                        <a:lnTo>
                          <a:pt x="11" y="30"/>
                        </a:lnTo>
                        <a:lnTo>
                          <a:pt x="11" y="18"/>
                        </a:lnTo>
                        <a:lnTo>
                          <a:pt x="9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3" name="Freeform 287"/>
                  <p:cNvSpPr>
                    <a:spLocks/>
                  </p:cNvSpPr>
                  <p:nvPr/>
                </p:nvSpPr>
                <p:spPr bwMode="auto">
                  <a:xfrm>
                    <a:off x="3861" y="2852"/>
                    <a:ext cx="70" cy="11"/>
                  </a:xfrm>
                  <a:custGeom>
                    <a:avLst/>
                    <a:gdLst>
                      <a:gd name="T0" fmla="*/ 0 w 70"/>
                      <a:gd name="T1" fmla="*/ 8 h 11"/>
                      <a:gd name="T2" fmla="*/ 19 w 70"/>
                      <a:gd name="T3" fmla="*/ 8 h 11"/>
                      <a:gd name="T4" fmla="*/ 28 w 70"/>
                      <a:gd name="T5" fmla="*/ 6 h 11"/>
                      <a:gd name="T6" fmla="*/ 49 w 70"/>
                      <a:gd name="T7" fmla="*/ 5 h 11"/>
                      <a:gd name="T8" fmla="*/ 69 w 70"/>
                      <a:gd name="T9" fmla="*/ 0 h 11"/>
                      <a:gd name="T10" fmla="*/ 49 w 70"/>
                      <a:gd name="T11" fmla="*/ 6 h 11"/>
                      <a:gd name="T12" fmla="*/ 42 w 70"/>
                      <a:gd name="T13" fmla="*/ 9 h 11"/>
                      <a:gd name="T14" fmla="*/ 29 w 70"/>
                      <a:gd name="T15" fmla="*/ 10 h 11"/>
                      <a:gd name="T16" fmla="*/ 14 w 70"/>
                      <a:gd name="T17" fmla="*/ 10 h 11"/>
                      <a:gd name="T18" fmla="*/ 0 w 70"/>
                      <a:gd name="T19" fmla="*/ 8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0" h="11">
                        <a:moveTo>
                          <a:pt x="0" y="8"/>
                        </a:moveTo>
                        <a:lnTo>
                          <a:pt x="19" y="8"/>
                        </a:lnTo>
                        <a:lnTo>
                          <a:pt x="28" y="6"/>
                        </a:lnTo>
                        <a:lnTo>
                          <a:pt x="49" y="5"/>
                        </a:lnTo>
                        <a:lnTo>
                          <a:pt x="69" y="0"/>
                        </a:lnTo>
                        <a:lnTo>
                          <a:pt x="49" y="6"/>
                        </a:lnTo>
                        <a:lnTo>
                          <a:pt x="42" y="9"/>
                        </a:lnTo>
                        <a:lnTo>
                          <a:pt x="29" y="10"/>
                        </a:lnTo>
                        <a:lnTo>
                          <a:pt x="14" y="10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4" name="Freeform 288"/>
                  <p:cNvSpPr>
                    <a:spLocks/>
                  </p:cNvSpPr>
                  <p:nvPr/>
                </p:nvSpPr>
                <p:spPr bwMode="auto">
                  <a:xfrm>
                    <a:off x="3843" y="2890"/>
                    <a:ext cx="2" cy="26"/>
                  </a:xfrm>
                  <a:custGeom>
                    <a:avLst/>
                    <a:gdLst>
                      <a:gd name="T0" fmla="*/ 0 w 2"/>
                      <a:gd name="T1" fmla="*/ 0 h 26"/>
                      <a:gd name="T2" fmla="*/ 0 w 2"/>
                      <a:gd name="T3" fmla="*/ 2 h 26"/>
                      <a:gd name="T4" fmla="*/ 0 w 2"/>
                      <a:gd name="T5" fmla="*/ 7 h 26"/>
                      <a:gd name="T6" fmla="*/ 0 w 2"/>
                      <a:gd name="T7" fmla="*/ 13 h 26"/>
                      <a:gd name="T8" fmla="*/ 0 w 2"/>
                      <a:gd name="T9" fmla="*/ 18 h 26"/>
                      <a:gd name="T10" fmla="*/ 0 w 2"/>
                      <a:gd name="T11" fmla="*/ 25 h 26"/>
                      <a:gd name="T12" fmla="*/ 0 w 2"/>
                      <a:gd name="T13" fmla="*/ 19 h 26"/>
                      <a:gd name="T14" fmla="*/ 1 w 2"/>
                      <a:gd name="T15" fmla="*/ 16 h 26"/>
                      <a:gd name="T16" fmla="*/ 1 w 2"/>
                      <a:gd name="T17" fmla="*/ 8 h 26"/>
                      <a:gd name="T18" fmla="*/ 0 w 2"/>
                      <a:gd name="T19" fmla="*/ 0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" h="26">
                        <a:moveTo>
                          <a:pt x="0" y="0"/>
                        </a:moveTo>
                        <a:lnTo>
                          <a:pt x="0" y="2"/>
                        </a:lnTo>
                        <a:lnTo>
                          <a:pt x="0" y="7"/>
                        </a:lnTo>
                        <a:lnTo>
                          <a:pt x="0" y="13"/>
                        </a:lnTo>
                        <a:lnTo>
                          <a:pt x="0" y="18"/>
                        </a:lnTo>
                        <a:lnTo>
                          <a:pt x="0" y="25"/>
                        </a:lnTo>
                        <a:lnTo>
                          <a:pt x="0" y="19"/>
                        </a:lnTo>
                        <a:lnTo>
                          <a:pt x="1" y="16"/>
                        </a:lnTo>
                        <a:lnTo>
                          <a:pt x="1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5" name="Freeform 289"/>
                  <p:cNvSpPr>
                    <a:spLocks/>
                  </p:cNvSpPr>
                  <p:nvPr/>
                </p:nvSpPr>
                <p:spPr bwMode="auto">
                  <a:xfrm>
                    <a:off x="3967" y="2796"/>
                    <a:ext cx="43" cy="35"/>
                  </a:xfrm>
                  <a:custGeom>
                    <a:avLst/>
                    <a:gdLst>
                      <a:gd name="T0" fmla="*/ 38 w 43"/>
                      <a:gd name="T1" fmla="*/ 0 h 35"/>
                      <a:gd name="T2" fmla="*/ 23 w 43"/>
                      <a:gd name="T3" fmla="*/ 15 h 35"/>
                      <a:gd name="T4" fmla="*/ 9 w 43"/>
                      <a:gd name="T5" fmla="*/ 27 h 35"/>
                      <a:gd name="T6" fmla="*/ 0 w 43"/>
                      <a:gd name="T7" fmla="*/ 34 h 35"/>
                      <a:gd name="T8" fmla="*/ 12 w 43"/>
                      <a:gd name="T9" fmla="*/ 30 h 35"/>
                      <a:gd name="T10" fmla="*/ 24 w 43"/>
                      <a:gd name="T11" fmla="*/ 21 h 35"/>
                      <a:gd name="T12" fmla="*/ 42 w 43"/>
                      <a:gd name="T13" fmla="*/ 7 h 35"/>
                      <a:gd name="T14" fmla="*/ 38 w 43"/>
                      <a:gd name="T15" fmla="*/ 0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43" h="35">
                        <a:moveTo>
                          <a:pt x="38" y="0"/>
                        </a:moveTo>
                        <a:lnTo>
                          <a:pt x="23" y="15"/>
                        </a:lnTo>
                        <a:lnTo>
                          <a:pt x="9" y="27"/>
                        </a:lnTo>
                        <a:lnTo>
                          <a:pt x="0" y="34"/>
                        </a:lnTo>
                        <a:lnTo>
                          <a:pt x="12" y="30"/>
                        </a:lnTo>
                        <a:lnTo>
                          <a:pt x="24" y="21"/>
                        </a:lnTo>
                        <a:lnTo>
                          <a:pt x="42" y="7"/>
                        </a:lnTo>
                        <a:lnTo>
                          <a:pt x="38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6" name="Freeform 290"/>
                  <p:cNvSpPr>
                    <a:spLocks/>
                  </p:cNvSpPr>
                  <p:nvPr/>
                </p:nvSpPr>
                <p:spPr bwMode="auto">
                  <a:xfrm>
                    <a:off x="3891" y="2879"/>
                    <a:ext cx="14" cy="41"/>
                  </a:xfrm>
                  <a:custGeom>
                    <a:avLst/>
                    <a:gdLst>
                      <a:gd name="T0" fmla="*/ 13 w 14"/>
                      <a:gd name="T1" fmla="*/ 0 h 41"/>
                      <a:gd name="T2" fmla="*/ 2 w 14"/>
                      <a:gd name="T3" fmla="*/ 9 h 41"/>
                      <a:gd name="T4" fmla="*/ 0 w 14"/>
                      <a:gd name="T5" fmla="*/ 13 h 41"/>
                      <a:gd name="T6" fmla="*/ 0 w 14"/>
                      <a:gd name="T7" fmla="*/ 20 h 41"/>
                      <a:gd name="T8" fmla="*/ 2 w 14"/>
                      <a:gd name="T9" fmla="*/ 26 h 41"/>
                      <a:gd name="T10" fmla="*/ 4 w 14"/>
                      <a:gd name="T11" fmla="*/ 34 h 41"/>
                      <a:gd name="T12" fmla="*/ 4 w 14"/>
                      <a:gd name="T13" fmla="*/ 40 h 41"/>
                      <a:gd name="T14" fmla="*/ 4 w 14"/>
                      <a:gd name="T15" fmla="*/ 29 h 41"/>
                      <a:gd name="T16" fmla="*/ 4 w 14"/>
                      <a:gd name="T17" fmla="*/ 22 h 41"/>
                      <a:gd name="T18" fmla="*/ 4 w 14"/>
                      <a:gd name="T19" fmla="*/ 14 h 41"/>
                      <a:gd name="T20" fmla="*/ 7 w 14"/>
                      <a:gd name="T21" fmla="*/ 9 h 41"/>
                      <a:gd name="T22" fmla="*/ 13 w 14"/>
                      <a:gd name="T23" fmla="*/ 0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4" h="41">
                        <a:moveTo>
                          <a:pt x="13" y="0"/>
                        </a:moveTo>
                        <a:lnTo>
                          <a:pt x="2" y="9"/>
                        </a:lnTo>
                        <a:lnTo>
                          <a:pt x="0" y="13"/>
                        </a:lnTo>
                        <a:lnTo>
                          <a:pt x="0" y="20"/>
                        </a:lnTo>
                        <a:lnTo>
                          <a:pt x="2" y="26"/>
                        </a:lnTo>
                        <a:lnTo>
                          <a:pt x="4" y="34"/>
                        </a:lnTo>
                        <a:lnTo>
                          <a:pt x="4" y="40"/>
                        </a:lnTo>
                        <a:lnTo>
                          <a:pt x="4" y="29"/>
                        </a:lnTo>
                        <a:lnTo>
                          <a:pt x="4" y="22"/>
                        </a:lnTo>
                        <a:lnTo>
                          <a:pt x="4" y="14"/>
                        </a:lnTo>
                        <a:lnTo>
                          <a:pt x="7" y="9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7" name="Freeform 291"/>
                  <p:cNvSpPr>
                    <a:spLocks/>
                  </p:cNvSpPr>
                  <p:nvPr/>
                </p:nvSpPr>
                <p:spPr bwMode="auto">
                  <a:xfrm>
                    <a:off x="3825" y="2933"/>
                    <a:ext cx="8" cy="79"/>
                  </a:xfrm>
                  <a:custGeom>
                    <a:avLst/>
                    <a:gdLst>
                      <a:gd name="T0" fmla="*/ 4 w 8"/>
                      <a:gd name="T1" fmla="*/ 0 h 79"/>
                      <a:gd name="T2" fmla="*/ 7 w 8"/>
                      <a:gd name="T3" fmla="*/ 6 h 79"/>
                      <a:gd name="T4" fmla="*/ 4 w 8"/>
                      <a:gd name="T5" fmla="*/ 19 h 79"/>
                      <a:gd name="T6" fmla="*/ 2 w 8"/>
                      <a:gd name="T7" fmla="*/ 38 h 79"/>
                      <a:gd name="T8" fmla="*/ 2 w 8"/>
                      <a:gd name="T9" fmla="*/ 51 h 79"/>
                      <a:gd name="T10" fmla="*/ 3 w 8"/>
                      <a:gd name="T11" fmla="*/ 65 h 79"/>
                      <a:gd name="T12" fmla="*/ 4 w 8"/>
                      <a:gd name="T13" fmla="*/ 78 h 79"/>
                      <a:gd name="T14" fmla="*/ 1 w 8"/>
                      <a:gd name="T15" fmla="*/ 78 h 79"/>
                      <a:gd name="T16" fmla="*/ 0 w 8"/>
                      <a:gd name="T17" fmla="*/ 65 h 79"/>
                      <a:gd name="T18" fmla="*/ 0 w 8"/>
                      <a:gd name="T19" fmla="*/ 48 h 79"/>
                      <a:gd name="T20" fmla="*/ 1 w 8"/>
                      <a:gd name="T21" fmla="*/ 29 h 79"/>
                      <a:gd name="T22" fmla="*/ 4 w 8"/>
                      <a:gd name="T23" fmla="*/ 17 h 79"/>
                      <a:gd name="T24" fmla="*/ 4 w 8"/>
                      <a:gd name="T25" fmla="*/ 13 h 79"/>
                      <a:gd name="T26" fmla="*/ 4 w 8"/>
                      <a:gd name="T27" fmla="*/ 0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8" h="79">
                        <a:moveTo>
                          <a:pt x="4" y="0"/>
                        </a:moveTo>
                        <a:lnTo>
                          <a:pt x="7" y="6"/>
                        </a:lnTo>
                        <a:lnTo>
                          <a:pt x="4" y="19"/>
                        </a:lnTo>
                        <a:lnTo>
                          <a:pt x="2" y="38"/>
                        </a:lnTo>
                        <a:lnTo>
                          <a:pt x="2" y="51"/>
                        </a:lnTo>
                        <a:lnTo>
                          <a:pt x="3" y="65"/>
                        </a:lnTo>
                        <a:lnTo>
                          <a:pt x="4" y="78"/>
                        </a:lnTo>
                        <a:lnTo>
                          <a:pt x="1" y="78"/>
                        </a:lnTo>
                        <a:lnTo>
                          <a:pt x="0" y="65"/>
                        </a:lnTo>
                        <a:lnTo>
                          <a:pt x="0" y="48"/>
                        </a:lnTo>
                        <a:lnTo>
                          <a:pt x="1" y="29"/>
                        </a:lnTo>
                        <a:lnTo>
                          <a:pt x="4" y="17"/>
                        </a:lnTo>
                        <a:lnTo>
                          <a:pt x="4" y="13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04" name="Freeform 293"/>
                <p:cNvSpPr>
                  <a:spLocks/>
                </p:cNvSpPr>
                <p:nvPr/>
              </p:nvSpPr>
              <p:spPr bwMode="auto">
                <a:xfrm>
                  <a:off x="4230" y="2882"/>
                  <a:ext cx="53" cy="52"/>
                </a:xfrm>
                <a:custGeom>
                  <a:avLst/>
                  <a:gdLst>
                    <a:gd name="T0" fmla="*/ 5 w 53"/>
                    <a:gd name="T1" fmla="*/ 0 h 52"/>
                    <a:gd name="T2" fmla="*/ 16 w 53"/>
                    <a:gd name="T3" fmla="*/ 7 h 52"/>
                    <a:gd name="T4" fmla="*/ 25 w 53"/>
                    <a:gd name="T5" fmla="*/ 11 h 52"/>
                    <a:gd name="T6" fmla="*/ 32 w 53"/>
                    <a:gd name="T7" fmla="*/ 13 h 52"/>
                    <a:gd name="T8" fmla="*/ 40 w 53"/>
                    <a:gd name="T9" fmla="*/ 15 h 52"/>
                    <a:gd name="T10" fmla="*/ 45 w 53"/>
                    <a:gd name="T11" fmla="*/ 16 h 52"/>
                    <a:gd name="T12" fmla="*/ 49 w 53"/>
                    <a:gd name="T13" fmla="*/ 20 h 52"/>
                    <a:gd name="T14" fmla="*/ 51 w 53"/>
                    <a:gd name="T15" fmla="*/ 26 h 52"/>
                    <a:gd name="T16" fmla="*/ 51 w 53"/>
                    <a:gd name="T17" fmla="*/ 31 h 52"/>
                    <a:gd name="T18" fmla="*/ 52 w 53"/>
                    <a:gd name="T19" fmla="*/ 38 h 52"/>
                    <a:gd name="T20" fmla="*/ 50 w 53"/>
                    <a:gd name="T21" fmla="*/ 46 h 52"/>
                    <a:gd name="T22" fmla="*/ 44 w 53"/>
                    <a:gd name="T23" fmla="*/ 51 h 52"/>
                    <a:gd name="T24" fmla="*/ 37 w 53"/>
                    <a:gd name="T25" fmla="*/ 51 h 52"/>
                    <a:gd name="T26" fmla="*/ 33 w 53"/>
                    <a:gd name="T27" fmla="*/ 48 h 52"/>
                    <a:gd name="T28" fmla="*/ 26 w 53"/>
                    <a:gd name="T29" fmla="*/ 45 h 52"/>
                    <a:gd name="T30" fmla="*/ 21 w 53"/>
                    <a:gd name="T31" fmla="*/ 42 h 52"/>
                    <a:gd name="T32" fmla="*/ 11 w 53"/>
                    <a:gd name="T33" fmla="*/ 39 h 52"/>
                    <a:gd name="T34" fmla="*/ 0 w 53"/>
                    <a:gd name="T35" fmla="*/ 38 h 52"/>
                    <a:gd name="T36" fmla="*/ 4 w 53"/>
                    <a:gd name="T37" fmla="*/ 29 h 52"/>
                    <a:gd name="T38" fmla="*/ 8 w 53"/>
                    <a:gd name="T39" fmla="*/ 20 h 52"/>
                    <a:gd name="T40" fmla="*/ 9 w 53"/>
                    <a:gd name="T41" fmla="*/ 15 h 52"/>
                    <a:gd name="T42" fmla="*/ 7 w 53"/>
                    <a:gd name="T43" fmla="*/ 7 h 52"/>
                    <a:gd name="T44" fmla="*/ 5 w 53"/>
                    <a:gd name="T4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3" h="52">
                      <a:moveTo>
                        <a:pt x="5" y="0"/>
                      </a:moveTo>
                      <a:lnTo>
                        <a:pt x="16" y="7"/>
                      </a:lnTo>
                      <a:lnTo>
                        <a:pt x="25" y="11"/>
                      </a:lnTo>
                      <a:lnTo>
                        <a:pt x="32" y="13"/>
                      </a:lnTo>
                      <a:lnTo>
                        <a:pt x="40" y="15"/>
                      </a:lnTo>
                      <a:lnTo>
                        <a:pt x="45" y="16"/>
                      </a:lnTo>
                      <a:lnTo>
                        <a:pt x="49" y="20"/>
                      </a:lnTo>
                      <a:lnTo>
                        <a:pt x="51" y="26"/>
                      </a:lnTo>
                      <a:lnTo>
                        <a:pt x="51" y="31"/>
                      </a:lnTo>
                      <a:lnTo>
                        <a:pt x="52" y="38"/>
                      </a:lnTo>
                      <a:lnTo>
                        <a:pt x="50" y="46"/>
                      </a:lnTo>
                      <a:lnTo>
                        <a:pt x="44" y="51"/>
                      </a:lnTo>
                      <a:lnTo>
                        <a:pt x="37" y="51"/>
                      </a:lnTo>
                      <a:lnTo>
                        <a:pt x="33" y="48"/>
                      </a:lnTo>
                      <a:lnTo>
                        <a:pt x="26" y="45"/>
                      </a:lnTo>
                      <a:lnTo>
                        <a:pt x="21" y="42"/>
                      </a:lnTo>
                      <a:lnTo>
                        <a:pt x="11" y="39"/>
                      </a:lnTo>
                      <a:lnTo>
                        <a:pt x="0" y="38"/>
                      </a:lnTo>
                      <a:lnTo>
                        <a:pt x="4" y="29"/>
                      </a:lnTo>
                      <a:lnTo>
                        <a:pt x="8" y="20"/>
                      </a:lnTo>
                      <a:lnTo>
                        <a:pt x="9" y="15"/>
                      </a:lnTo>
                      <a:lnTo>
                        <a:pt x="7" y="7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E0E0E0"/>
                </a:solidFill>
                <a:ln w="12700" cap="rnd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405" name="Group 296"/>
                <p:cNvGrpSpPr>
                  <a:grpSpLocks/>
                </p:cNvGrpSpPr>
                <p:nvPr/>
              </p:nvGrpSpPr>
              <p:grpSpPr bwMode="auto">
                <a:xfrm>
                  <a:off x="3814" y="3012"/>
                  <a:ext cx="77" cy="108"/>
                  <a:chOff x="3814" y="3012"/>
                  <a:chExt cx="77" cy="108"/>
                </a:xfrm>
              </p:grpSpPr>
              <p:sp>
                <p:nvSpPr>
                  <p:cNvPr id="418" name="Freeform 294"/>
                  <p:cNvSpPr>
                    <a:spLocks/>
                  </p:cNvSpPr>
                  <p:nvPr/>
                </p:nvSpPr>
                <p:spPr bwMode="auto">
                  <a:xfrm>
                    <a:off x="3814" y="3012"/>
                    <a:ext cx="77" cy="108"/>
                  </a:xfrm>
                  <a:custGeom>
                    <a:avLst/>
                    <a:gdLst>
                      <a:gd name="T0" fmla="*/ 11 w 77"/>
                      <a:gd name="T1" fmla="*/ 2 h 108"/>
                      <a:gd name="T2" fmla="*/ 13 w 77"/>
                      <a:gd name="T3" fmla="*/ 16 h 108"/>
                      <a:gd name="T4" fmla="*/ 11 w 77"/>
                      <a:gd name="T5" fmla="*/ 41 h 108"/>
                      <a:gd name="T6" fmla="*/ 11 w 77"/>
                      <a:gd name="T7" fmla="*/ 64 h 108"/>
                      <a:gd name="T8" fmla="*/ 7 w 77"/>
                      <a:gd name="T9" fmla="*/ 75 h 108"/>
                      <a:gd name="T10" fmla="*/ 0 w 77"/>
                      <a:gd name="T11" fmla="*/ 86 h 108"/>
                      <a:gd name="T12" fmla="*/ 19 w 77"/>
                      <a:gd name="T13" fmla="*/ 99 h 108"/>
                      <a:gd name="T14" fmla="*/ 32 w 77"/>
                      <a:gd name="T15" fmla="*/ 107 h 108"/>
                      <a:gd name="T16" fmla="*/ 51 w 77"/>
                      <a:gd name="T17" fmla="*/ 106 h 108"/>
                      <a:gd name="T18" fmla="*/ 62 w 77"/>
                      <a:gd name="T19" fmla="*/ 96 h 108"/>
                      <a:gd name="T20" fmla="*/ 67 w 77"/>
                      <a:gd name="T21" fmla="*/ 90 h 108"/>
                      <a:gd name="T22" fmla="*/ 64 w 77"/>
                      <a:gd name="T23" fmla="*/ 77 h 108"/>
                      <a:gd name="T24" fmla="*/ 65 w 77"/>
                      <a:gd name="T25" fmla="*/ 53 h 108"/>
                      <a:gd name="T26" fmla="*/ 68 w 77"/>
                      <a:gd name="T27" fmla="*/ 35 h 108"/>
                      <a:gd name="T28" fmla="*/ 70 w 77"/>
                      <a:gd name="T29" fmla="*/ 21 h 108"/>
                      <a:gd name="T30" fmla="*/ 76 w 77"/>
                      <a:gd name="T31" fmla="*/ 4 h 108"/>
                      <a:gd name="T32" fmla="*/ 57 w 77"/>
                      <a:gd name="T33" fmla="*/ 2 h 108"/>
                      <a:gd name="T34" fmla="*/ 37 w 77"/>
                      <a:gd name="T35" fmla="*/ 0 h 108"/>
                      <a:gd name="T36" fmla="*/ 11 w 77"/>
                      <a:gd name="T37" fmla="*/ 2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7" h="108">
                        <a:moveTo>
                          <a:pt x="11" y="2"/>
                        </a:moveTo>
                        <a:lnTo>
                          <a:pt x="13" y="16"/>
                        </a:lnTo>
                        <a:lnTo>
                          <a:pt x="11" y="41"/>
                        </a:lnTo>
                        <a:lnTo>
                          <a:pt x="11" y="64"/>
                        </a:lnTo>
                        <a:lnTo>
                          <a:pt x="7" y="75"/>
                        </a:lnTo>
                        <a:lnTo>
                          <a:pt x="0" y="86"/>
                        </a:lnTo>
                        <a:lnTo>
                          <a:pt x="19" y="99"/>
                        </a:lnTo>
                        <a:lnTo>
                          <a:pt x="32" y="107"/>
                        </a:lnTo>
                        <a:lnTo>
                          <a:pt x="51" y="106"/>
                        </a:lnTo>
                        <a:lnTo>
                          <a:pt x="62" y="96"/>
                        </a:lnTo>
                        <a:lnTo>
                          <a:pt x="67" y="90"/>
                        </a:lnTo>
                        <a:lnTo>
                          <a:pt x="64" y="77"/>
                        </a:lnTo>
                        <a:lnTo>
                          <a:pt x="65" y="53"/>
                        </a:lnTo>
                        <a:lnTo>
                          <a:pt x="68" y="35"/>
                        </a:lnTo>
                        <a:lnTo>
                          <a:pt x="70" y="21"/>
                        </a:lnTo>
                        <a:lnTo>
                          <a:pt x="76" y="4"/>
                        </a:lnTo>
                        <a:lnTo>
                          <a:pt x="57" y="2"/>
                        </a:lnTo>
                        <a:lnTo>
                          <a:pt x="37" y="0"/>
                        </a:lnTo>
                        <a:lnTo>
                          <a:pt x="11" y="2"/>
                        </a:lnTo>
                      </a:path>
                    </a:pathLst>
                  </a:custGeom>
                  <a:solidFill>
                    <a:srgbClr val="E0E0E0"/>
                  </a:solidFill>
                  <a:ln w="12700" cap="rnd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9" name="Freeform 295"/>
                  <p:cNvSpPr>
                    <a:spLocks/>
                  </p:cNvSpPr>
                  <p:nvPr/>
                </p:nvSpPr>
                <p:spPr bwMode="auto">
                  <a:xfrm>
                    <a:off x="3842" y="3092"/>
                    <a:ext cx="21" cy="17"/>
                  </a:xfrm>
                  <a:custGeom>
                    <a:avLst/>
                    <a:gdLst>
                      <a:gd name="T0" fmla="*/ 17 w 21"/>
                      <a:gd name="T1" fmla="*/ 0 h 17"/>
                      <a:gd name="T2" fmla="*/ 13 w 21"/>
                      <a:gd name="T3" fmla="*/ 7 h 17"/>
                      <a:gd name="T4" fmla="*/ 6 w 21"/>
                      <a:gd name="T5" fmla="*/ 14 h 17"/>
                      <a:gd name="T6" fmla="*/ 0 w 21"/>
                      <a:gd name="T7" fmla="*/ 16 h 17"/>
                      <a:gd name="T8" fmla="*/ 16 w 21"/>
                      <a:gd name="T9" fmla="*/ 15 h 17"/>
                      <a:gd name="T10" fmla="*/ 20 w 21"/>
                      <a:gd name="T11" fmla="*/ 9 h 17"/>
                      <a:gd name="T12" fmla="*/ 17 w 21"/>
                      <a:gd name="T13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1" h="17">
                        <a:moveTo>
                          <a:pt x="17" y="0"/>
                        </a:moveTo>
                        <a:lnTo>
                          <a:pt x="13" y="7"/>
                        </a:lnTo>
                        <a:lnTo>
                          <a:pt x="6" y="14"/>
                        </a:lnTo>
                        <a:lnTo>
                          <a:pt x="0" y="16"/>
                        </a:lnTo>
                        <a:lnTo>
                          <a:pt x="16" y="15"/>
                        </a:lnTo>
                        <a:lnTo>
                          <a:pt x="20" y="9"/>
                        </a:lnTo>
                        <a:lnTo>
                          <a:pt x="17" y="0"/>
                        </a:lnTo>
                      </a:path>
                    </a:pathLst>
                  </a:custGeom>
                  <a:solidFill>
                    <a:srgbClr val="C0C0C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06" name="Group 302"/>
                <p:cNvGrpSpPr>
                  <a:grpSpLocks/>
                </p:cNvGrpSpPr>
                <p:nvPr/>
              </p:nvGrpSpPr>
              <p:grpSpPr bwMode="auto">
                <a:xfrm>
                  <a:off x="3703" y="3097"/>
                  <a:ext cx="194" cy="81"/>
                  <a:chOff x="3703" y="3097"/>
                  <a:chExt cx="194" cy="81"/>
                </a:xfrm>
              </p:grpSpPr>
              <p:sp>
                <p:nvSpPr>
                  <p:cNvPr id="413" name="Freeform 297"/>
                  <p:cNvSpPr>
                    <a:spLocks/>
                  </p:cNvSpPr>
                  <p:nvPr/>
                </p:nvSpPr>
                <p:spPr bwMode="auto">
                  <a:xfrm>
                    <a:off x="3703" y="3097"/>
                    <a:ext cx="194" cy="81"/>
                  </a:xfrm>
                  <a:custGeom>
                    <a:avLst/>
                    <a:gdLst>
                      <a:gd name="T0" fmla="*/ 110 w 194"/>
                      <a:gd name="T1" fmla="*/ 0 h 81"/>
                      <a:gd name="T2" fmla="*/ 100 w 194"/>
                      <a:gd name="T3" fmla="*/ 3 h 81"/>
                      <a:gd name="T4" fmla="*/ 99 w 194"/>
                      <a:gd name="T5" fmla="*/ 9 h 81"/>
                      <a:gd name="T6" fmla="*/ 81 w 194"/>
                      <a:gd name="T7" fmla="*/ 23 h 81"/>
                      <a:gd name="T8" fmla="*/ 66 w 194"/>
                      <a:gd name="T9" fmla="*/ 32 h 81"/>
                      <a:gd name="T10" fmla="*/ 51 w 194"/>
                      <a:gd name="T11" fmla="*/ 39 h 81"/>
                      <a:gd name="T12" fmla="*/ 37 w 194"/>
                      <a:gd name="T13" fmla="*/ 44 h 81"/>
                      <a:gd name="T14" fmla="*/ 18 w 194"/>
                      <a:gd name="T15" fmla="*/ 48 h 81"/>
                      <a:gd name="T16" fmla="*/ 5 w 194"/>
                      <a:gd name="T17" fmla="*/ 56 h 81"/>
                      <a:gd name="T18" fmla="*/ 1 w 194"/>
                      <a:gd name="T19" fmla="*/ 61 h 81"/>
                      <a:gd name="T20" fmla="*/ 2 w 194"/>
                      <a:gd name="T21" fmla="*/ 66 h 81"/>
                      <a:gd name="T22" fmla="*/ 0 w 194"/>
                      <a:gd name="T23" fmla="*/ 70 h 81"/>
                      <a:gd name="T24" fmla="*/ 2 w 194"/>
                      <a:gd name="T25" fmla="*/ 75 h 81"/>
                      <a:gd name="T26" fmla="*/ 12 w 194"/>
                      <a:gd name="T27" fmla="*/ 77 h 81"/>
                      <a:gd name="T28" fmla="*/ 48 w 194"/>
                      <a:gd name="T29" fmla="*/ 79 h 81"/>
                      <a:gd name="T30" fmla="*/ 77 w 194"/>
                      <a:gd name="T31" fmla="*/ 80 h 81"/>
                      <a:gd name="T32" fmla="*/ 116 w 194"/>
                      <a:gd name="T33" fmla="*/ 77 h 81"/>
                      <a:gd name="T34" fmla="*/ 147 w 194"/>
                      <a:gd name="T35" fmla="*/ 75 h 81"/>
                      <a:gd name="T36" fmla="*/ 171 w 194"/>
                      <a:gd name="T37" fmla="*/ 76 h 81"/>
                      <a:gd name="T38" fmla="*/ 182 w 194"/>
                      <a:gd name="T39" fmla="*/ 74 h 81"/>
                      <a:gd name="T40" fmla="*/ 188 w 194"/>
                      <a:gd name="T41" fmla="*/ 68 h 81"/>
                      <a:gd name="T42" fmla="*/ 185 w 194"/>
                      <a:gd name="T43" fmla="*/ 63 h 81"/>
                      <a:gd name="T44" fmla="*/ 192 w 194"/>
                      <a:gd name="T45" fmla="*/ 48 h 81"/>
                      <a:gd name="T46" fmla="*/ 193 w 194"/>
                      <a:gd name="T47" fmla="*/ 38 h 81"/>
                      <a:gd name="T48" fmla="*/ 192 w 194"/>
                      <a:gd name="T49" fmla="*/ 29 h 81"/>
                      <a:gd name="T50" fmla="*/ 189 w 194"/>
                      <a:gd name="T51" fmla="*/ 18 h 81"/>
                      <a:gd name="T52" fmla="*/ 184 w 194"/>
                      <a:gd name="T53" fmla="*/ 11 h 81"/>
                      <a:gd name="T54" fmla="*/ 186 w 194"/>
                      <a:gd name="T55" fmla="*/ 5 h 81"/>
                      <a:gd name="T56" fmla="*/ 180 w 194"/>
                      <a:gd name="T57" fmla="*/ 4 h 81"/>
                      <a:gd name="T58" fmla="*/ 169 w 194"/>
                      <a:gd name="T59" fmla="*/ 17 h 81"/>
                      <a:gd name="T60" fmla="*/ 162 w 194"/>
                      <a:gd name="T61" fmla="*/ 23 h 81"/>
                      <a:gd name="T62" fmla="*/ 144 w 194"/>
                      <a:gd name="T63" fmla="*/ 23 h 81"/>
                      <a:gd name="T64" fmla="*/ 133 w 194"/>
                      <a:gd name="T65" fmla="*/ 17 h 81"/>
                      <a:gd name="T66" fmla="*/ 120 w 194"/>
                      <a:gd name="T67" fmla="*/ 8 h 81"/>
                      <a:gd name="T68" fmla="*/ 110 w 194"/>
                      <a:gd name="T69" fmla="*/ 0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194" h="81">
                        <a:moveTo>
                          <a:pt x="110" y="0"/>
                        </a:moveTo>
                        <a:lnTo>
                          <a:pt x="100" y="3"/>
                        </a:lnTo>
                        <a:lnTo>
                          <a:pt x="99" y="9"/>
                        </a:lnTo>
                        <a:lnTo>
                          <a:pt x="81" y="23"/>
                        </a:lnTo>
                        <a:lnTo>
                          <a:pt x="66" y="32"/>
                        </a:lnTo>
                        <a:lnTo>
                          <a:pt x="51" y="39"/>
                        </a:lnTo>
                        <a:lnTo>
                          <a:pt x="37" y="44"/>
                        </a:lnTo>
                        <a:lnTo>
                          <a:pt x="18" y="48"/>
                        </a:lnTo>
                        <a:lnTo>
                          <a:pt x="5" y="56"/>
                        </a:lnTo>
                        <a:lnTo>
                          <a:pt x="1" y="61"/>
                        </a:lnTo>
                        <a:lnTo>
                          <a:pt x="2" y="66"/>
                        </a:lnTo>
                        <a:lnTo>
                          <a:pt x="0" y="70"/>
                        </a:lnTo>
                        <a:lnTo>
                          <a:pt x="2" y="75"/>
                        </a:lnTo>
                        <a:lnTo>
                          <a:pt x="12" y="77"/>
                        </a:lnTo>
                        <a:lnTo>
                          <a:pt x="48" y="79"/>
                        </a:lnTo>
                        <a:lnTo>
                          <a:pt x="77" y="80"/>
                        </a:lnTo>
                        <a:lnTo>
                          <a:pt x="116" y="77"/>
                        </a:lnTo>
                        <a:lnTo>
                          <a:pt x="147" y="75"/>
                        </a:lnTo>
                        <a:lnTo>
                          <a:pt x="171" y="76"/>
                        </a:lnTo>
                        <a:lnTo>
                          <a:pt x="182" y="74"/>
                        </a:lnTo>
                        <a:lnTo>
                          <a:pt x="188" y="68"/>
                        </a:lnTo>
                        <a:lnTo>
                          <a:pt x="185" y="63"/>
                        </a:lnTo>
                        <a:lnTo>
                          <a:pt x="192" y="48"/>
                        </a:lnTo>
                        <a:lnTo>
                          <a:pt x="193" y="38"/>
                        </a:lnTo>
                        <a:lnTo>
                          <a:pt x="192" y="29"/>
                        </a:lnTo>
                        <a:lnTo>
                          <a:pt x="189" y="18"/>
                        </a:lnTo>
                        <a:lnTo>
                          <a:pt x="184" y="11"/>
                        </a:lnTo>
                        <a:lnTo>
                          <a:pt x="186" y="5"/>
                        </a:lnTo>
                        <a:lnTo>
                          <a:pt x="180" y="4"/>
                        </a:lnTo>
                        <a:lnTo>
                          <a:pt x="169" y="17"/>
                        </a:lnTo>
                        <a:lnTo>
                          <a:pt x="162" y="23"/>
                        </a:lnTo>
                        <a:lnTo>
                          <a:pt x="144" y="23"/>
                        </a:lnTo>
                        <a:lnTo>
                          <a:pt x="133" y="17"/>
                        </a:lnTo>
                        <a:lnTo>
                          <a:pt x="120" y="8"/>
                        </a:lnTo>
                        <a:lnTo>
                          <a:pt x="110" y="0"/>
                        </a:lnTo>
                      </a:path>
                    </a:pathLst>
                  </a:custGeom>
                  <a:solidFill>
                    <a:srgbClr val="C0FFFF"/>
                  </a:solidFill>
                  <a:ln w="12700" cap="rnd" cmpd="sng">
                    <a:solidFill>
                      <a:srgbClr val="008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4" name="Freeform 298"/>
                  <p:cNvSpPr>
                    <a:spLocks/>
                  </p:cNvSpPr>
                  <p:nvPr/>
                </p:nvSpPr>
                <p:spPr bwMode="auto">
                  <a:xfrm>
                    <a:off x="3745" y="3115"/>
                    <a:ext cx="65" cy="32"/>
                  </a:xfrm>
                  <a:custGeom>
                    <a:avLst/>
                    <a:gdLst>
                      <a:gd name="T0" fmla="*/ 49 w 65"/>
                      <a:gd name="T1" fmla="*/ 0 h 32"/>
                      <a:gd name="T2" fmla="*/ 55 w 65"/>
                      <a:gd name="T3" fmla="*/ 7 h 32"/>
                      <a:gd name="T4" fmla="*/ 46 w 65"/>
                      <a:gd name="T5" fmla="*/ 14 h 32"/>
                      <a:gd name="T6" fmla="*/ 42 w 65"/>
                      <a:gd name="T7" fmla="*/ 7 h 32"/>
                      <a:gd name="T8" fmla="*/ 38 w 65"/>
                      <a:gd name="T9" fmla="*/ 9 h 32"/>
                      <a:gd name="T10" fmla="*/ 44 w 65"/>
                      <a:gd name="T11" fmla="*/ 14 h 32"/>
                      <a:gd name="T12" fmla="*/ 32 w 65"/>
                      <a:gd name="T13" fmla="*/ 19 h 32"/>
                      <a:gd name="T14" fmla="*/ 28 w 65"/>
                      <a:gd name="T15" fmla="*/ 12 h 32"/>
                      <a:gd name="T16" fmla="*/ 23 w 65"/>
                      <a:gd name="T17" fmla="*/ 15 h 32"/>
                      <a:gd name="T18" fmla="*/ 28 w 65"/>
                      <a:gd name="T19" fmla="*/ 19 h 32"/>
                      <a:gd name="T20" fmla="*/ 19 w 65"/>
                      <a:gd name="T21" fmla="*/ 24 h 32"/>
                      <a:gd name="T22" fmla="*/ 11 w 65"/>
                      <a:gd name="T23" fmla="*/ 25 h 32"/>
                      <a:gd name="T24" fmla="*/ 9 w 65"/>
                      <a:gd name="T25" fmla="*/ 21 h 32"/>
                      <a:gd name="T26" fmla="*/ 0 w 65"/>
                      <a:gd name="T27" fmla="*/ 25 h 32"/>
                      <a:gd name="T28" fmla="*/ 8 w 65"/>
                      <a:gd name="T29" fmla="*/ 27 h 32"/>
                      <a:gd name="T30" fmla="*/ 2 w 65"/>
                      <a:gd name="T31" fmla="*/ 29 h 32"/>
                      <a:gd name="T32" fmla="*/ 6 w 65"/>
                      <a:gd name="T33" fmla="*/ 31 h 32"/>
                      <a:gd name="T34" fmla="*/ 17 w 65"/>
                      <a:gd name="T35" fmla="*/ 28 h 32"/>
                      <a:gd name="T36" fmla="*/ 30 w 65"/>
                      <a:gd name="T37" fmla="*/ 23 h 32"/>
                      <a:gd name="T38" fmla="*/ 50 w 65"/>
                      <a:gd name="T39" fmla="*/ 14 h 32"/>
                      <a:gd name="T40" fmla="*/ 64 w 65"/>
                      <a:gd name="T41" fmla="*/ 4 h 32"/>
                      <a:gd name="T42" fmla="*/ 49 w 65"/>
                      <a:gd name="T43" fmla="*/ 0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" h="32">
                        <a:moveTo>
                          <a:pt x="49" y="0"/>
                        </a:moveTo>
                        <a:lnTo>
                          <a:pt x="55" y="7"/>
                        </a:lnTo>
                        <a:lnTo>
                          <a:pt x="46" y="14"/>
                        </a:lnTo>
                        <a:lnTo>
                          <a:pt x="42" y="7"/>
                        </a:lnTo>
                        <a:lnTo>
                          <a:pt x="38" y="9"/>
                        </a:lnTo>
                        <a:lnTo>
                          <a:pt x="44" y="14"/>
                        </a:lnTo>
                        <a:lnTo>
                          <a:pt x="32" y="19"/>
                        </a:lnTo>
                        <a:lnTo>
                          <a:pt x="28" y="12"/>
                        </a:lnTo>
                        <a:lnTo>
                          <a:pt x="23" y="15"/>
                        </a:lnTo>
                        <a:lnTo>
                          <a:pt x="28" y="19"/>
                        </a:lnTo>
                        <a:lnTo>
                          <a:pt x="19" y="24"/>
                        </a:lnTo>
                        <a:lnTo>
                          <a:pt x="11" y="25"/>
                        </a:lnTo>
                        <a:lnTo>
                          <a:pt x="9" y="21"/>
                        </a:lnTo>
                        <a:lnTo>
                          <a:pt x="0" y="25"/>
                        </a:lnTo>
                        <a:lnTo>
                          <a:pt x="8" y="27"/>
                        </a:lnTo>
                        <a:lnTo>
                          <a:pt x="2" y="29"/>
                        </a:lnTo>
                        <a:lnTo>
                          <a:pt x="6" y="31"/>
                        </a:lnTo>
                        <a:lnTo>
                          <a:pt x="17" y="28"/>
                        </a:lnTo>
                        <a:lnTo>
                          <a:pt x="30" y="23"/>
                        </a:lnTo>
                        <a:lnTo>
                          <a:pt x="50" y="14"/>
                        </a:lnTo>
                        <a:lnTo>
                          <a:pt x="64" y="4"/>
                        </a:lnTo>
                        <a:lnTo>
                          <a:pt x="49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5" name="Freeform 299"/>
                  <p:cNvSpPr>
                    <a:spLocks/>
                  </p:cNvSpPr>
                  <p:nvPr/>
                </p:nvSpPr>
                <p:spPr bwMode="auto">
                  <a:xfrm>
                    <a:off x="3706" y="3110"/>
                    <a:ext cx="187" cy="59"/>
                  </a:xfrm>
                  <a:custGeom>
                    <a:avLst/>
                    <a:gdLst>
                      <a:gd name="T0" fmla="*/ 177 w 187"/>
                      <a:gd name="T1" fmla="*/ 0 h 59"/>
                      <a:gd name="T2" fmla="*/ 174 w 187"/>
                      <a:gd name="T3" fmla="*/ 17 h 59"/>
                      <a:gd name="T4" fmla="*/ 166 w 187"/>
                      <a:gd name="T5" fmla="*/ 27 h 59"/>
                      <a:gd name="T6" fmla="*/ 149 w 187"/>
                      <a:gd name="T7" fmla="*/ 40 h 59"/>
                      <a:gd name="T8" fmla="*/ 136 w 187"/>
                      <a:gd name="T9" fmla="*/ 48 h 59"/>
                      <a:gd name="T10" fmla="*/ 130 w 187"/>
                      <a:gd name="T11" fmla="*/ 52 h 59"/>
                      <a:gd name="T12" fmla="*/ 89 w 187"/>
                      <a:gd name="T13" fmla="*/ 55 h 59"/>
                      <a:gd name="T14" fmla="*/ 42 w 187"/>
                      <a:gd name="T15" fmla="*/ 56 h 59"/>
                      <a:gd name="T16" fmla="*/ 20 w 187"/>
                      <a:gd name="T17" fmla="*/ 56 h 59"/>
                      <a:gd name="T18" fmla="*/ 3 w 187"/>
                      <a:gd name="T19" fmla="*/ 52 h 59"/>
                      <a:gd name="T20" fmla="*/ 0 w 187"/>
                      <a:gd name="T21" fmla="*/ 54 h 59"/>
                      <a:gd name="T22" fmla="*/ 5 w 187"/>
                      <a:gd name="T23" fmla="*/ 56 h 59"/>
                      <a:gd name="T24" fmla="*/ 19 w 187"/>
                      <a:gd name="T25" fmla="*/ 57 h 59"/>
                      <a:gd name="T26" fmla="*/ 43 w 187"/>
                      <a:gd name="T27" fmla="*/ 58 h 59"/>
                      <a:gd name="T28" fmla="*/ 61 w 187"/>
                      <a:gd name="T29" fmla="*/ 58 h 59"/>
                      <a:gd name="T30" fmla="*/ 95 w 187"/>
                      <a:gd name="T31" fmla="*/ 57 h 59"/>
                      <a:gd name="T32" fmla="*/ 123 w 187"/>
                      <a:gd name="T33" fmla="*/ 55 h 59"/>
                      <a:gd name="T34" fmla="*/ 150 w 187"/>
                      <a:gd name="T35" fmla="*/ 53 h 59"/>
                      <a:gd name="T36" fmla="*/ 167 w 187"/>
                      <a:gd name="T37" fmla="*/ 50 h 59"/>
                      <a:gd name="T38" fmla="*/ 178 w 187"/>
                      <a:gd name="T39" fmla="*/ 48 h 59"/>
                      <a:gd name="T40" fmla="*/ 181 w 187"/>
                      <a:gd name="T41" fmla="*/ 43 h 59"/>
                      <a:gd name="T42" fmla="*/ 184 w 187"/>
                      <a:gd name="T43" fmla="*/ 37 h 59"/>
                      <a:gd name="T44" fmla="*/ 186 w 187"/>
                      <a:gd name="T45" fmla="*/ 28 h 59"/>
                      <a:gd name="T46" fmla="*/ 186 w 187"/>
                      <a:gd name="T47" fmla="*/ 21 h 59"/>
                      <a:gd name="T48" fmla="*/ 185 w 187"/>
                      <a:gd name="T49" fmla="*/ 14 h 59"/>
                      <a:gd name="T50" fmla="*/ 184 w 187"/>
                      <a:gd name="T51" fmla="*/ 9 h 59"/>
                      <a:gd name="T52" fmla="*/ 177 w 187"/>
                      <a:gd name="T53" fmla="*/ 0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187" h="59">
                        <a:moveTo>
                          <a:pt x="177" y="0"/>
                        </a:moveTo>
                        <a:lnTo>
                          <a:pt x="174" y="17"/>
                        </a:lnTo>
                        <a:lnTo>
                          <a:pt x="166" y="27"/>
                        </a:lnTo>
                        <a:lnTo>
                          <a:pt x="149" y="40"/>
                        </a:lnTo>
                        <a:lnTo>
                          <a:pt x="136" y="48"/>
                        </a:lnTo>
                        <a:lnTo>
                          <a:pt x="130" y="52"/>
                        </a:lnTo>
                        <a:lnTo>
                          <a:pt x="89" y="55"/>
                        </a:lnTo>
                        <a:lnTo>
                          <a:pt x="42" y="56"/>
                        </a:lnTo>
                        <a:lnTo>
                          <a:pt x="20" y="56"/>
                        </a:lnTo>
                        <a:lnTo>
                          <a:pt x="3" y="52"/>
                        </a:lnTo>
                        <a:lnTo>
                          <a:pt x="0" y="54"/>
                        </a:lnTo>
                        <a:lnTo>
                          <a:pt x="5" y="56"/>
                        </a:lnTo>
                        <a:lnTo>
                          <a:pt x="19" y="57"/>
                        </a:lnTo>
                        <a:lnTo>
                          <a:pt x="43" y="58"/>
                        </a:lnTo>
                        <a:lnTo>
                          <a:pt x="61" y="58"/>
                        </a:lnTo>
                        <a:lnTo>
                          <a:pt x="95" y="57"/>
                        </a:lnTo>
                        <a:lnTo>
                          <a:pt x="123" y="55"/>
                        </a:lnTo>
                        <a:lnTo>
                          <a:pt x="150" y="53"/>
                        </a:lnTo>
                        <a:lnTo>
                          <a:pt x="167" y="50"/>
                        </a:lnTo>
                        <a:lnTo>
                          <a:pt x="178" y="48"/>
                        </a:lnTo>
                        <a:lnTo>
                          <a:pt x="181" y="43"/>
                        </a:lnTo>
                        <a:lnTo>
                          <a:pt x="184" y="37"/>
                        </a:lnTo>
                        <a:lnTo>
                          <a:pt x="186" y="28"/>
                        </a:lnTo>
                        <a:lnTo>
                          <a:pt x="186" y="21"/>
                        </a:lnTo>
                        <a:lnTo>
                          <a:pt x="185" y="14"/>
                        </a:lnTo>
                        <a:lnTo>
                          <a:pt x="184" y="9"/>
                        </a:lnTo>
                        <a:lnTo>
                          <a:pt x="177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6" name="Freeform 300"/>
                  <p:cNvSpPr>
                    <a:spLocks/>
                  </p:cNvSpPr>
                  <p:nvPr/>
                </p:nvSpPr>
                <p:spPr bwMode="auto">
                  <a:xfrm>
                    <a:off x="3756" y="3123"/>
                    <a:ext cx="79" cy="36"/>
                  </a:xfrm>
                  <a:custGeom>
                    <a:avLst/>
                    <a:gdLst>
                      <a:gd name="T0" fmla="*/ 66 w 79"/>
                      <a:gd name="T1" fmla="*/ 0 h 36"/>
                      <a:gd name="T2" fmla="*/ 44 w 79"/>
                      <a:gd name="T3" fmla="*/ 11 h 36"/>
                      <a:gd name="T4" fmla="*/ 13 w 79"/>
                      <a:gd name="T5" fmla="*/ 23 h 36"/>
                      <a:gd name="T6" fmla="*/ 0 w 79"/>
                      <a:gd name="T7" fmla="*/ 26 h 36"/>
                      <a:gd name="T8" fmla="*/ 7 w 79"/>
                      <a:gd name="T9" fmla="*/ 32 h 36"/>
                      <a:gd name="T10" fmla="*/ 20 w 79"/>
                      <a:gd name="T11" fmla="*/ 35 h 36"/>
                      <a:gd name="T12" fmla="*/ 60 w 79"/>
                      <a:gd name="T13" fmla="*/ 32 h 36"/>
                      <a:gd name="T14" fmla="*/ 78 w 79"/>
                      <a:gd name="T15" fmla="*/ 32 h 36"/>
                      <a:gd name="T16" fmla="*/ 69 w 79"/>
                      <a:gd name="T17" fmla="*/ 19 h 36"/>
                      <a:gd name="T18" fmla="*/ 47 w 79"/>
                      <a:gd name="T19" fmla="*/ 25 h 36"/>
                      <a:gd name="T20" fmla="*/ 23 w 79"/>
                      <a:gd name="T21" fmla="*/ 27 h 36"/>
                      <a:gd name="T22" fmla="*/ 16 w 79"/>
                      <a:gd name="T23" fmla="*/ 27 h 36"/>
                      <a:gd name="T24" fmla="*/ 41 w 79"/>
                      <a:gd name="T25" fmla="*/ 20 h 36"/>
                      <a:gd name="T26" fmla="*/ 68 w 79"/>
                      <a:gd name="T27" fmla="*/ 13 h 36"/>
                      <a:gd name="T28" fmla="*/ 66 w 79"/>
                      <a:gd name="T29" fmla="*/ 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79" h="36">
                        <a:moveTo>
                          <a:pt x="66" y="0"/>
                        </a:moveTo>
                        <a:lnTo>
                          <a:pt x="44" y="11"/>
                        </a:lnTo>
                        <a:lnTo>
                          <a:pt x="13" y="23"/>
                        </a:lnTo>
                        <a:lnTo>
                          <a:pt x="0" y="26"/>
                        </a:lnTo>
                        <a:lnTo>
                          <a:pt x="7" y="32"/>
                        </a:lnTo>
                        <a:lnTo>
                          <a:pt x="20" y="35"/>
                        </a:lnTo>
                        <a:lnTo>
                          <a:pt x="60" y="32"/>
                        </a:lnTo>
                        <a:lnTo>
                          <a:pt x="78" y="32"/>
                        </a:lnTo>
                        <a:lnTo>
                          <a:pt x="69" y="19"/>
                        </a:lnTo>
                        <a:lnTo>
                          <a:pt x="47" y="25"/>
                        </a:lnTo>
                        <a:lnTo>
                          <a:pt x="23" y="27"/>
                        </a:lnTo>
                        <a:lnTo>
                          <a:pt x="16" y="27"/>
                        </a:lnTo>
                        <a:lnTo>
                          <a:pt x="41" y="20"/>
                        </a:lnTo>
                        <a:lnTo>
                          <a:pt x="68" y="13"/>
                        </a:lnTo>
                        <a:lnTo>
                          <a:pt x="66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7" name="Oval 301"/>
                  <p:cNvSpPr>
                    <a:spLocks noChangeArrowheads="1"/>
                  </p:cNvSpPr>
                  <p:nvPr/>
                </p:nvSpPr>
                <p:spPr bwMode="auto">
                  <a:xfrm>
                    <a:off x="3839" y="3125"/>
                    <a:ext cx="22" cy="21"/>
                  </a:xfrm>
                  <a:prstGeom prst="ellipse">
                    <a:avLst/>
                  </a:pr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07" name="Group 308"/>
                <p:cNvGrpSpPr>
                  <a:grpSpLocks/>
                </p:cNvGrpSpPr>
                <p:nvPr/>
              </p:nvGrpSpPr>
              <p:grpSpPr bwMode="auto">
                <a:xfrm>
                  <a:off x="4259" y="2893"/>
                  <a:ext cx="66" cy="132"/>
                  <a:chOff x="4259" y="2893"/>
                  <a:chExt cx="66" cy="132"/>
                </a:xfrm>
              </p:grpSpPr>
              <p:sp>
                <p:nvSpPr>
                  <p:cNvPr id="408" name="Freeform 303"/>
                  <p:cNvSpPr>
                    <a:spLocks/>
                  </p:cNvSpPr>
                  <p:nvPr/>
                </p:nvSpPr>
                <p:spPr bwMode="auto">
                  <a:xfrm>
                    <a:off x="4259" y="2893"/>
                    <a:ext cx="66" cy="132"/>
                  </a:xfrm>
                  <a:custGeom>
                    <a:avLst/>
                    <a:gdLst>
                      <a:gd name="T0" fmla="*/ 0 w 66"/>
                      <a:gd name="T1" fmla="*/ 36 h 132"/>
                      <a:gd name="T2" fmla="*/ 2 w 66"/>
                      <a:gd name="T3" fmla="*/ 44 h 132"/>
                      <a:gd name="T4" fmla="*/ 7 w 66"/>
                      <a:gd name="T5" fmla="*/ 50 h 132"/>
                      <a:gd name="T6" fmla="*/ 9 w 66"/>
                      <a:gd name="T7" fmla="*/ 61 h 132"/>
                      <a:gd name="T8" fmla="*/ 10 w 66"/>
                      <a:gd name="T9" fmla="*/ 75 h 132"/>
                      <a:gd name="T10" fmla="*/ 10 w 66"/>
                      <a:gd name="T11" fmla="*/ 90 h 132"/>
                      <a:gd name="T12" fmla="*/ 9 w 66"/>
                      <a:gd name="T13" fmla="*/ 100 h 132"/>
                      <a:gd name="T14" fmla="*/ 3 w 66"/>
                      <a:gd name="T15" fmla="*/ 111 h 132"/>
                      <a:gd name="T16" fmla="*/ 2 w 66"/>
                      <a:gd name="T17" fmla="*/ 118 h 132"/>
                      <a:gd name="T18" fmla="*/ 4 w 66"/>
                      <a:gd name="T19" fmla="*/ 123 h 132"/>
                      <a:gd name="T20" fmla="*/ 7 w 66"/>
                      <a:gd name="T21" fmla="*/ 127 h 132"/>
                      <a:gd name="T22" fmla="*/ 12 w 66"/>
                      <a:gd name="T23" fmla="*/ 130 h 132"/>
                      <a:gd name="T24" fmla="*/ 19 w 66"/>
                      <a:gd name="T25" fmla="*/ 131 h 132"/>
                      <a:gd name="T26" fmla="*/ 28 w 66"/>
                      <a:gd name="T27" fmla="*/ 127 h 132"/>
                      <a:gd name="T28" fmla="*/ 35 w 66"/>
                      <a:gd name="T29" fmla="*/ 119 h 132"/>
                      <a:gd name="T30" fmla="*/ 42 w 66"/>
                      <a:gd name="T31" fmla="*/ 109 h 132"/>
                      <a:gd name="T32" fmla="*/ 48 w 66"/>
                      <a:gd name="T33" fmla="*/ 97 h 132"/>
                      <a:gd name="T34" fmla="*/ 50 w 66"/>
                      <a:gd name="T35" fmla="*/ 88 h 132"/>
                      <a:gd name="T36" fmla="*/ 50 w 66"/>
                      <a:gd name="T37" fmla="*/ 82 h 132"/>
                      <a:gd name="T38" fmla="*/ 50 w 66"/>
                      <a:gd name="T39" fmla="*/ 66 h 132"/>
                      <a:gd name="T40" fmla="*/ 53 w 66"/>
                      <a:gd name="T41" fmla="*/ 54 h 132"/>
                      <a:gd name="T42" fmla="*/ 59 w 66"/>
                      <a:gd name="T43" fmla="*/ 44 h 132"/>
                      <a:gd name="T44" fmla="*/ 64 w 66"/>
                      <a:gd name="T45" fmla="*/ 30 h 132"/>
                      <a:gd name="T46" fmla="*/ 65 w 66"/>
                      <a:gd name="T47" fmla="*/ 21 h 132"/>
                      <a:gd name="T48" fmla="*/ 64 w 66"/>
                      <a:gd name="T49" fmla="*/ 14 h 132"/>
                      <a:gd name="T50" fmla="*/ 63 w 66"/>
                      <a:gd name="T51" fmla="*/ 9 h 132"/>
                      <a:gd name="T52" fmla="*/ 59 w 66"/>
                      <a:gd name="T53" fmla="*/ 7 h 132"/>
                      <a:gd name="T54" fmla="*/ 56 w 66"/>
                      <a:gd name="T55" fmla="*/ 7 h 132"/>
                      <a:gd name="T56" fmla="*/ 50 w 66"/>
                      <a:gd name="T57" fmla="*/ 3 h 132"/>
                      <a:gd name="T58" fmla="*/ 41 w 66"/>
                      <a:gd name="T59" fmla="*/ 0 h 132"/>
                      <a:gd name="T60" fmla="*/ 31 w 66"/>
                      <a:gd name="T61" fmla="*/ 1 h 132"/>
                      <a:gd name="T62" fmla="*/ 17 w 66"/>
                      <a:gd name="T63" fmla="*/ 3 h 132"/>
                      <a:gd name="T64" fmla="*/ 22 w 66"/>
                      <a:gd name="T65" fmla="*/ 10 h 132"/>
                      <a:gd name="T66" fmla="*/ 25 w 66"/>
                      <a:gd name="T67" fmla="*/ 19 h 132"/>
                      <a:gd name="T68" fmla="*/ 25 w 66"/>
                      <a:gd name="T69" fmla="*/ 28 h 132"/>
                      <a:gd name="T70" fmla="*/ 23 w 66"/>
                      <a:gd name="T71" fmla="*/ 35 h 132"/>
                      <a:gd name="T72" fmla="*/ 16 w 66"/>
                      <a:gd name="T73" fmla="*/ 41 h 132"/>
                      <a:gd name="T74" fmla="*/ 8 w 66"/>
                      <a:gd name="T75" fmla="*/ 41 h 132"/>
                      <a:gd name="T76" fmla="*/ 4 w 66"/>
                      <a:gd name="T77" fmla="*/ 38 h 132"/>
                      <a:gd name="T78" fmla="*/ 0 w 66"/>
                      <a:gd name="T79" fmla="*/ 36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66" h="132">
                        <a:moveTo>
                          <a:pt x="0" y="36"/>
                        </a:moveTo>
                        <a:lnTo>
                          <a:pt x="2" y="44"/>
                        </a:lnTo>
                        <a:lnTo>
                          <a:pt x="7" y="50"/>
                        </a:lnTo>
                        <a:lnTo>
                          <a:pt x="9" y="61"/>
                        </a:lnTo>
                        <a:lnTo>
                          <a:pt x="10" y="75"/>
                        </a:lnTo>
                        <a:lnTo>
                          <a:pt x="10" y="90"/>
                        </a:lnTo>
                        <a:lnTo>
                          <a:pt x="9" y="100"/>
                        </a:lnTo>
                        <a:lnTo>
                          <a:pt x="3" y="111"/>
                        </a:lnTo>
                        <a:lnTo>
                          <a:pt x="2" y="118"/>
                        </a:lnTo>
                        <a:lnTo>
                          <a:pt x="4" y="123"/>
                        </a:lnTo>
                        <a:lnTo>
                          <a:pt x="7" y="127"/>
                        </a:lnTo>
                        <a:lnTo>
                          <a:pt x="12" y="130"/>
                        </a:lnTo>
                        <a:lnTo>
                          <a:pt x="19" y="131"/>
                        </a:lnTo>
                        <a:lnTo>
                          <a:pt x="28" y="127"/>
                        </a:lnTo>
                        <a:lnTo>
                          <a:pt x="35" y="119"/>
                        </a:lnTo>
                        <a:lnTo>
                          <a:pt x="42" y="109"/>
                        </a:lnTo>
                        <a:lnTo>
                          <a:pt x="48" y="97"/>
                        </a:lnTo>
                        <a:lnTo>
                          <a:pt x="50" y="88"/>
                        </a:lnTo>
                        <a:lnTo>
                          <a:pt x="50" y="82"/>
                        </a:lnTo>
                        <a:lnTo>
                          <a:pt x="50" y="66"/>
                        </a:lnTo>
                        <a:lnTo>
                          <a:pt x="53" y="54"/>
                        </a:lnTo>
                        <a:lnTo>
                          <a:pt x="59" y="44"/>
                        </a:lnTo>
                        <a:lnTo>
                          <a:pt x="64" y="30"/>
                        </a:lnTo>
                        <a:lnTo>
                          <a:pt x="65" y="21"/>
                        </a:lnTo>
                        <a:lnTo>
                          <a:pt x="64" y="14"/>
                        </a:lnTo>
                        <a:lnTo>
                          <a:pt x="63" y="9"/>
                        </a:lnTo>
                        <a:lnTo>
                          <a:pt x="59" y="7"/>
                        </a:lnTo>
                        <a:lnTo>
                          <a:pt x="56" y="7"/>
                        </a:lnTo>
                        <a:lnTo>
                          <a:pt x="50" y="3"/>
                        </a:lnTo>
                        <a:lnTo>
                          <a:pt x="41" y="0"/>
                        </a:lnTo>
                        <a:lnTo>
                          <a:pt x="31" y="1"/>
                        </a:lnTo>
                        <a:lnTo>
                          <a:pt x="17" y="3"/>
                        </a:lnTo>
                        <a:lnTo>
                          <a:pt x="22" y="10"/>
                        </a:lnTo>
                        <a:lnTo>
                          <a:pt x="25" y="19"/>
                        </a:lnTo>
                        <a:lnTo>
                          <a:pt x="25" y="28"/>
                        </a:lnTo>
                        <a:lnTo>
                          <a:pt x="23" y="35"/>
                        </a:lnTo>
                        <a:lnTo>
                          <a:pt x="16" y="41"/>
                        </a:lnTo>
                        <a:lnTo>
                          <a:pt x="8" y="41"/>
                        </a:lnTo>
                        <a:lnTo>
                          <a:pt x="4" y="38"/>
                        </a:lnTo>
                        <a:lnTo>
                          <a:pt x="0" y="36"/>
                        </a:lnTo>
                      </a:path>
                    </a:pathLst>
                  </a:custGeom>
                  <a:solidFill>
                    <a:srgbClr val="C0FFFF"/>
                  </a:solidFill>
                  <a:ln w="12700" cap="rnd" cmpd="sng">
                    <a:solidFill>
                      <a:srgbClr val="008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09" name="Freeform 304"/>
                  <p:cNvSpPr>
                    <a:spLocks/>
                  </p:cNvSpPr>
                  <p:nvPr/>
                </p:nvSpPr>
                <p:spPr bwMode="auto">
                  <a:xfrm>
                    <a:off x="4269" y="2942"/>
                    <a:ext cx="10" cy="43"/>
                  </a:xfrm>
                  <a:custGeom>
                    <a:avLst/>
                    <a:gdLst>
                      <a:gd name="T0" fmla="*/ 0 w 10"/>
                      <a:gd name="T1" fmla="*/ 0 h 43"/>
                      <a:gd name="T2" fmla="*/ 5 w 10"/>
                      <a:gd name="T3" fmla="*/ 1 h 43"/>
                      <a:gd name="T4" fmla="*/ 9 w 10"/>
                      <a:gd name="T5" fmla="*/ 0 h 43"/>
                      <a:gd name="T6" fmla="*/ 9 w 10"/>
                      <a:gd name="T7" fmla="*/ 14 h 43"/>
                      <a:gd name="T8" fmla="*/ 9 w 10"/>
                      <a:gd name="T9" fmla="*/ 29 h 43"/>
                      <a:gd name="T10" fmla="*/ 6 w 10"/>
                      <a:gd name="T11" fmla="*/ 42 h 43"/>
                      <a:gd name="T12" fmla="*/ 1 w 10"/>
                      <a:gd name="T13" fmla="*/ 41 h 43"/>
                      <a:gd name="T14" fmla="*/ 2 w 10"/>
                      <a:gd name="T15" fmla="*/ 35 h 43"/>
                      <a:gd name="T16" fmla="*/ 5 w 10"/>
                      <a:gd name="T17" fmla="*/ 36 h 43"/>
                      <a:gd name="T18" fmla="*/ 6 w 10"/>
                      <a:gd name="T19" fmla="*/ 30 h 43"/>
                      <a:gd name="T20" fmla="*/ 2 w 10"/>
                      <a:gd name="T21" fmla="*/ 30 h 43"/>
                      <a:gd name="T22" fmla="*/ 2 w 10"/>
                      <a:gd name="T23" fmla="*/ 24 h 43"/>
                      <a:gd name="T24" fmla="*/ 6 w 10"/>
                      <a:gd name="T25" fmla="*/ 25 h 43"/>
                      <a:gd name="T26" fmla="*/ 6 w 10"/>
                      <a:gd name="T27" fmla="*/ 18 h 43"/>
                      <a:gd name="T28" fmla="*/ 2 w 10"/>
                      <a:gd name="T29" fmla="*/ 19 h 43"/>
                      <a:gd name="T30" fmla="*/ 2 w 10"/>
                      <a:gd name="T31" fmla="*/ 12 h 43"/>
                      <a:gd name="T32" fmla="*/ 7 w 10"/>
                      <a:gd name="T33" fmla="*/ 12 h 43"/>
                      <a:gd name="T34" fmla="*/ 6 w 10"/>
                      <a:gd name="T35" fmla="*/ 6 h 43"/>
                      <a:gd name="T36" fmla="*/ 1 w 10"/>
                      <a:gd name="T37" fmla="*/ 8 h 43"/>
                      <a:gd name="T38" fmla="*/ 0 w 10"/>
                      <a:gd name="T39" fmla="*/ 0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0" h="43">
                        <a:moveTo>
                          <a:pt x="0" y="0"/>
                        </a:moveTo>
                        <a:lnTo>
                          <a:pt x="5" y="1"/>
                        </a:lnTo>
                        <a:lnTo>
                          <a:pt x="9" y="0"/>
                        </a:lnTo>
                        <a:lnTo>
                          <a:pt x="9" y="14"/>
                        </a:lnTo>
                        <a:lnTo>
                          <a:pt x="9" y="29"/>
                        </a:lnTo>
                        <a:lnTo>
                          <a:pt x="6" y="42"/>
                        </a:lnTo>
                        <a:lnTo>
                          <a:pt x="1" y="41"/>
                        </a:lnTo>
                        <a:lnTo>
                          <a:pt x="2" y="35"/>
                        </a:lnTo>
                        <a:lnTo>
                          <a:pt x="5" y="36"/>
                        </a:lnTo>
                        <a:lnTo>
                          <a:pt x="6" y="30"/>
                        </a:lnTo>
                        <a:lnTo>
                          <a:pt x="2" y="30"/>
                        </a:lnTo>
                        <a:lnTo>
                          <a:pt x="2" y="24"/>
                        </a:lnTo>
                        <a:lnTo>
                          <a:pt x="6" y="25"/>
                        </a:lnTo>
                        <a:lnTo>
                          <a:pt x="6" y="18"/>
                        </a:lnTo>
                        <a:lnTo>
                          <a:pt x="2" y="19"/>
                        </a:lnTo>
                        <a:lnTo>
                          <a:pt x="2" y="12"/>
                        </a:lnTo>
                        <a:lnTo>
                          <a:pt x="7" y="12"/>
                        </a:lnTo>
                        <a:lnTo>
                          <a:pt x="6" y="6"/>
                        </a:lnTo>
                        <a:lnTo>
                          <a:pt x="1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0" name="Freeform 305"/>
                  <p:cNvSpPr>
                    <a:spLocks/>
                  </p:cNvSpPr>
                  <p:nvPr/>
                </p:nvSpPr>
                <p:spPr bwMode="auto">
                  <a:xfrm>
                    <a:off x="4275" y="2893"/>
                    <a:ext cx="38" cy="125"/>
                  </a:xfrm>
                  <a:custGeom>
                    <a:avLst/>
                    <a:gdLst>
                      <a:gd name="T0" fmla="*/ 4 w 38"/>
                      <a:gd name="T1" fmla="*/ 6 h 125"/>
                      <a:gd name="T2" fmla="*/ 13 w 38"/>
                      <a:gd name="T3" fmla="*/ 9 h 125"/>
                      <a:gd name="T4" fmla="*/ 21 w 38"/>
                      <a:gd name="T5" fmla="*/ 14 h 125"/>
                      <a:gd name="T6" fmla="*/ 31 w 38"/>
                      <a:gd name="T7" fmla="*/ 22 h 125"/>
                      <a:gd name="T8" fmla="*/ 32 w 38"/>
                      <a:gd name="T9" fmla="*/ 27 h 125"/>
                      <a:gd name="T10" fmla="*/ 31 w 38"/>
                      <a:gd name="T11" fmla="*/ 44 h 125"/>
                      <a:gd name="T12" fmla="*/ 27 w 38"/>
                      <a:gd name="T13" fmla="*/ 59 h 125"/>
                      <a:gd name="T14" fmla="*/ 26 w 38"/>
                      <a:gd name="T15" fmla="*/ 68 h 125"/>
                      <a:gd name="T16" fmla="*/ 26 w 38"/>
                      <a:gd name="T17" fmla="*/ 78 h 125"/>
                      <a:gd name="T18" fmla="*/ 25 w 38"/>
                      <a:gd name="T19" fmla="*/ 90 h 125"/>
                      <a:gd name="T20" fmla="*/ 21 w 38"/>
                      <a:gd name="T21" fmla="*/ 99 h 125"/>
                      <a:gd name="T22" fmla="*/ 11 w 38"/>
                      <a:gd name="T23" fmla="*/ 115 h 125"/>
                      <a:gd name="T24" fmla="*/ 4 w 38"/>
                      <a:gd name="T25" fmla="*/ 123 h 125"/>
                      <a:gd name="T26" fmla="*/ 0 w 38"/>
                      <a:gd name="T27" fmla="*/ 124 h 125"/>
                      <a:gd name="T28" fmla="*/ 7 w 38"/>
                      <a:gd name="T29" fmla="*/ 121 h 125"/>
                      <a:gd name="T30" fmla="*/ 13 w 38"/>
                      <a:gd name="T31" fmla="*/ 115 h 125"/>
                      <a:gd name="T32" fmla="*/ 22 w 38"/>
                      <a:gd name="T33" fmla="*/ 102 h 125"/>
                      <a:gd name="T34" fmla="*/ 26 w 38"/>
                      <a:gd name="T35" fmla="*/ 94 h 125"/>
                      <a:gd name="T36" fmla="*/ 28 w 38"/>
                      <a:gd name="T37" fmla="*/ 82 h 125"/>
                      <a:gd name="T38" fmla="*/ 28 w 38"/>
                      <a:gd name="T39" fmla="*/ 71 h 125"/>
                      <a:gd name="T40" fmla="*/ 28 w 38"/>
                      <a:gd name="T41" fmla="*/ 62 h 125"/>
                      <a:gd name="T42" fmla="*/ 31 w 38"/>
                      <a:gd name="T43" fmla="*/ 50 h 125"/>
                      <a:gd name="T44" fmla="*/ 34 w 38"/>
                      <a:gd name="T45" fmla="*/ 38 h 125"/>
                      <a:gd name="T46" fmla="*/ 37 w 38"/>
                      <a:gd name="T47" fmla="*/ 27 h 125"/>
                      <a:gd name="T48" fmla="*/ 36 w 38"/>
                      <a:gd name="T49" fmla="*/ 16 h 125"/>
                      <a:gd name="T50" fmla="*/ 35 w 38"/>
                      <a:gd name="T51" fmla="*/ 9 h 125"/>
                      <a:gd name="T52" fmla="*/ 33 w 38"/>
                      <a:gd name="T53" fmla="*/ 7 h 125"/>
                      <a:gd name="T54" fmla="*/ 28 w 38"/>
                      <a:gd name="T55" fmla="*/ 2 h 125"/>
                      <a:gd name="T56" fmla="*/ 23 w 38"/>
                      <a:gd name="T57" fmla="*/ 0 h 125"/>
                      <a:gd name="T58" fmla="*/ 15 w 38"/>
                      <a:gd name="T59" fmla="*/ 1 h 125"/>
                      <a:gd name="T60" fmla="*/ 9 w 38"/>
                      <a:gd name="T61" fmla="*/ 2 h 125"/>
                      <a:gd name="T62" fmla="*/ 3 w 38"/>
                      <a:gd name="T63" fmla="*/ 2 h 125"/>
                      <a:gd name="T64" fmla="*/ 4 w 38"/>
                      <a:gd name="T65" fmla="*/ 6 h 1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8" h="125">
                        <a:moveTo>
                          <a:pt x="4" y="6"/>
                        </a:moveTo>
                        <a:lnTo>
                          <a:pt x="13" y="9"/>
                        </a:lnTo>
                        <a:lnTo>
                          <a:pt x="21" y="14"/>
                        </a:lnTo>
                        <a:lnTo>
                          <a:pt x="31" y="22"/>
                        </a:lnTo>
                        <a:lnTo>
                          <a:pt x="32" y="27"/>
                        </a:lnTo>
                        <a:lnTo>
                          <a:pt x="31" y="44"/>
                        </a:lnTo>
                        <a:lnTo>
                          <a:pt x="27" y="59"/>
                        </a:lnTo>
                        <a:lnTo>
                          <a:pt x="26" y="68"/>
                        </a:lnTo>
                        <a:lnTo>
                          <a:pt x="26" y="78"/>
                        </a:lnTo>
                        <a:lnTo>
                          <a:pt x="25" y="90"/>
                        </a:lnTo>
                        <a:lnTo>
                          <a:pt x="21" y="99"/>
                        </a:lnTo>
                        <a:lnTo>
                          <a:pt x="11" y="115"/>
                        </a:lnTo>
                        <a:lnTo>
                          <a:pt x="4" y="123"/>
                        </a:lnTo>
                        <a:lnTo>
                          <a:pt x="0" y="124"/>
                        </a:lnTo>
                        <a:lnTo>
                          <a:pt x="7" y="121"/>
                        </a:lnTo>
                        <a:lnTo>
                          <a:pt x="13" y="115"/>
                        </a:lnTo>
                        <a:lnTo>
                          <a:pt x="22" y="102"/>
                        </a:lnTo>
                        <a:lnTo>
                          <a:pt x="26" y="94"/>
                        </a:lnTo>
                        <a:lnTo>
                          <a:pt x="28" y="82"/>
                        </a:lnTo>
                        <a:lnTo>
                          <a:pt x="28" y="71"/>
                        </a:lnTo>
                        <a:lnTo>
                          <a:pt x="28" y="62"/>
                        </a:lnTo>
                        <a:lnTo>
                          <a:pt x="31" y="50"/>
                        </a:lnTo>
                        <a:lnTo>
                          <a:pt x="34" y="38"/>
                        </a:lnTo>
                        <a:lnTo>
                          <a:pt x="37" y="27"/>
                        </a:lnTo>
                        <a:lnTo>
                          <a:pt x="36" y="16"/>
                        </a:lnTo>
                        <a:lnTo>
                          <a:pt x="35" y="9"/>
                        </a:lnTo>
                        <a:lnTo>
                          <a:pt x="33" y="7"/>
                        </a:lnTo>
                        <a:lnTo>
                          <a:pt x="28" y="2"/>
                        </a:lnTo>
                        <a:lnTo>
                          <a:pt x="23" y="0"/>
                        </a:lnTo>
                        <a:lnTo>
                          <a:pt x="15" y="1"/>
                        </a:lnTo>
                        <a:lnTo>
                          <a:pt x="9" y="2"/>
                        </a:lnTo>
                        <a:lnTo>
                          <a:pt x="3" y="2"/>
                        </a:lnTo>
                        <a:lnTo>
                          <a:pt x="4" y="6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1" name="Freeform 306"/>
                  <p:cNvSpPr>
                    <a:spLocks/>
                  </p:cNvSpPr>
                  <p:nvPr/>
                </p:nvSpPr>
                <p:spPr bwMode="auto">
                  <a:xfrm>
                    <a:off x="4280" y="2942"/>
                    <a:ext cx="9" cy="42"/>
                  </a:xfrm>
                  <a:custGeom>
                    <a:avLst/>
                    <a:gdLst>
                      <a:gd name="T0" fmla="*/ 2 w 9"/>
                      <a:gd name="T1" fmla="*/ 0 h 42"/>
                      <a:gd name="T2" fmla="*/ 4 w 9"/>
                      <a:gd name="T3" fmla="*/ 12 h 42"/>
                      <a:gd name="T4" fmla="*/ 4 w 9"/>
                      <a:gd name="T5" fmla="*/ 20 h 42"/>
                      <a:gd name="T6" fmla="*/ 3 w 9"/>
                      <a:gd name="T7" fmla="*/ 34 h 42"/>
                      <a:gd name="T8" fmla="*/ 0 w 9"/>
                      <a:gd name="T9" fmla="*/ 41 h 42"/>
                      <a:gd name="T10" fmla="*/ 4 w 9"/>
                      <a:gd name="T11" fmla="*/ 39 h 42"/>
                      <a:gd name="T12" fmla="*/ 6 w 9"/>
                      <a:gd name="T13" fmla="*/ 34 h 42"/>
                      <a:gd name="T14" fmla="*/ 8 w 9"/>
                      <a:gd name="T15" fmla="*/ 27 h 42"/>
                      <a:gd name="T16" fmla="*/ 8 w 9"/>
                      <a:gd name="T17" fmla="*/ 18 h 42"/>
                      <a:gd name="T18" fmla="*/ 8 w 9"/>
                      <a:gd name="T19" fmla="*/ 0 h 42"/>
                      <a:gd name="T20" fmla="*/ 2 w 9"/>
                      <a:gd name="T21" fmla="*/ 0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42">
                        <a:moveTo>
                          <a:pt x="2" y="0"/>
                        </a:moveTo>
                        <a:lnTo>
                          <a:pt x="4" y="12"/>
                        </a:lnTo>
                        <a:lnTo>
                          <a:pt x="4" y="20"/>
                        </a:lnTo>
                        <a:lnTo>
                          <a:pt x="3" y="34"/>
                        </a:lnTo>
                        <a:lnTo>
                          <a:pt x="0" y="41"/>
                        </a:lnTo>
                        <a:lnTo>
                          <a:pt x="4" y="39"/>
                        </a:lnTo>
                        <a:lnTo>
                          <a:pt x="6" y="34"/>
                        </a:lnTo>
                        <a:lnTo>
                          <a:pt x="8" y="27"/>
                        </a:lnTo>
                        <a:lnTo>
                          <a:pt x="8" y="18"/>
                        </a:lnTo>
                        <a:lnTo>
                          <a:pt x="8" y="0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2" name="Oval 307"/>
                  <p:cNvSpPr>
                    <a:spLocks noChangeArrowheads="1"/>
                  </p:cNvSpPr>
                  <p:nvPr/>
                </p:nvSpPr>
                <p:spPr bwMode="auto">
                  <a:xfrm>
                    <a:off x="4291" y="2921"/>
                    <a:ext cx="8" cy="12"/>
                  </a:xfrm>
                  <a:prstGeom prst="ellipse">
                    <a:avLst/>
                  </a:pr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  <p:grpSp>
            <p:nvGrpSpPr>
              <p:cNvPr id="388" name="Group 313"/>
              <p:cNvGrpSpPr>
                <a:grpSpLocks/>
              </p:cNvGrpSpPr>
              <p:nvPr/>
            </p:nvGrpSpPr>
            <p:grpSpPr bwMode="auto">
              <a:xfrm>
                <a:off x="4035" y="2756"/>
                <a:ext cx="88" cy="76"/>
                <a:chOff x="4035" y="2756"/>
                <a:chExt cx="88" cy="76"/>
              </a:xfrm>
            </p:grpSpPr>
            <p:sp>
              <p:nvSpPr>
                <p:cNvPr id="399" name="Freeform 310"/>
                <p:cNvSpPr>
                  <a:spLocks/>
                </p:cNvSpPr>
                <p:nvPr/>
              </p:nvSpPr>
              <p:spPr bwMode="auto">
                <a:xfrm>
                  <a:off x="4035" y="2756"/>
                  <a:ext cx="88" cy="76"/>
                </a:xfrm>
                <a:custGeom>
                  <a:avLst/>
                  <a:gdLst>
                    <a:gd name="T0" fmla="*/ 3 w 88"/>
                    <a:gd name="T1" fmla="*/ 75 h 76"/>
                    <a:gd name="T2" fmla="*/ 25 w 88"/>
                    <a:gd name="T3" fmla="*/ 73 h 76"/>
                    <a:gd name="T4" fmla="*/ 40 w 88"/>
                    <a:gd name="T5" fmla="*/ 65 h 76"/>
                    <a:gd name="T6" fmla="*/ 58 w 88"/>
                    <a:gd name="T7" fmla="*/ 54 h 76"/>
                    <a:gd name="T8" fmla="*/ 73 w 88"/>
                    <a:gd name="T9" fmla="*/ 41 h 76"/>
                    <a:gd name="T10" fmla="*/ 87 w 88"/>
                    <a:gd name="T11" fmla="*/ 28 h 76"/>
                    <a:gd name="T12" fmla="*/ 79 w 88"/>
                    <a:gd name="T13" fmla="*/ 11 h 76"/>
                    <a:gd name="T14" fmla="*/ 71 w 88"/>
                    <a:gd name="T15" fmla="*/ 0 h 76"/>
                    <a:gd name="T16" fmla="*/ 0 w 88"/>
                    <a:gd name="T17" fmla="*/ 32 h 76"/>
                    <a:gd name="T18" fmla="*/ 3 w 88"/>
                    <a:gd name="T19" fmla="*/ 75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76">
                      <a:moveTo>
                        <a:pt x="3" y="75"/>
                      </a:moveTo>
                      <a:lnTo>
                        <a:pt x="25" y="73"/>
                      </a:lnTo>
                      <a:lnTo>
                        <a:pt x="40" y="65"/>
                      </a:lnTo>
                      <a:lnTo>
                        <a:pt x="58" y="54"/>
                      </a:lnTo>
                      <a:lnTo>
                        <a:pt x="73" y="41"/>
                      </a:lnTo>
                      <a:lnTo>
                        <a:pt x="87" y="28"/>
                      </a:lnTo>
                      <a:lnTo>
                        <a:pt x="79" y="11"/>
                      </a:lnTo>
                      <a:lnTo>
                        <a:pt x="71" y="0"/>
                      </a:lnTo>
                      <a:lnTo>
                        <a:pt x="0" y="32"/>
                      </a:lnTo>
                      <a:lnTo>
                        <a:pt x="3" y="75"/>
                      </a:lnTo>
                    </a:path>
                  </a:pathLst>
                </a:custGeom>
                <a:solidFill>
                  <a:srgbClr val="FF80FF"/>
                </a:solidFill>
                <a:ln w="12700" cap="rnd" cmpd="sng">
                  <a:solidFill>
                    <a:srgbClr val="80008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00" name="Freeform 311"/>
                <p:cNvSpPr>
                  <a:spLocks/>
                </p:cNvSpPr>
                <p:nvPr/>
              </p:nvSpPr>
              <p:spPr bwMode="auto">
                <a:xfrm>
                  <a:off x="4043" y="2789"/>
                  <a:ext cx="60" cy="34"/>
                </a:xfrm>
                <a:custGeom>
                  <a:avLst/>
                  <a:gdLst>
                    <a:gd name="T0" fmla="*/ 0 w 60"/>
                    <a:gd name="T1" fmla="*/ 33 h 34"/>
                    <a:gd name="T2" fmla="*/ 9 w 60"/>
                    <a:gd name="T3" fmla="*/ 32 h 34"/>
                    <a:gd name="T4" fmla="*/ 28 w 60"/>
                    <a:gd name="T5" fmla="*/ 24 h 34"/>
                    <a:gd name="T6" fmla="*/ 50 w 60"/>
                    <a:gd name="T7" fmla="*/ 11 h 34"/>
                    <a:gd name="T8" fmla="*/ 59 w 60"/>
                    <a:gd name="T9" fmla="*/ 0 h 34"/>
                    <a:gd name="T10" fmla="*/ 52 w 60"/>
                    <a:gd name="T11" fmla="*/ 4 h 34"/>
                    <a:gd name="T12" fmla="*/ 44 w 60"/>
                    <a:gd name="T13" fmla="*/ 9 h 34"/>
                    <a:gd name="T14" fmla="*/ 33 w 60"/>
                    <a:gd name="T15" fmla="*/ 15 h 34"/>
                    <a:gd name="T16" fmla="*/ 26 w 60"/>
                    <a:gd name="T17" fmla="*/ 18 h 34"/>
                    <a:gd name="T18" fmla="*/ 8 w 60"/>
                    <a:gd name="T19" fmla="*/ 23 h 34"/>
                    <a:gd name="T20" fmla="*/ 0 w 60"/>
                    <a:gd name="T21" fmla="*/ 3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0" h="34">
                      <a:moveTo>
                        <a:pt x="0" y="33"/>
                      </a:moveTo>
                      <a:lnTo>
                        <a:pt x="9" y="32"/>
                      </a:lnTo>
                      <a:lnTo>
                        <a:pt x="28" y="24"/>
                      </a:lnTo>
                      <a:lnTo>
                        <a:pt x="50" y="11"/>
                      </a:lnTo>
                      <a:lnTo>
                        <a:pt x="59" y="0"/>
                      </a:lnTo>
                      <a:lnTo>
                        <a:pt x="52" y="4"/>
                      </a:lnTo>
                      <a:lnTo>
                        <a:pt x="44" y="9"/>
                      </a:lnTo>
                      <a:lnTo>
                        <a:pt x="33" y="15"/>
                      </a:lnTo>
                      <a:lnTo>
                        <a:pt x="26" y="18"/>
                      </a:lnTo>
                      <a:lnTo>
                        <a:pt x="8" y="23"/>
                      </a:lnTo>
                      <a:lnTo>
                        <a:pt x="0" y="33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01" name="Freeform 312"/>
                <p:cNvSpPr>
                  <a:spLocks/>
                </p:cNvSpPr>
                <p:nvPr/>
              </p:nvSpPr>
              <p:spPr bwMode="auto">
                <a:xfrm>
                  <a:off x="4058" y="2793"/>
                  <a:ext cx="35" cy="10"/>
                </a:xfrm>
                <a:custGeom>
                  <a:avLst/>
                  <a:gdLst>
                    <a:gd name="T0" fmla="*/ 0 w 35"/>
                    <a:gd name="T1" fmla="*/ 9 h 10"/>
                    <a:gd name="T2" fmla="*/ 15 w 35"/>
                    <a:gd name="T3" fmla="*/ 6 h 10"/>
                    <a:gd name="T4" fmla="*/ 34 w 35"/>
                    <a:gd name="T5" fmla="*/ 0 h 10"/>
                    <a:gd name="T6" fmla="*/ 14 w 35"/>
                    <a:gd name="T7" fmla="*/ 5 h 10"/>
                    <a:gd name="T8" fmla="*/ 0 w 35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10">
                      <a:moveTo>
                        <a:pt x="0" y="9"/>
                      </a:moveTo>
                      <a:lnTo>
                        <a:pt x="15" y="6"/>
                      </a:lnTo>
                      <a:lnTo>
                        <a:pt x="34" y="0"/>
                      </a:lnTo>
                      <a:lnTo>
                        <a:pt x="14" y="5"/>
                      </a:lnTo>
                      <a:lnTo>
                        <a:pt x="0" y="9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389" name="Group 323"/>
              <p:cNvGrpSpPr>
                <a:grpSpLocks/>
              </p:cNvGrpSpPr>
              <p:nvPr/>
            </p:nvGrpSpPr>
            <p:grpSpPr bwMode="auto">
              <a:xfrm>
                <a:off x="3919" y="2650"/>
                <a:ext cx="196" cy="194"/>
                <a:chOff x="3919" y="2650"/>
                <a:chExt cx="196" cy="194"/>
              </a:xfrm>
            </p:grpSpPr>
            <p:grpSp>
              <p:nvGrpSpPr>
                <p:cNvPr id="390" name="Group 321"/>
                <p:cNvGrpSpPr>
                  <a:grpSpLocks/>
                </p:cNvGrpSpPr>
                <p:nvPr/>
              </p:nvGrpSpPr>
              <p:grpSpPr bwMode="auto">
                <a:xfrm>
                  <a:off x="3919" y="2650"/>
                  <a:ext cx="196" cy="194"/>
                  <a:chOff x="3919" y="2650"/>
                  <a:chExt cx="196" cy="194"/>
                </a:xfrm>
              </p:grpSpPr>
              <p:sp>
                <p:nvSpPr>
                  <p:cNvPr id="392" name="Freeform 314"/>
                  <p:cNvSpPr>
                    <a:spLocks/>
                  </p:cNvSpPr>
                  <p:nvPr/>
                </p:nvSpPr>
                <p:spPr bwMode="auto">
                  <a:xfrm>
                    <a:off x="3919" y="2650"/>
                    <a:ext cx="196" cy="194"/>
                  </a:xfrm>
                  <a:custGeom>
                    <a:avLst/>
                    <a:gdLst>
                      <a:gd name="T0" fmla="*/ 37 w 196"/>
                      <a:gd name="T1" fmla="*/ 58 h 194"/>
                      <a:gd name="T2" fmla="*/ 41 w 196"/>
                      <a:gd name="T3" fmla="*/ 67 h 194"/>
                      <a:gd name="T4" fmla="*/ 43 w 196"/>
                      <a:gd name="T5" fmla="*/ 71 h 194"/>
                      <a:gd name="T6" fmla="*/ 38 w 196"/>
                      <a:gd name="T7" fmla="*/ 77 h 194"/>
                      <a:gd name="T8" fmla="*/ 28 w 196"/>
                      <a:gd name="T9" fmla="*/ 83 h 194"/>
                      <a:gd name="T10" fmla="*/ 29 w 196"/>
                      <a:gd name="T11" fmla="*/ 90 h 194"/>
                      <a:gd name="T12" fmla="*/ 26 w 196"/>
                      <a:gd name="T13" fmla="*/ 95 h 194"/>
                      <a:gd name="T14" fmla="*/ 16 w 196"/>
                      <a:gd name="T15" fmla="*/ 98 h 194"/>
                      <a:gd name="T16" fmla="*/ 0 w 196"/>
                      <a:gd name="T17" fmla="*/ 118 h 194"/>
                      <a:gd name="T18" fmla="*/ 0 w 196"/>
                      <a:gd name="T19" fmla="*/ 121 h 194"/>
                      <a:gd name="T20" fmla="*/ 6 w 196"/>
                      <a:gd name="T21" fmla="*/ 119 h 194"/>
                      <a:gd name="T22" fmla="*/ 26 w 196"/>
                      <a:gd name="T23" fmla="*/ 118 h 194"/>
                      <a:gd name="T24" fmla="*/ 40 w 196"/>
                      <a:gd name="T25" fmla="*/ 120 h 194"/>
                      <a:gd name="T26" fmla="*/ 51 w 196"/>
                      <a:gd name="T27" fmla="*/ 123 h 194"/>
                      <a:gd name="T28" fmla="*/ 63 w 196"/>
                      <a:gd name="T29" fmla="*/ 132 h 194"/>
                      <a:gd name="T30" fmla="*/ 68 w 196"/>
                      <a:gd name="T31" fmla="*/ 124 h 194"/>
                      <a:gd name="T32" fmla="*/ 83 w 196"/>
                      <a:gd name="T33" fmla="*/ 116 h 194"/>
                      <a:gd name="T34" fmla="*/ 88 w 196"/>
                      <a:gd name="T35" fmla="*/ 115 h 194"/>
                      <a:gd name="T36" fmla="*/ 85 w 196"/>
                      <a:gd name="T37" fmla="*/ 125 h 194"/>
                      <a:gd name="T38" fmla="*/ 78 w 196"/>
                      <a:gd name="T39" fmla="*/ 135 h 194"/>
                      <a:gd name="T40" fmla="*/ 85 w 196"/>
                      <a:gd name="T41" fmla="*/ 142 h 194"/>
                      <a:gd name="T42" fmla="*/ 97 w 196"/>
                      <a:gd name="T43" fmla="*/ 154 h 194"/>
                      <a:gd name="T44" fmla="*/ 103 w 196"/>
                      <a:gd name="T45" fmla="*/ 166 h 194"/>
                      <a:gd name="T46" fmla="*/ 107 w 196"/>
                      <a:gd name="T47" fmla="*/ 182 h 194"/>
                      <a:gd name="T48" fmla="*/ 105 w 196"/>
                      <a:gd name="T49" fmla="*/ 189 h 194"/>
                      <a:gd name="T50" fmla="*/ 104 w 196"/>
                      <a:gd name="T51" fmla="*/ 193 h 194"/>
                      <a:gd name="T52" fmla="*/ 122 w 196"/>
                      <a:gd name="T53" fmla="*/ 175 h 194"/>
                      <a:gd name="T54" fmla="*/ 136 w 196"/>
                      <a:gd name="T55" fmla="*/ 158 h 194"/>
                      <a:gd name="T56" fmla="*/ 148 w 196"/>
                      <a:gd name="T57" fmla="*/ 145 h 194"/>
                      <a:gd name="T58" fmla="*/ 153 w 196"/>
                      <a:gd name="T59" fmla="*/ 138 h 194"/>
                      <a:gd name="T60" fmla="*/ 168 w 196"/>
                      <a:gd name="T61" fmla="*/ 129 h 194"/>
                      <a:gd name="T62" fmla="*/ 175 w 196"/>
                      <a:gd name="T63" fmla="*/ 125 h 194"/>
                      <a:gd name="T64" fmla="*/ 187 w 196"/>
                      <a:gd name="T65" fmla="*/ 111 h 194"/>
                      <a:gd name="T66" fmla="*/ 194 w 196"/>
                      <a:gd name="T67" fmla="*/ 91 h 194"/>
                      <a:gd name="T68" fmla="*/ 195 w 196"/>
                      <a:gd name="T69" fmla="*/ 77 h 194"/>
                      <a:gd name="T70" fmla="*/ 194 w 196"/>
                      <a:gd name="T71" fmla="*/ 71 h 194"/>
                      <a:gd name="T72" fmla="*/ 190 w 196"/>
                      <a:gd name="T73" fmla="*/ 62 h 194"/>
                      <a:gd name="T74" fmla="*/ 182 w 196"/>
                      <a:gd name="T75" fmla="*/ 47 h 194"/>
                      <a:gd name="T76" fmla="*/ 177 w 196"/>
                      <a:gd name="T77" fmla="*/ 36 h 194"/>
                      <a:gd name="T78" fmla="*/ 168 w 196"/>
                      <a:gd name="T79" fmla="*/ 25 h 194"/>
                      <a:gd name="T80" fmla="*/ 165 w 196"/>
                      <a:gd name="T81" fmla="*/ 19 h 194"/>
                      <a:gd name="T82" fmla="*/ 156 w 196"/>
                      <a:gd name="T83" fmla="*/ 0 h 194"/>
                      <a:gd name="T84" fmla="*/ 140 w 196"/>
                      <a:gd name="T85" fmla="*/ 7 h 194"/>
                      <a:gd name="T86" fmla="*/ 109 w 196"/>
                      <a:gd name="T87" fmla="*/ 21 h 194"/>
                      <a:gd name="T88" fmla="*/ 70 w 196"/>
                      <a:gd name="T89" fmla="*/ 40 h 194"/>
                      <a:gd name="T90" fmla="*/ 37 w 196"/>
                      <a:gd name="T91" fmla="*/ 58 h 1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96" h="194">
                        <a:moveTo>
                          <a:pt x="37" y="58"/>
                        </a:moveTo>
                        <a:lnTo>
                          <a:pt x="41" y="67"/>
                        </a:lnTo>
                        <a:lnTo>
                          <a:pt x="43" y="71"/>
                        </a:lnTo>
                        <a:lnTo>
                          <a:pt x="38" y="77"/>
                        </a:lnTo>
                        <a:lnTo>
                          <a:pt x="28" y="83"/>
                        </a:lnTo>
                        <a:lnTo>
                          <a:pt x="29" y="90"/>
                        </a:lnTo>
                        <a:lnTo>
                          <a:pt x="26" y="95"/>
                        </a:lnTo>
                        <a:lnTo>
                          <a:pt x="16" y="98"/>
                        </a:lnTo>
                        <a:lnTo>
                          <a:pt x="0" y="118"/>
                        </a:lnTo>
                        <a:lnTo>
                          <a:pt x="0" y="121"/>
                        </a:lnTo>
                        <a:lnTo>
                          <a:pt x="6" y="119"/>
                        </a:lnTo>
                        <a:lnTo>
                          <a:pt x="26" y="118"/>
                        </a:lnTo>
                        <a:lnTo>
                          <a:pt x="40" y="120"/>
                        </a:lnTo>
                        <a:lnTo>
                          <a:pt x="51" y="123"/>
                        </a:lnTo>
                        <a:lnTo>
                          <a:pt x="63" y="132"/>
                        </a:lnTo>
                        <a:lnTo>
                          <a:pt x="68" y="124"/>
                        </a:lnTo>
                        <a:lnTo>
                          <a:pt x="83" y="116"/>
                        </a:lnTo>
                        <a:lnTo>
                          <a:pt x="88" y="115"/>
                        </a:lnTo>
                        <a:lnTo>
                          <a:pt x="85" y="125"/>
                        </a:lnTo>
                        <a:lnTo>
                          <a:pt x="78" y="135"/>
                        </a:lnTo>
                        <a:lnTo>
                          <a:pt x="85" y="142"/>
                        </a:lnTo>
                        <a:lnTo>
                          <a:pt x="97" y="154"/>
                        </a:lnTo>
                        <a:lnTo>
                          <a:pt x="103" y="166"/>
                        </a:lnTo>
                        <a:lnTo>
                          <a:pt x="107" y="182"/>
                        </a:lnTo>
                        <a:lnTo>
                          <a:pt x="105" y="189"/>
                        </a:lnTo>
                        <a:lnTo>
                          <a:pt x="104" y="193"/>
                        </a:lnTo>
                        <a:lnTo>
                          <a:pt x="122" y="175"/>
                        </a:lnTo>
                        <a:lnTo>
                          <a:pt x="136" y="158"/>
                        </a:lnTo>
                        <a:lnTo>
                          <a:pt x="148" y="145"/>
                        </a:lnTo>
                        <a:lnTo>
                          <a:pt x="153" y="138"/>
                        </a:lnTo>
                        <a:lnTo>
                          <a:pt x="168" y="129"/>
                        </a:lnTo>
                        <a:lnTo>
                          <a:pt x="175" y="125"/>
                        </a:lnTo>
                        <a:lnTo>
                          <a:pt x="187" y="111"/>
                        </a:lnTo>
                        <a:lnTo>
                          <a:pt x="194" y="91"/>
                        </a:lnTo>
                        <a:lnTo>
                          <a:pt x="195" y="77"/>
                        </a:lnTo>
                        <a:lnTo>
                          <a:pt x="194" y="71"/>
                        </a:lnTo>
                        <a:lnTo>
                          <a:pt x="190" y="62"/>
                        </a:lnTo>
                        <a:lnTo>
                          <a:pt x="182" y="47"/>
                        </a:lnTo>
                        <a:lnTo>
                          <a:pt x="177" y="36"/>
                        </a:lnTo>
                        <a:lnTo>
                          <a:pt x="168" y="25"/>
                        </a:lnTo>
                        <a:lnTo>
                          <a:pt x="165" y="19"/>
                        </a:lnTo>
                        <a:lnTo>
                          <a:pt x="156" y="0"/>
                        </a:lnTo>
                        <a:lnTo>
                          <a:pt x="140" y="7"/>
                        </a:lnTo>
                        <a:lnTo>
                          <a:pt x="109" y="21"/>
                        </a:lnTo>
                        <a:lnTo>
                          <a:pt x="70" y="40"/>
                        </a:lnTo>
                        <a:lnTo>
                          <a:pt x="37" y="58"/>
                        </a:lnTo>
                      </a:path>
                    </a:pathLst>
                  </a:custGeom>
                  <a:solidFill>
                    <a:srgbClr val="FFC0FF"/>
                  </a:solidFill>
                  <a:ln w="12700" cap="rnd" cmpd="sng">
                    <a:solidFill>
                      <a:srgbClr val="800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3" name="Freeform 315"/>
                  <p:cNvSpPr>
                    <a:spLocks/>
                  </p:cNvSpPr>
                  <p:nvPr/>
                </p:nvSpPr>
                <p:spPr bwMode="auto">
                  <a:xfrm>
                    <a:off x="3938" y="2740"/>
                    <a:ext cx="67" cy="11"/>
                  </a:xfrm>
                  <a:custGeom>
                    <a:avLst/>
                    <a:gdLst>
                      <a:gd name="T0" fmla="*/ 0 w 67"/>
                      <a:gd name="T1" fmla="*/ 6 h 11"/>
                      <a:gd name="T2" fmla="*/ 14 w 67"/>
                      <a:gd name="T3" fmla="*/ 4 h 11"/>
                      <a:gd name="T4" fmla="*/ 18 w 67"/>
                      <a:gd name="T5" fmla="*/ 4 h 11"/>
                      <a:gd name="T6" fmla="*/ 38 w 67"/>
                      <a:gd name="T7" fmla="*/ 6 h 11"/>
                      <a:gd name="T8" fmla="*/ 46 w 67"/>
                      <a:gd name="T9" fmla="*/ 8 h 11"/>
                      <a:gd name="T10" fmla="*/ 66 w 67"/>
                      <a:gd name="T11" fmla="*/ 10 h 11"/>
                      <a:gd name="T12" fmla="*/ 43 w 67"/>
                      <a:gd name="T13" fmla="*/ 4 h 11"/>
                      <a:gd name="T14" fmla="*/ 28 w 67"/>
                      <a:gd name="T15" fmla="*/ 1 h 11"/>
                      <a:gd name="T16" fmla="*/ 18 w 67"/>
                      <a:gd name="T17" fmla="*/ 0 h 11"/>
                      <a:gd name="T18" fmla="*/ 9 w 67"/>
                      <a:gd name="T19" fmla="*/ 0 h 11"/>
                      <a:gd name="T20" fmla="*/ 8 w 67"/>
                      <a:gd name="T21" fmla="*/ 3 h 11"/>
                      <a:gd name="T22" fmla="*/ 0 w 67"/>
                      <a:gd name="T23" fmla="*/ 6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67" h="11">
                        <a:moveTo>
                          <a:pt x="0" y="6"/>
                        </a:moveTo>
                        <a:lnTo>
                          <a:pt x="14" y="4"/>
                        </a:lnTo>
                        <a:lnTo>
                          <a:pt x="18" y="4"/>
                        </a:lnTo>
                        <a:lnTo>
                          <a:pt x="38" y="6"/>
                        </a:lnTo>
                        <a:lnTo>
                          <a:pt x="46" y="8"/>
                        </a:lnTo>
                        <a:lnTo>
                          <a:pt x="66" y="10"/>
                        </a:lnTo>
                        <a:lnTo>
                          <a:pt x="43" y="4"/>
                        </a:lnTo>
                        <a:lnTo>
                          <a:pt x="28" y="1"/>
                        </a:lnTo>
                        <a:lnTo>
                          <a:pt x="18" y="0"/>
                        </a:lnTo>
                        <a:lnTo>
                          <a:pt x="9" y="0"/>
                        </a:lnTo>
                        <a:lnTo>
                          <a:pt x="8" y="3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4" name="Freeform 316"/>
                  <p:cNvSpPr>
                    <a:spLocks/>
                  </p:cNvSpPr>
                  <p:nvPr/>
                </p:nvSpPr>
                <p:spPr bwMode="auto">
                  <a:xfrm>
                    <a:off x="3956" y="2725"/>
                    <a:ext cx="82" cy="4"/>
                  </a:xfrm>
                  <a:custGeom>
                    <a:avLst/>
                    <a:gdLst>
                      <a:gd name="T0" fmla="*/ 0 w 82"/>
                      <a:gd name="T1" fmla="*/ 2 h 4"/>
                      <a:gd name="T2" fmla="*/ 12 w 82"/>
                      <a:gd name="T3" fmla="*/ 2 h 4"/>
                      <a:gd name="T4" fmla="*/ 18 w 82"/>
                      <a:gd name="T5" fmla="*/ 2 h 4"/>
                      <a:gd name="T6" fmla="*/ 36 w 82"/>
                      <a:gd name="T7" fmla="*/ 2 h 4"/>
                      <a:gd name="T8" fmla="*/ 44 w 82"/>
                      <a:gd name="T9" fmla="*/ 1 h 4"/>
                      <a:gd name="T10" fmla="*/ 63 w 82"/>
                      <a:gd name="T11" fmla="*/ 2 h 4"/>
                      <a:gd name="T12" fmla="*/ 81 w 82"/>
                      <a:gd name="T13" fmla="*/ 3 h 4"/>
                      <a:gd name="T14" fmla="*/ 71 w 82"/>
                      <a:gd name="T15" fmla="*/ 1 h 4"/>
                      <a:gd name="T16" fmla="*/ 49 w 82"/>
                      <a:gd name="T17" fmla="*/ 0 h 4"/>
                      <a:gd name="T18" fmla="*/ 40 w 82"/>
                      <a:gd name="T19" fmla="*/ 0 h 4"/>
                      <a:gd name="T20" fmla="*/ 24 w 82"/>
                      <a:gd name="T21" fmla="*/ 1 h 4"/>
                      <a:gd name="T22" fmla="*/ 8 w 82"/>
                      <a:gd name="T23" fmla="*/ 1 h 4"/>
                      <a:gd name="T24" fmla="*/ 5 w 82"/>
                      <a:gd name="T25" fmla="*/ 0 h 4"/>
                      <a:gd name="T26" fmla="*/ 0 w 82"/>
                      <a:gd name="T27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82" h="4">
                        <a:moveTo>
                          <a:pt x="0" y="2"/>
                        </a:moveTo>
                        <a:lnTo>
                          <a:pt x="12" y="2"/>
                        </a:lnTo>
                        <a:lnTo>
                          <a:pt x="18" y="2"/>
                        </a:lnTo>
                        <a:lnTo>
                          <a:pt x="36" y="2"/>
                        </a:lnTo>
                        <a:lnTo>
                          <a:pt x="44" y="1"/>
                        </a:lnTo>
                        <a:lnTo>
                          <a:pt x="63" y="2"/>
                        </a:lnTo>
                        <a:lnTo>
                          <a:pt x="81" y="3"/>
                        </a:lnTo>
                        <a:lnTo>
                          <a:pt x="71" y="1"/>
                        </a:lnTo>
                        <a:lnTo>
                          <a:pt x="49" y="0"/>
                        </a:lnTo>
                        <a:lnTo>
                          <a:pt x="40" y="0"/>
                        </a:lnTo>
                        <a:lnTo>
                          <a:pt x="24" y="1"/>
                        </a:lnTo>
                        <a:lnTo>
                          <a:pt x="8" y="1"/>
                        </a:lnTo>
                        <a:lnTo>
                          <a:pt x="5" y="0"/>
                        </a:lnTo>
                        <a:lnTo>
                          <a:pt x="0" y="2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5" name="Freeform 317"/>
                  <p:cNvSpPr>
                    <a:spLocks/>
                  </p:cNvSpPr>
                  <p:nvPr/>
                </p:nvSpPr>
                <p:spPr bwMode="auto">
                  <a:xfrm>
                    <a:off x="3976" y="2736"/>
                    <a:ext cx="60" cy="24"/>
                  </a:xfrm>
                  <a:custGeom>
                    <a:avLst/>
                    <a:gdLst>
                      <a:gd name="T0" fmla="*/ 0 w 60"/>
                      <a:gd name="T1" fmla="*/ 0 h 24"/>
                      <a:gd name="T2" fmla="*/ 13 w 60"/>
                      <a:gd name="T3" fmla="*/ 2 h 24"/>
                      <a:gd name="T4" fmla="*/ 33 w 60"/>
                      <a:gd name="T5" fmla="*/ 6 h 24"/>
                      <a:gd name="T6" fmla="*/ 40 w 60"/>
                      <a:gd name="T7" fmla="*/ 10 h 24"/>
                      <a:gd name="T8" fmla="*/ 55 w 60"/>
                      <a:gd name="T9" fmla="*/ 18 h 24"/>
                      <a:gd name="T10" fmla="*/ 59 w 60"/>
                      <a:gd name="T11" fmla="*/ 23 h 24"/>
                      <a:gd name="T12" fmla="*/ 55 w 60"/>
                      <a:gd name="T13" fmla="*/ 14 h 24"/>
                      <a:gd name="T14" fmla="*/ 42 w 60"/>
                      <a:gd name="T15" fmla="*/ 8 h 24"/>
                      <a:gd name="T16" fmla="*/ 37 w 60"/>
                      <a:gd name="T17" fmla="*/ 4 h 24"/>
                      <a:gd name="T18" fmla="*/ 13 w 60"/>
                      <a:gd name="T19" fmla="*/ 0 h 24"/>
                      <a:gd name="T20" fmla="*/ 0 w 60"/>
                      <a:gd name="T21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60" h="24">
                        <a:moveTo>
                          <a:pt x="0" y="0"/>
                        </a:moveTo>
                        <a:lnTo>
                          <a:pt x="13" y="2"/>
                        </a:lnTo>
                        <a:lnTo>
                          <a:pt x="33" y="6"/>
                        </a:lnTo>
                        <a:lnTo>
                          <a:pt x="40" y="10"/>
                        </a:lnTo>
                        <a:lnTo>
                          <a:pt x="55" y="18"/>
                        </a:lnTo>
                        <a:lnTo>
                          <a:pt x="59" y="23"/>
                        </a:lnTo>
                        <a:lnTo>
                          <a:pt x="55" y="14"/>
                        </a:lnTo>
                        <a:lnTo>
                          <a:pt x="42" y="8"/>
                        </a:lnTo>
                        <a:lnTo>
                          <a:pt x="37" y="4"/>
                        </a:lnTo>
                        <a:lnTo>
                          <a:pt x="13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6" name="Freeform 318"/>
                  <p:cNvSpPr>
                    <a:spLocks/>
                  </p:cNvSpPr>
                  <p:nvPr/>
                </p:nvSpPr>
                <p:spPr bwMode="auto">
                  <a:xfrm>
                    <a:off x="3960" y="2693"/>
                    <a:ext cx="70" cy="25"/>
                  </a:xfrm>
                  <a:custGeom>
                    <a:avLst/>
                    <a:gdLst>
                      <a:gd name="T0" fmla="*/ 3 w 70"/>
                      <a:gd name="T1" fmla="*/ 24 h 25"/>
                      <a:gd name="T2" fmla="*/ 16 w 70"/>
                      <a:gd name="T3" fmla="*/ 22 h 25"/>
                      <a:gd name="T4" fmla="*/ 27 w 70"/>
                      <a:gd name="T5" fmla="*/ 21 h 25"/>
                      <a:gd name="T6" fmla="*/ 48 w 70"/>
                      <a:gd name="T7" fmla="*/ 17 h 25"/>
                      <a:gd name="T8" fmla="*/ 55 w 70"/>
                      <a:gd name="T9" fmla="*/ 14 h 25"/>
                      <a:gd name="T10" fmla="*/ 62 w 70"/>
                      <a:gd name="T11" fmla="*/ 5 h 25"/>
                      <a:gd name="T12" fmla="*/ 69 w 70"/>
                      <a:gd name="T13" fmla="*/ 0 h 25"/>
                      <a:gd name="T14" fmla="*/ 57 w 70"/>
                      <a:gd name="T15" fmla="*/ 5 h 25"/>
                      <a:gd name="T16" fmla="*/ 52 w 70"/>
                      <a:gd name="T17" fmla="*/ 10 h 25"/>
                      <a:gd name="T18" fmla="*/ 41 w 70"/>
                      <a:gd name="T19" fmla="*/ 15 h 25"/>
                      <a:gd name="T20" fmla="*/ 27 w 70"/>
                      <a:gd name="T21" fmla="*/ 17 h 25"/>
                      <a:gd name="T22" fmla="*/ 16 w 70"/>
                      <a:gd name="T23" fmla="*/ 18 h 25"/>
                      <a:gd name="T24" fmla="*/ 0 w 70"/>
                      <a:gd name="T25" fmla="*/ 20 h 25"/>
                      <a:gd name="T26" fmla="*/ 3 w 70"/>
                      <a:gd name="T27" fmla="*/ 24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0" h="25">
                        <a:moveTo>
                          <a:pt x="3" y="24"/>
                        </a:moveTo>
                        <a:lnTo>
                          <a:pt x="16" y="22"/>
                        </a:lnTo>
                        <a:lnTo>
                          <a:pt x="27" y="21"/>
                        </a:lnTo>
                        <a:lnTo>
                          <a:pt x="48" y="17"/>
                        </a:lnTo>
                        <a:lnTo>
                          <a:pt x="55" y="14"/>
                        </a:lnTo>
                        <a:lnTo>
                          <a:pt x="62" y="5"/>
                        </a:lnTo>
                        <a:lnTo>
                          <a:pt x="69" y="0"/>
                        </a:lnTo>
                        <a:lnTo>
                          <a:pt x="57" y="5"/>
                        </a:lnTo>
                        <a:lnTo>
                          <a:pt x="52" y="10"/>
                        </a:lnTo>
                        <a:lnTo>
                          <a:pt x="41" y="15"/>
                        </a:lnTo>
                        <a:lnTo>
                          <a:pt x="27" y="17"/>
                        </a:lnTo>
                        <a:lnTo>
                          <a:pt x="16" y="18"/>
                        </a:lnTo>
                        <a:lnTo>
                          <a:pt x="0" y="20"/>
                        </a:lnTo>
                        <a:lnTo>
                          <a:pt x="3" y="24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7" name="Freeform 319"/>
                  <p:cNvSpPr>
                    <a:spLocks/>
                  </p:cNvSpPr>
                  <p:nvPr/>
                </p:nvSpPr>
                <p:spPr bwMode="auto">
                  <a:xfrm>
                    <a:off x="3956" y="2660"/>
                    <a:ext cx="93" cy="51"/>
                  </a:xfrm>
                  <a:custGeom>
                    <a:avLst/>
                    <a:gdLst>
                      <a:gd name="T0" fmla="*/ 2 w 93"/>
                      <a:gd name="T1" fmla="*/ 50 h 51"/>
                      <a:gd name="T2" fmla="*/ 18 w 93"/>
                      <a:gd name="T3" fmla="*/ 47 h 51"/>
                      <a:gd name="T4" fmla="*/ 24 w 93"/>
                      <a:gd name="T5" fmla="*/ 42 h 51"/>
                      <a:gd name="T6" fmla="*/ 40 w 93"/>
                      <a:gd name="T7" fmla="*/ 31 h 51"/>
                      <a:gd name="T8" fmla="*/ 61 w 93"/>
                      <a:gd name="T9" fmla="*/ 22 h 51"/>
                      <a:gd name="T10" fmla="*/ 83 w 93"/>
                      <a:gd name="T11" fmla="*/ 10 h 51"/>
                      <a:gd name="T12" fmla="*/ 87 w 93"/>
                      <a:gd name="T13" fmla="*/ 8 h 51"/>
                      <a:gd name="T14" fmla="*/ 92 w 93"/>
                      <a:gd name="T15" fmla="*/ 0 h 51"/>
                      <a:gd name="T16" fmla="*/ 66 w 93"/>
                      <a:gd name="T17" fmla="*/ 10 h 51"/>
                      <a:gd name="T18" fmla="*/ 48 w 93"/>
                      <a:gd name="T19" fmla="*/ 19 h 51"/>
                      <a:gd name="T20" fmla="*/ 39 w 93"/>
                      <a:gd name="T21" fmla="*/ 24 h 51"/>
                      <a:gd name="T22" fmla="*/ 29 w 93"/>
                      <a:gd name="T23" fmla="*/ 30 h 51"/>
                      <a:gd name="T24" fmla="*/ 19 w 93"/>
                      <a:gd name="T25" fmla="*/ 36 h 51"/>
                      <a:gd name="T26" fmla="*/ 10 w 93"/>
                      <a:gd name="T27" fmla="*/ 41 h 51"/>
                      <a:gd name="T28" fmla="*/ 0 w 93"/>
                      <a:gd name="T29" fmla="*/ 45 h 51"/>
                      <a:gd name="T30" fmla="*/ 2 w 93"/>
                      <a:gd name="T31" fmla="*/ 5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93" h="51">
                        <a:moveTo>
                          <a:pt x="2" y="50"/>
                        </a:moveTo>
                        <a:lnTo>
                          <a:pt x="18" y="47"/>
                        </a:lnTo>
                        <a:lnTo>
                          <a:pt x="24" y="42"/>
                        </a:lnTo>
                        <a:lnTo>
                          <a:pt x="40" y="31"/>
                        </a:lnTo>
                        <a:lnTo>
                          <a:pt x="61" y="22"/>
                        </a:lnTo>
                        <a:lnTo>
                          <a:pt x="83" y="10"/>
                        </a:lnTo>
                        <a:lnTo>
                          <a:pt x="87" y="8"/>
                        </a:lnTo>
                        <a:lnTo>
                          <a:pt x="92" y="0"/>
                        </a:lnTo>
                        <a:lnTo>
                          <a:pt x="66" y="10"/>
                        </a:lnTo>
                        <a:lnTo>
                          <a:pt x="48" y="19"/>
                        </a:lnTo>
                        <a:lnTo>
                          <a:pt x="39" y="24"/>
                        </a:lnTo>
                        <a:lnTo>
                          <a:pt x="29" y="30"/>
                        </a:lnTo>
                        <a:lnTo>
                          <a:pt x="19" y="36"/>
                        </a:lnTo>
                        <a:lnTo>
                          <a:pt x="10" y="41"/>
                        </a:lnTo>
                        <a:lnTo>
                          <a:pt x="0" y="45"/>
                        </a:lnTo>
                        <a:lnTo>
                          <a:pt x="2" y="5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8" name="Freeform 320"/>
                  <p:cNvSpPr>
                    <a:spLocks/>
                  </p:cNvSpPr>
                  <p:nvPr/>
                </p:nvSpPr>
                <p:spPr bwMode="auto">
                  <a:xfrm>
                    <a:off x="4038" y="2685"/>
                    <a:ext cx="17" cy="46"/>
                  </a:xfrm>
                  <a:custGeom>
                    <a:avLst/>
                    <a:gdLst>
                      <a:gd name="T0" fmla="*/ 15 w 17"/>
                      <a:gd name="T1" fmla="*/ 0 h 46"/>
                      <a:gd name="T2" fmla="*/ 5 w 17"/>
                      <a:gd name="T3" fmla="*/ 7 h 46"/>
                      <a:gd name="T4" fmla="*/ 0 w 17"/>
                      <a:gd name="T5" fmla="*/ 15 h 46"/>
                      <a:gd name="T6" fmla="*/ 0 w 17"/>
                      <a:gd name="T7" fmla="*/ 22 h 46"/>
                      <a:gd name="T8" fmla="*/ 4 w 17"/>
                      <a:gd name="T9" fmla="*/ 26 h 46"/>
                      <a:gd name="T10" fmla="*/ 11 w 17"/>
                      <a:gd name="T11" fmla="*/ 30 h 46"/>
                      <a:gd name="T12" fmla="*/ 15 w 17"/>
                      <a:gd name="T13" fmla="*/ 36 h 46"/>
                      <a:gd name="T14" fmla="*/ 12 w 17"/>
                      <a:gd name="T15" fmla="*/ 45 h 46"/>
                      <a:gd name="T16" fmla="*/ 16 w 17"/>
                      <a:gd name="T17" fmla="*/ 37 h 46"/>
                      <a:gd name="T18" fmla="*/ 15 w 17"/>
                      <a:gd name="T19" fmla="*/ 29 h 46"/>
                      <a:gd name="T20" fmla="*/ 7 w 17"/>
                      <a:gd name="T21" fmla="*/ 24 h 46"/>
                      <a:gd name="T22" fmla="*/ 4 w 17"/>
                      <a:gd name="T23" fmla="*/ 20 h 46"/>
                      <a:gd name="T24" fmla="*/ 4 w 17"/>
                      <a:gd name="T25" fmla="*/ 16 h 46"/>
                      <a:gd name="T26" fmla="*/ 6 w 17"/>
                      <a:gd name="T27" fmla="*/ 10 h 46"/>
                      <a:gd name="T28" fmla="*/ 15 w 17"/>
                      <a:gd name="T29" fmla="*/ 0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" h="46">
                        <a:moveTo>
                          <a:pt x="15" y="0"/>
                        </a:moveTo>
                        <a:lnTo>
                          <a:pt x="5" y="7"/>
                        </a:lnTo>
                        <a:lnTo>
                          <a:pt x="0" y="15"/>
                        </a:lnTo>
                        <a:lnTo>
                          <a:pt x="0" y="22"/>
                        </a:lnTo>
                        <a:lnTo>
                          <a:pt x="4" y="26"/>
                        </a:lnTo>
                        <a:lnTo>
                          <a:pt x="11" y="30"/>
                        </a:lnTo>
                        <a:lnTo>
                          <a:pt x="15" y="36"/>
                        </a:lnTo>
                        <a:lnTo>
                          <a:pt x="12" y="45"/>
                        </a:lnTo>
                        <a:lnTo>
                          <a:pt x="16" y="37"/>
                        </a:lnTo>
                        <a:lnTo>
                          <a:pt x="15" y="29"/>
                        </a:lnTo>
                        <a:lnTo>
                          <a:pt x="7" y="24"/>
                        </a:lnTo>
                        <a:lnTo>
                          <a:pt x="4" y="20"/>
                        </a:lnTo>
                        <a:lnTo>
                          <a:pt x="4" y="16"/>
                        </a:lnTo>
                        <a:lnTo>
                          <a:pt x="6" y="10"/>
                        </a:lnTo>
                        <a:lnTo>
                          <a:pt x="15" y="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391" name="Freeform 322"/>
                <p:cNvSpPr>
                  <a:spLocks/>
                </p:cNvSpPr>
                <p:nvPr/>
              </p:nvSpPr>
              <p:spPr bwMode="auto">
                <a:xfrm>
                  <a:off x="4016" y="2833"/>
                  <a:ext cx="5" cy="9"/>
                </a:xfrm>
                <a:custGeom>
                  <a:avLst/>
                  <a:gdLst>
                    <a:gd name="T0" fmla="*/ 4 w 5"/>
                    <a:gd name="T1" fmla="*/ 0 h 9"/>
                    <a:gd name="T2" fmla="*/ 2 w 5"/>
                    <a:gd name="T3" fmla="*/ 3 h 9"/>
                    <a:gd name="T4" fmla="*/ 0 w 5"/>
                    <a:gd name="T5" fmla="*/ 6 h 9"/>
                    <a:gd name="T6" fmla="*/ 1 w 5"/>
                    <a:gd name="T7" fmla="*/ 8 h 9"/>
                    <a:gd name="T8" fmla="*/ 3 w 5"/>
                    <a:gd name="T9" fmla="*/ 8 h 9"/>
                    <a:gd name="T10" fmla="*/ 4 w 5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lnTo>
                        <a:pt x="2" y="3"/>
                      </a:lnTo>
                      <a:lnTo>
                        <a:pt x="0" y="6"/>
                      </a:lnTo>
                      <a:lnTo>
                        <a:pt x="1" y="8"/>
                      </a:lnTo>
                      <a:lnTo>
                        <a:pt x="3" y="8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sp>
          <p:nvSpPr>
            <p:cNvPr id="291" name="Freeform 325"/>
            <p:cNvSpPr>
              <a:spLocks/>
            </p:cNvSpPr>
            <p:nvPr/>
          </p:nvSpPr>
          <p:spPr bwMode="auto">
            <a:xfrm>
              <a:off x="3560" y="2657"/>
              <a:ext cx="71" cy="32"/>
            </a:xfrm>
            <a:custGeom>
              <a:avLst/>
              <a:gdLst>
                <a:gd name="T0" fmla="*/ 29 w 71"/>
                <a:gd name="T1" fmla="*/ 2 h 32"/>
                <a:gd name="T2" fmla="*/ 68 w 71"/>
                <a:gd name="T3" fmla="*/ 12 h 32"/>
                <a:gd name="T4" fmla="*/ 69 w 71"/>
                <a:gd name="T5" fmla="*/ 15 h 32"/>
                <a:gd name="T6" fmla="*/ 70 w 71"/>
                <a:gd name="T7" fmla="*/ 20 h 32"/>
                <a:gd name="T8" fmla="*/ 68 w 71"/>
                <a:gd name="T9" fmla="*/ 28 h 32"/>
                <a:gd name="T10" fmla="*/ 65 w 71"/>
                <a:gd name="T11" fmla="*/ 30 h 32"/>
                <a:gd name="T12" fmla="*/ 59 w 71"/>
                <a:gd name="T13" fmla="*/ 31 h 32"/>
                <a:gd name="T14" fmla="*/ 0 w 71"/>
                <a:gd name="T15" fmla="*/ 18 h 32"/>
                <a:gd name="T16" fmla="*/ 10 w 71"/>
                <a:gd name="T17" fmla="*/ 0 h 32"/>
                <a:gd name="T18" fmla="*/ 29 w 71"/>
                <a:gd name="T1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32">
                  <a:moveTo>
                    <a:pt x="29" y="2"/>
                  </a:moveTo>
                  <a:lnTo>
                    <a:pt x="68" y="12"/>
                  </a:lnTo>
                  <a:lnTo>
                    <a:pt x="69" y="15"/>
                  </a:lnTo>
                  <a:lnTo>
                    <a:pt x="70" y="20"/>
                  </a:lnTo>
                  <a:lnTo>
                    <a:pt x="68" y="28"/>
                  </a:lnTo>
                  <a:lnTo>
                    <a:pt x="65" y="30"/>
                  </a:lnTo>
                  <a:lnTo>
                    <a:pt x="59" y="31"/>
                  </a:lnTo>
                  <a:lnTo>
                    <a:pt x="0" y="18"/>
                  </a:lnTo>
                  <a:lnTo>
                    <a:pt x="10" y="0"/>
                  </a:lnTo>
                  <a:lnTo>
                    <a:pt x="29" y="2"/>
                  </a:lnTo>
                </a:path>
              </a:pathLst>
            </a:custGeom>
            <a:solidFill>
              <a:srgbClr val="808080"/>
            </a:solidFill>
            <a:ln w="12700" cap="rnd" cmpd="sng">
              <a:solidFill>
                <a:srgbClr val="404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292" name="Group 357"/>
            <p:cNvGrpSpPr>
              <a:grpSpLocks/>
            </p:cNvGrpSpPr>
            <p:nvPr/>
          </p:nvGrpSpPr>
          <p:grpSpPr bwMode="auto">
            <a:xfrm>
              <a:off x="3213" y="2511"/>
              <a:ext cx="181" cy="168"/>
              <a:chOff x="3213" y="2511"/>
              <a:chExt cx="181" cy="168"/>
            </a:xfrm>
          </p:grpSpPr>
          <p:sp>
            <p:nvSpPr>
              <p:cNvPr id="356" name="Line 326"/>
              <p:cNvSpPr>
                <a:spLocks noChangeShapeType="1"/>
              </p:cNvSpPr>
              <p:nvPr/>
            </p:nvSpPr>
            <p:spPr bwMode="auto">
              <a:xfrm flipH="1">
                <a:off x="3288" y="2542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57" name="Line 327"/>
              <p:cNvSpPr>
                <a:spLocks noChangeShapeType="1"/>
              </p:cNvSpPr>
              <p:nvPr/>
            </p:nvSpPr>
            <p:spPr bwMode="auto">
              <a:xfrm flipH="1">
                <a:off x="3297" y="2543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58" name="Line 328"/>
              <p:cNvSpPr>
                <a:spLocks noChangeShapeType="1"/>
              </p:cNvSpPr>
              <p:nvPr/>
            </p:nvSpPr>
            <p:spPr bwMode="auto">
              <a:xfrm flipH="1">
                <a:off x="3307" y="2548"/>
                <a:ext cx="51" cy="10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59" name="Line 329"/>
              <p:cNvSpPr>
                <a:spLocks noChangeShapeType="1"/>
              </p:cNvSpPr>
              <p:nvPr/>
            </p:nvSpPr>
            <p:spPr bwMode="auto">
              <a:xfrm flipH="1">
                <a:off x="3319" y="2553"/>
                <a:ext cx="50" cy="10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0" name="Line 330"/>
              <p:cNvSpPr>
                <a:spLocks noChangeShapeType="1"/>
              </p:cNvSpPr>
              <p:nvPr/>
            </p:nvSpPr>
            <p:spPr bwMode="auto">
              <a:xfrm flipH="1">
                <a:off x="3328" y="2557"/>
                <a:ext cx="49" cy="9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1" name="Line 331"/>
              <p:cNvSpPr>
                <a:spLocks noChangeShapeType="1"/>
              </p:cNvSpPr>
              <p:nvPr/>
            </p:nvSpPr>
            <p:spPr bwMode="auto">
              <a:xfrm flipV="1">
                <a:off x="3359" y="2535"/>
                <a:ext cx="0" cy="14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2" name="Line 332"/>
              <p:cNvSpPr>
                <a:spLocks noChangeShapeType="1"/>
              </p:cNvSpPr>
              <p:nvPr/>
            </p:nvSpPr>
            <p:spPr bwMode="auto">
              <a:xfrm flipV="1">
                <a:off x="3367" y="2544"/>
                <a:ext cx="5" cy="13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3" name="Line 333"/>
              <p:cNvSpPr>
                <a:spLocks noChangeShapeType="1"/>
              </p:cNvSpPr>
              <p:nvPr/>
            </p:nvSpPr>
            <p:spPr bwMode="auto">
              <a:xfrm flipV="1">
                <a:off x="3378" y="2550"/>
                <a:ext cx="1" cy="1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4" name="Line 334"/>
              <p:cNvSpPr>
                <a:spLocks noChangeShapeType="1"/>
              </p:cNvSpPr>
              <p:nvPr/>
            </p:nvSpPr>
            <p:spPr bwMode="auto">
              <a:xfrm flipH="1">
                <a:off x="3277" y="2537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5" name="Line 335"/>
              <p:cNvSpPr>
                <a:spLocks noChangeShapeType="1"/>
              </p:cNvSpPr>
              <p:nvPr/>
            </p:nvSpPr>
            <p:spPr bwMode="auto">
              <a:xfrm flipH="1">
                <a:off x="3267" y="2534"/>
                <a:ext cx="54" cy="1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6" name="Line 336"/>
              <p:cNvSpPr>
                <a:spLocks noChangeShapeType="1"/>
              </p:cNvSpPr>
              <p:nvPr/>
            </p:nvSpPr>
            <p:spPr bwMode="auto">
              <a:xfrm flipH="1">
                <a:off x="3255" y="2534"/>
                <a:ext cx="55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7" name="Line 337"/>
              <p:cNvSpPr>
                <a:spLocks noChangeShapeType="1"/>
              </p:cNvSpPr>
              <p:nvPr/>
            </p:nvSpPr>
            <p:spPr bwMode="auto">
              <a:xfrm flipV="1">
                <a:off x="3267" y="2511"/>
                <a:ext cx="7" cy="15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8" name="Line 338"/>
              <p:cNvSpPr>
                <a:spLocks noChangeShapeType="1"/>
              </p:cNvSpPr>
              <p:nvPr/>
            </p:nvSpPr>
            <p:spPr bwMode="auto">
              <a:xfrm flipH="1">
                <a:off x="3236" y="2536"/>
                <a:ext cx="53" cy="10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9" name="Line 339"/>
              <p:cNvSpPr>
                <a:spLocks noChangeShapeType="1"/>
              </p:cNvSpPr>
              <p:nvPr/>
            </p:nvSpPr>
            <p:spPr bwMode="auto">
              <a:xfrm flipH="1">
                <a:off x="3228" y="2536"/>
                <a:ext cx="51" cy="9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0" name="Line 340"/>
              <p:cNvSpPr>
                <a:spLocks noChangeShapeType="1"/>
              </p:cNvSpPr>
              <p:nvPr/>
            </p:nvSpPr>
            <p:spPr bwMode="auto">
              <a:xfrm flipH="1">
                <a:off x="3221" y="2542"/>
                <a:ext cx="49" cy="7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1" name="Line 341"/>
              <p:cNvSpPr>
                <a:spLocks noChangeShapeType="1"/>
              </p:cNvSpPr>
              <p:nvPr/>
            </p:nvSpPr>
            <p:spPr bwMode="auto">
              <a:xfrm flipH="1">
                <a:off x="3213" y="2548"/>
                <a:ext cx="44" cy="5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2" name="Line 342"/>
              <p:cNvSpPr>
                <a:spLocks noChangeShapeType="1"/>
              </p:cNvSpPr>
              <p:nvPr/>
            </p:nvSpPr>
            <p:spPr bwMode="auto">
              <a:xfrm>
                <a:off x="3232" y="2581"/>
                <a:ext cx="160" cy="2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3" name="Line 343"/>
              <p:cNvSpPr>
                <a:spLocks noChangeShapeType="1"/>
              </p:cNvSpPr>
              <p:nvPr/>
            </p:nvSpPr>
            <p:spPr bwMode="auto">
              <a:xfrm>
                <a:off x="3231" y="2591"/>
                <a:ext cx="158" cy="1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4" name="Line 344"/>
              <p:cNvSpPr>
                <a:spLocks noChangeShapeType="1"/>
              </p:cNvSpPr>
              <p:nvPr/>
            </p:nvSpPr>
            <p:spPr bwMode="auto">
              <a:xfrm>
                <a:off x="3231" y="2599"/>
                <a:ext cx="158" cy="1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5" name="Line 345"/>
              <p:cNvSpPr>
                <a:spLocks noChangeShapeType="1"/>
              </p:cNvSpPr>
              <p:nvPr/>
            </p:nvSpPr>
            <p:spPr bwMode="auto">
              <a:xfrm>
                <a:off x="3231" y="2608"/>
                <a:ext cx="154" cy="1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6" name="Line 346"/>
              <p:cNvSpPr>
                <a:spLocks noChangeShapeType="1"/>
              </p:cNvSpPr>
              <p:nvPr/>
            </p:nvSpPr>
            <p:spPr bwMode="auto">
              <a:xfrm>
                <a:off x="3232" y="2619"/>
                <a:ext cx="144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7" name="Line 347"/>
              <p:cNvSpPr>
                <a:spLocks noChangeShapeType="1"/>
              </p:cNvSpPr>
              <p:nvPr/>
            </p:nvSpPr>
            <p:spPr bwMode="auto">
              <a:xfrm>
                <a:off x="3236" y="2627"/>
                <a:ext cx="139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8" name="Line 348"/>
              <p:cNvSpPr>
                <a:spLocks noChangeShapeType="1"/>
              </p:cNvSpPr>
              <p:nvPr/>
            </p:nvSpPr>
            <p:spPr bwMode="auto">
              <a:xfrm>
                <a:off x="3241" y="2636"/>
                <a:ext cx="121" cy="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9" name="Line 349"/>
              <p:cNvSpPr>
                <a:spLocks noChangeShapeType="1"/>
              </p:cNvSpPr>
              <p:nvPr/>
            </p:nvSpPr>
            <p:spPr bwMode="auto">
              <a:xfrm>
                <a:off x="3247" y="2647"/>
                <a:ext cx="105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0" name="Line 350"/>
              <p:cNvSpPr>
                <a:spLocks noChangeShapeType="1"/>
              </p:cNvSpPr>
              <p:nvPr/>
            </p:nvSpPr>
            <p:spPr bwMode="auto">
              <a:xfrm>
                <a:off x="3236" y="2575"/>
                <a:ext cx="158" cy="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1" name="Line 351"/>
              <p:cNvSpPr>
                <a:spLocks noChangeShapeType="1"/>
              </p:cNvSpPr>
              <p:nvPr/>
            </p:nvSpPr>
            <p:spPr bwMode="auto">
              <a:xfrm>
                <a:off x="3239" y="2567"/>
                <a:ext cx="155" cy="1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2" name="Line 352"/>
              <p:cNvSpPr>
                <a:spLocks noChangeShapeType="1"/>
              </p:cNvSpPr>
              <p:nvPr/>
            </p:nvSpPr>
            <p:spPr bwMode="auto">
              <a:xfrm>
                <a:off x="3246" y="2558"/>
                <a:ext cx="146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3" name="Line 353"/>
              <p:cNvSpPr>
                <a:spLocks noChangeShapeType="1"/>
              </p:cNvSpPr>
              <p:nvPr/>
            </p:nvSpPr>
            <p:spPr bwMode="auto">
              <a:xfrm>
                <a:off x="3254" y="2550"/>
                <a:ext cx="136" cy="13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4" name="Line 354"/>
              <p:cNvSpPr>
                <a:spLocks noChangeShapeType="1"/>
              </p:cNvSpPr>
              <p:nvPr/>
            </p:nvSpPr>
            <p:spPr bwMode="auto">
              <a:xfrm>
                <a:off x="3265" y="2545"/>
                <a:ext cx="120" cy="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5" name="Line 355"/>
              <p:cNvSpPr>
                <a:spLocks noChangeShapeType="1"/>
              </p:cNvSpPr>
              <p:nvPr/>
            </p:nvSpPr>
            <p:spPr bwMode="auto">
              <a:xfrm>
                <a:off x="3279" y="2538"/>
                <a:ext cx="100" cy="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6" name="Line 356"/>
              <p:cNvSpPr>
                <a:spLocks noChangeShapeType="1"/>
              </p:cNvSpPr>
              <p:nvPr/>
            </p:nvSpPr>
            <p:spPr bwMode="auto">
              <a:xfrm>
                <a:off x="3260" y="2653"/>
                <a:ext cx="72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</p:grpSp>
        <p:grpSp>
          <p:nvGrpSpPr>
            <p:cNvPr id="293" name="Group 367"/>
            <p:cNvGrpSpPr>
              <a:grpSpLocks/>
            </p:cNvGrpSpPr>
            <p:nvPr/>
          </p:nvGrpSpPr>
          <p:grpSpPr bwMode="auto">
            <a:xfrm>
              <a:off x="4077" y="2454"/>
              <a:ext cx="271" cy="129"/>
              <a:chOff x="4077" y="2454"/>
              <a:chExt cx="271" cy="129"/>
            </a:xfrm>
          </p:grpSpPr>
          <p:sp>
            <p:nvSpPr>
              <p:cNvPr id="347" name="Freeform 358"/>
              <p:cNvSpPr>
                <a:spLocks/>
              </p:cNvSpPr>
              <p:nvPr/>
            </p:nvSpPr>
            <p:spPr bwMode="auto">
              <a:xfrm>
                <a:off x="4077" y="2454"/>
                <a:ext cx="271" cy="129"/>
              </a:xfrm>
              <a:custGeom>
                <a:avLst/>
                <a:gdLst>
                  <a:gd name="T0" fmla="*/ 6 w 271"/>
                  <a:gd name="T1" fmla="*/ 9 h 129"/>
                  <a:gd name="T2" fmla="*/ 11 w 271"/>
                  <a:gd name="T3" fmla="*/ 29 h 129"/>
                  <a:gd name="T4" fmla="*/ 10 w 271"/>
                  <a:gd name="T5" fmla="*/ 45 h 129"/>
                  <a:gd name="T6" fmla="*/ 3 w 271"/>
                  <a:gd name="T7" fmla="*/ 58 h 129"/>
                  <a:gd name="T8" fmla="*/ 19 w 271"/>
                  <a:gd name="T9" fmla="*/ 57 h 129"/>
                  <a:gd name="T10" fmla="*/ 36 w 271"/>
                  <a:gd name="T11" fmla="*/ 54 h 129"/>
                  <a:gd name="T12" fmla="*/ 53 w 271"/>
                  <a:gd name="T13" fmla="*/ 51 h 129"/>
                  <a:gd name="T14" fmla="*/ 69 w 271"/>
                  <a:gd name="T15" fmla="*/ 57 h 129"/>
                  <a:gd name="T16" fmla="*/ 87 w 271"/>
                  <a:gd name="T17" fmla="*/ 63 h 129"/>
                  <a:gd name="T18" fmla="*/ 104 w 271"/>
                  <a:gd name="T19" fmla="*/ 66 h 129"/>
                  <a:gd name="T20" fmla="*/ 131 w 271"/>
                  <a:gd name="T21" fmla="*/ 67 h 129"/>
                  <a:gd name="T22" fmla="*/ 170 w 271"/>
                  <a:gd name="T23" fmla="*/ 78 h 129"/>
                  <a:gd name="T24" fmla="*/ 177 w 271"/>
                  <a:gd name="T25" fmla="*/ 94 h 129"/>
                  <a:gd name="T26" fmla="*/ 187 w 271"/>
                  <a:gd name="T27" fmla="*/ 102 h 129"/>
                  <a:gd name="T28" fmla="*/ 195 w 271"/>
                  <a:gd name="T29" fmla="*/ 110 h 129"/>
                  <a:gd name="T30" fmla="*/ 206 w 271"/>
                  <a:gd name="T31" fmla="*/ 119 h 129"/>
                  <a:gd name="T32" fmla="*/ 216 w 271"/>
                  <a:gd name="T33" fmla="*/ 127 h 129"/>
                  <a:gd name="T34" fmla="*/ 222 w 271"/>
                  <a:gd name="T35" fmla="*/ 125 h 129"/>
                  <a:gd name="T36" fmla="*/ 221 w 271"/>
                  <a:gd name="T37" fmla="*/ 118 h 129"/>
                  <a:gd name="T38" fmla="*/ 216 w 271"/>
                  <a:gd name="T39" fmla="*/ 112 h 129"/>
                  <a:gd name="T40" fmla="*/ 210 w 271"/>
                  <a:gd name="T41" fmla="*/ 104 h 129"/>
                  <a:gd name="T42" fmla="*/ 212 w 271"/>
                  <a:gd name="T43" fmla="*/ 96 h 129"/>
                  <a:gd name="T44" fmla="*/ 224 w 271"/>
                  <a:gd name="T45" fmla="*/ 95 h 129"/>
                  <a:gd name="T46" fmla="*/ 237 w 271"/>
                  <a:gd name="T47" fmla="*/ 96 h 129"/>
                  <a:gd name="T48" fmla="*/ 247 w 271"/>
                  <a:gd name="T49" fmla="*/ 106 h 129"/>
                  <a:gd name="T50" fmla="*/ 250 w 271"/>
                  <a:gd name="T51" fmla="*/ 115 h 129"/>
                  <a:gd name="T52" fmla="*/ 259 w 271"/>
                  <a:gd name="T53" fmla="*/ 117 h 129"/>
                  <a:gd name="T54" fmla="*/ 265 w 271"/>
                  <a:gd name="T55" fmla="*/ 117 h 129"/>
                  <a:gd name="T56" fmla="*/ 266 w 271"/>
                  <a:gd name="T57" fmla="*/ 109 h 129"/>
                  <a:gd name="T58" fmla="*/ 269 w 271"/>
                  <a:gd name="T59" fmla="*/ 106 h 129"/>
                  <a:gd name="T60" fmla="*/ 266 w 271"/>
                  <a:gd name="T61" fmla="*/ 98 h 129"/>
                  <a:gd name="T62" fmla="*/ 260 w 271"/>
                  <a:gd name="T63" fmla="*/ 88 h 129"/>
                  <a:gd name="T64" fmla="*/ 253 w 271"/>
                  <a:gd name="T65" fmla="*/ 77 h 129"/>
                  <a:gd name="T66" fmla="*/ 244 w 271"/>
                  <a:gd name="T67" fmla="*/ 70 h 129"/>
                  <a:gd name="T68" fmla="*/ 235 w 271"/>
                  <a:gd name="T69" fmla="*/ 62 h 129"/>
                  <a:gd name="T70" fmla="*/ 227 w 271"/>
                  <a:gd name="T71" fmla="*/ 58 h 129"/>
                  <a:gd name="T72" fmla="*/ 204 w 271"/>
                  <a:gd name="T73" fmla="*/ 53 h 129"/>
                  <a:gd name="T74" fmla="*/ 179 w 271"/>
                  <a:gd name="T75" fmla="*/ 50 h 129"/>
                  <a:gd name="T76" fmla="*/ 135 w 271"/>
                  <a:gd name="T77" fmla="*/ 28 h 129"/>
                  <a:gd name="T78" fmla="*/ 120 w 271"/>
                  <a:gd name="T79" fmla="*/ 20 h 129"/>
                  <a:gd name="T80" fmla="*/ 105 w 271"/>
                  <a:gd name="T81" fmla="*/ 11 h 129"/>
                  <a:gd name="T82" fmla="*/ 86 w 271"/>
                  <a:gd name="T83" fmla="*/ 5 h 129"/>
                  <a:gd name="T84" fmla="*/ 70 w 271"/>
                  <a:gd name="T85" fmla="*/ 3 h 129"/>
                  <a:gd name="T86" fmla="*/ 53 w 271"/>
                  <a:gd name="T87" fmla="*/ 3 h 129"/>
                  <a:gd name="T88" fmla="*/ 35 w 271"/>
                  <a:gd name="T89" fmla="*/ 2 h 129"/>
                  <a:gd name="T90" fmla="*/ 11 w 271"/>
                  <a:gd name="T91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71" h="129">
                    <a:moveTo>
                      <a:pt x="0" y="0"/>
                    </a:moveTo>
                    <a:lnTo>
                      <a:pt x="6" y="9"/>
                    </a:lnTo>
                    <a:lnTo>
                      <a:pt x="10" y="22"/>
                    </a:lnTo>
                    <a:lnTo>
                      <a:pt x="11" y="29"/>
                    </a:lnTo>
                    <a:lnTo>
                      <a:pt x="11" y="38"/>
                    </a:lnTo>
                    <a:lnTo>
                      <a:pt x="10" y="45"/>
                    </a:lnTo>
                    <a:lnTo>
                      <a:pt x="7" y="52"/>
                    </a:lnTo>
                    <a:lnTo>
                      <a:pt x="3" y="58"/>
                    </a:lnTo>
                    <a:lnTo>
                      <a:pt x="11" y="58"/>
                    </a:lnTo>
                    <a:lnTo>
                      <a:pt x="19" y="57"/>
                    </a:lnTo>
                    <a:lnTo>
                      <a:pt x="27" y="56"/>
                    </a:lnTo>
                    <a:lnTo>
                      <a:pt x="36" y="54"/>
                    </a:lnTo>
                    <a:lnTo>
                      <a:pt x="42" y="51"/>
                    </a:lnTo>
                    <a:lnTo>
                      <a:pt x="53" y="51"/>
                    </a:lnTo>
                    <a:lnTo>
                      <a:pt x="59" y="51"/>
                    </a:lnTo>
                    <a:lnTo>
                      <a:pt x="69" y="57"/>
                    </a:lnTo>
                    <a:lnTo>
                      <a:pt x="78" y="60"/>
                    </a:lnTo>
                    <a:lnTo>
                      <a:pt x="87" y="63"/>
                    </a:lnTo>
                    <a:lnTo>
                      <a:pt x="95" y="65"/>
                    </a:lnTo>
                    <a:lnTo>
                      <a:pt x="104" y="66"/>
                    </a:lnTo>
                    <a:lnTo>
                      <a:pt x="117" y="66"/>
                    </a:lnTo>
                    <a:lnTo>
                      <a:pt x="131" y="67"/>
                    </a:lnTo>
                    <a:lnTo>
                      <a:pt x="147" y="71"/>
                    </a:lnTo>
                    <a:lnTo>
                      <a:pt x="170" y="78"/>
                    </a:lnTo>
                    <a:lnTo>
                      <a:pt x="173" y="85"/>
                    </a:lnTo>
                    <a:lnTo>
                      <a:pt x="177" y="94"/>
                    </a:lnTo>
                    <a:lnTo>
                      <a:pt x="181" y="98"/>
                    </a:lnTo>
                    <a:lnTo>
                      <a:pt x="187" y="102"/>
                    </a:lnTo>
                    <a:lnTo>
                      <a:pt x="192" y="105"/>
                    </a:lnTo>
                    <a:lnTo>
                      <a:pt x="195" y="110"/>
                    </a:lnTo>
                    <a:lnTo>
                      <a:pt x="200" y="116"/>
                    </a:lnTo>
                    <a:lnTo>
                      <a:pt x="206" y="119"/>
                    </a:lnTo>
                    <a:lnTo>
                      <a:pt x="210" y="122"/>
                    </a:lnTo>
                    <a:lnTo>
                      <a:pt x="216" y="127"/>
                    </a:lnTo>
                    <a:lnTo>
                      <a:pt x="220" y="128"/>
                    </a:lnTo>
                    <a:lnTo>
                      <a:pt x="222" y="125"/>
                    </a:lnTo>
                    <a:lnTo>
                      <a:pt x="223" y="122"/>
                    </a:lnTo>
                    <a:lnTo>
                      <a:pt x="221" y="118"/>
                    </a:lnTo>
                    <a:lnTo>
                      <a:pt x="218" y="114"/>
                    </a:lnTo>
                    <a:lnTo>
                      <a:pt x="216" y="112"/>
                    </a:lnTo>
                    <a:lnTo>
                      <a:pt x="211" y="110"/>
                    </a:lnTo>
                    <a:lnTo>
                      <a:pt x="210" y="104"/>
                    </a:lnTo>
                    <a:lnTo>
                      <a:pt x="210" y="99"/>
                    </a:lnTo>
                    <a:lnTo>
                      <a:pt x="212" y="96"/>
                    </a:lnTo>
                    <a:lnTo>
                      <a:pt x="217" y="95"/>
                    </a:lnTo>
                    <a:lnTo>
                      <a:pt x="224" y="95"/>
                    </a:lnTo>
                    <a:lnTo>
                      <a:pt x="230" y="96"/>
                    </a:lnTo>
                    <a:lnTo>
                      <a:pt x="237" y="96"/>
                    </a:lnTo>
                    <a:lnTo>
                      <a:pt x="241" y="100"/>
                    </a:lnTo>
                    <a:lnTo>
                      <a:pt x="247" y="106"/>
                    </a:lnTo>
                    <a:lnTo>
                      <a:pt x="247" y="112"/>
                    </a:lnTo>
                    <a:lnTo>
                      <a:pt x="250" y="115"/>
                    </a:lnTo>
                    <a:lnTo>
                      <a:pt x="255" y="114"/>
                    </a:lnTo>
                    <a:lnTo>
                      <a:pt x="259" y="117"/>
                    </a:lnTo>
                    <a:lnTo>
                      <a:pt x="263" y="118"/>
                    </a:lnTo>
                    <a:lnTo>
                      <a:pt x="265" y="117"/>
                    </a:lnTo>
                    <a:lnTo>
                      <a:pt x="266" y="116"/>
                    </a:lnTo>
                    <a:lnTo>
                      <a:pt x="266" y="109"/>
                    </a:lnTo>
                    <a:lnTo>
                      <a:pt x="267" y="108"/>
                    </a:lnTo>
                    <a:lnTo>
                      <a:pt x="269" y="106"/>
                    </a:lnTo>
                    <a:lnTo>
                      <a:pt x="270" y="102"/>
                    </a:lnTo>
                    <a:lnTo>
                      <a:pt x="266" y="98"/>
                    </a:lnTo>
                    <a:lnTo>
                      <a:pt x="263" y="93"/>
                    </a:lnTo>
                    <a:lnTo>
                      <a:pt x="260" y="88"/>
                    </a:lnTo>
                    <a:lnTo>
                      <a:pt x="255" y="80"/>
                    </a:lnTo>
                    <a:lnTo>
                      <a:pt x="253" y="77"/>
                    </a:lnTo>
                    <a:lnTo>
                      <a:pt x="250" y="74"/>
                    </a:lnTo>
                    <a:lnTo>
                      <a:pt x="244" y="70"/>
                    </a:lnTo>
                    <a:lnTo>
                      <a:pt x="240" y="67"/>
                    </a:lnTo>
                    <a:lnTo>
                      <a:pt x="235" y="62"/>
                    </a:lnTo>
                    <a:lnTo>
                      <a:pt x="232" y="59"/>
                    </a:lnTo>
                    <a:lnTo>
                      <a:pt x="227" y="58"/>
                    </a:lnTo>
                    <a:lnTo>
                      <a:pt x="216" y="55"/>
                    </a:lnTo>
                    <a:lnTo>
                      <a:pt x="204" y="53"/>
                    </a:lnTo>
                    <a:lnTo>
                      <a:pt x="191" y="53"/>
                    </a:lnTo>
                    <a:lnTo>
                      <a:pt x="179" y="50"/>
                    </a:lnTo>
                    <a:lnTo>
                      <a:pt x="142" y="34"/>
                    </a:lnTo>
                    <a:lnTo>
                      <a:pt x="135" y="28"/>
                    </a:lnTo>
                    <a:lnTo>
                      <a:pt x="128" y="24"/>
                    </a:lnTo>
                    <a:lnTo>
                      <a:pt x="120" y="20"/>
                    </a:lnTo>
                    <a:lnTo>
                      <a:pt x="113" y="15"/>
                    </a:lnTo>
                    <a:lnTo>
                      <a:pt x="105" y="11"/>
                    </a:lnTo>
                    <a:lnTo>
                      <a:pt x="95" y="8"/>
                    </a:lnTo>
                    <a:lnTo>
                      <a:pt x="86" y="5"/>
                    </a:lnTo>
                    <a:lnTo>
                      <a:pt x="77" y="3"/>
                    </a:lnTo>
                    <a:lnTo>
                      <a:pt x="70" y="3"/>
                    </a:lnTo>
                    <a:lnTo>
                      <a:pt x="63" y="2"/>
                    </a:lnTo>
                    <a:lnTo>
                      <a:pt x="53" y="3"/>
                    </a:lnTo>
                    <a:lnTo>
                      <a:pt x="42" y="2"/>
                    </a:lnTo>
                    <a:lnTo>
                      <a:pt x="35" y="2"/>
                    </a:lnTo>
                    <a:lnTo>
                      <a:pt x="23" y="1"/>
                    </a:lnTo>
                    <a:lnTo>
                      <a:pt x="1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E0C0"/>
              </a:solidFill>
              <a:ln w="12700" cap="rnd" cmpd="sng">
                <a:solidFill>
                  <a:srgbClr val="804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48" name="Freeform 359"/>
              <p:cNvSpPr>
                <a:spLocks/>
              </p:cNvSpPr>
              <p:nvPr/>
            </p:nvSpPr>
            <p:spPr bwMode="auto">
              <a:xfrm>
                <a:off x="4081" y="2487"/>
                <a:ext cx="139" cy="35"/>
              </a:xfrm>
              <a:custGeom>
                <a:avLst/>
                <a:gdLst>
                  <a:gd name="T0" fmla="*/ 3 w 139"/>
                  <a:gd name="T1" fmla="*/ 18 h 35"/>
                  <a:gd name="T2" fmla="*/ 10 w 139"/>
                  <a:gd name="T3" fmla="*/ 18 h 35"/>
                  <a:gd name="T4" fmla="*/ 17 w 139"/>
                  <a:gd name="T5" fmla="*/ 18 h 35"/>
                  <a:gd name="T6" fmla="*/ 25 w 139"/>
                  <a:gd name="T7" fmla="*/ 17 h 35"/>
                  <a:gd name="T8" fmla="*/ 31 w 139"/>
                  <a:gd name="T9" fmla="*/ 16 h 35"/>
                  <a:gd name="T10" fmla="*/ 36 w 139"/>
                  <a:gd name="T11" fmla="*/ 14 h 35"/>
                  <a:gd name="T12" fmla="*/ 43 w 139"/>
                  <a:gd name="T13" fmla="*/ 12 h 35"/>
                  <a:gd name="T14" fmla="*/ 48 w 139"/>
                  <a:gd name="T15" fmla="*/ 9 h 35"/>
                  <a:gd name="T16" fmla="*/ 50 w 139"/>
                  <a:gd name="T17" fmla="*/ 4 h 35"/>
                  <a:gd name="T18" fmla="*/ 47 w 139"/>
                  <a:gd name="T19" fmla="*/ 1 h 35"/>
                  <a:gd name="T20" fmla="*/ 46 w 139"/>
                  <a:gd name="T21" fmla="*/ 0 h 35"/>
                  <a:gd name="T22" fmla="*/ 49 w 139"/>
                  <a:gd name="T23" fmla="*/ 0 h 35"/>
                  <a:gd name="T24" fmla="*/ 52 w 139"/>
                  <a:gd name="T25" fmla="*/ 4 h 35"/>
                  <a:gd name="T26" fmla="*/ 57 w 139"/>
                  <a:gd name="T27" fmla="*/ 11 h 35"/>
                  <a:gd name="T28" fmla="*/ 60 w 139"/>
                  <a:gd name="T29" fmla="*/ 14 h 35"/>
                  <a:gd name="T30" fmla="*/ 68 w 139"/>
                  <a:gd name="T31" fmla="*/ 18 h 35"/>
                  <a:gd name="T32" fmla="*/ 79 w 139"/>
                  <a:gd name="T33" fmla="*/ 22 h 35"/>
                  <a:gd name="T34" fmla="*/ 86 w 139"/>
                  <a:gd name="T35" fmla="*/ 25 h 35"/>
                  <a:gd name="T36" fmla="*/ 98 w 139"/>
                  <a:gd name="T37" fmla="*/ 26 h 35"/>
                  <a:gd name="T38" fmla="*/ 109 w 139"/>
                  <a:gd name="T39" fmla="*/ 26 h 35"/>
                  <a:gd name="T40" fmla="*/ 117 w 139"/>
                  <a:gd name="T41" fmla="*/ 26 h 35"/>
                  <a:gd name="T42" fmla="*/ 129 w 139"/>
                  <a:gd name="T43" fmla="*/ 26 h 35"/>
                  <a:gd name="T44" fmla="*/ 138 w 139"/>
                  <a:gd name="T45" fmla="*/ 26 h 35"/>
                  <a:gd name="T46" fmla="*/ 135 w 139"/>
                  <a:gd name="T47" fmla="*/ 34 h 35"/>
                  <a:gd name="T48" fmla="*/ 120 w 139"/>
                  <a:gd name="T49" fmla="*/ 31 h 35"/>
                  <a:gd name="T50" fmla="*/ 111 w 139"/>
                  <a:gd name="T51" fmla="*/ 31 h 35"/>
                  <a:gd name="T52" fmla="*/ 101 w 139"/>
                  <a:gd name="T53" fmla="*/ 30 h 35"/>
                  <a:gd name="T54" fmla="*/ 91 w 139"/>
                  <a:gd name="T55" fmla="*/ 30 h 35"/>
                  <a:gd name="T56" fmla="*/ 80 w 139"/>
                  <a:gd name="T57" fmla="*/ 28 h 35"/>
                  <a:gd name="T58" fmla="*/ 71 w 139"/>
                  <a:gd name="T59" fmla="*/ 25 h 35"/>
                  <a:gd name="T60" fmla="*/ 61 w 139"/>
                  <a:gd name="T61" fmla="*/ 21 h 35"/>
                  <a:gd name="T62" fmla="*/ 54 w 139"/>
                  <a:gd name="T63" fmla="*/ 17 h 35"/>
                  <a:gd name="T64" fmla="*/ 44 w 139"/>
                  <a:gd name="T65" fmla="*/ 17 h 35"/>
                  <a:gd name="T66" fmla="*/ 38 w 139"/>
                  <a:gd name="T67" fmla="*/ 17 h 35"/>
                  <a:gd name="T68" fmla="*/ 31 w 139"/>
                  <a:gd name="T69" fmla="*/ 19 h 35"/>
                  <a:gd name="T70" fmla="*/ 25 w 139"/>
                  <a:gd name="T71" fmla="*/ 21 h 35"/>
                  <a:gd name="T72" fmla="*/ 17 w 139"/>
                  <a:gd name="T73" fmla="*/ 22 h 35"/>
                  <a:gd name="T74" fmla="*/ 10 w 139"/>
                  <a:gd name="T75" fmla="*/ 24 h 35"/>
                  <a:gd name="T76" fmla="*/ 0 w 139"/>
                  <a:gd name="T77" fmla="*/ 23 h 35"/>
                  <a:gd name="T78" fmla="*/ 3 w 139"/>
                  <a:gd name="T7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9" h="35">
                    <a:moveTo>
                      <a:pt x="3" y="18"/>
                    </a:moveTo>
                    <a:lnTo>
                      <a:pt x="10" y="18"/>
                    </a:lnTo>
                    <a:lnTo>
                      <a:pt x="17" y="18"/>
                    </a:lnTo>
                    <a:lnTo>
                      <a:pt x="25" y="17"/>
                    </a:lnTo>
                    <a:lnTo>
                      <a:pt x="31" y="16"/>
                    </a:lnTo>
                    <a:lnTo>
                      <a:pt x="36" y="14"/>
                    </a:lnTo>
                    <a:lnTo>
                      <a:pt x="43" y="12"/>
                    </a:lnTo>
                    <a:lnTo>
                      <a:pt x="48" y="9"/>
                    </a:lnTo>
                    <a:lnTo>
                      <a:pt x="50" y="4"/>
                    </a:lnTo>
                    <a:lnTo>
                      <a:pt x="47" y="1"/>
                    </a:lnTo>
                    <a:lnTo>
                      <a:pt x="46" y="0"/>
                    </a:lnTo>
                    <a:lnTo>
                      <a:pt x="49" y="0"/>
                    </a:lnTo>
                    <a:lnTo>
                      <a:pt x="52" y="4"/>
                    </a:lnTo>
                    <a:lnTo>
                      <a:pt x="57" y="11"/>
                    </a:lnTo>
                    <a:lnTo>
                      <a:pt x="60" y="14"/>
                    </a:lnTo>
                    <a:lnTo>
                      <a:pt x="68" y="18"/>
                    </a:lnTo>
                    <a:lnTo>
                      <a:pt x="79" y="22"/>
                    </a:lnTo>
                    <a:lnTo>
                      <a:pt x="86" y="25"/>
                    </a:lnTo>
                    <a:lnTo>
                      <a:pt x="98" y="26"/>
                    </a:lnTo>
                    <a:lnTo>
                      <a:pt x="109" y="26"/>
                    </a:lnTo>
                    <a:lnTo>
                      <a:pt x="117" y="26"/>
                    </a:lnTo>
                    <a:lnTo>
                      <a:pt x="129" y="26"/>
                    </a:lnTo>
                    <a:lnTo>
                      <a:pt x="138" y="26"/>
                    </a:lnTo>
                    <a:lnTo>
                      <a:pt x="135" y="34"/>
                    </a:lnTo>
                    <a:lnTo>
                      <a:pt x="120" y="31"/>
                    </a:lnTo>
                    <a:lnTo>
                      <a:pt x="111" y="31"/>
                    </a:lnTo>
                    <a:lnTo>
                      <a:pt x="101" y="30"/>
                    </a:lnTo>
                    <a:lnTo>
                      <a:pt x="91" y="30"/>
                    </a:lnTo>
                    <a:lnTo>
                      <a:pt x="80" y="28"/>
                    </a:lnTo>
                    <a:lnTo>
                      <a:pt x="71" y="25"/>
                    </a:lnTo>
                    <a:lnTo>
                      <a:pt x="61" y="21"/>
                    </a:lnTo>
                    <a:lnTo>
                      <a:pt x="54" y="17"/>
                    </a:lnTo>
                    <a:lnTo>
                      <a:pt x="44" y="17"/>
                    </a:lnTo>
                    <a:lnTo>
                      <a:pt x="38" y="17"/>
                    </a:lnTo>
                    <a:lnTo>
                      <a:pt x="31" y="19"/>
                    </a:lnTo>
                    <a:lnTo>
                      <a:pt x="25" y="21"/>
                    </a:lnTo>
                    <a:lnTo>
                      <a:pt x="17" y="22"/>
                    </a:lnTo>
                    <a:lnTo>
                      <a:pt x="10" y="24"/>
                    </a:lnTo>
                    <a:lnTo>
                      <a:pt x="0" y="23"/>
                    </a:lnTo>
                    <a:lnTo>
                      <a:pt x="3" y="1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49" name="Freeform 360"/>
              <p:cNvSpPr>
                <a:spLocks/>
              </p:cNvSpPr>
              <p:nvPr/>
            </p:nvSpPr>
            <p:spPr bwMode="auto">
              <a:xfrm>
                <a:off x="4316" y="2551"/>
                <a:ext cx="25" cy="19"/>
              </a:xfrm>
              <a:custGeom>
                <a:avLst/>
                <a:gdLst>
                  <a:gd name="T0" fmla="*/ 0 w 25"/>
                  <a:gd name="T1" fmla="*/ 0 h 19"/>
                  <a:gd name="T2" fmla="*/ 6 w 25"/>
                  <a:gd name="T3" fmla="*/ 1 h 19"/>
                  <a:gd name="T4" fmla="*/ 8 w 25"/>
                  <a:gd name="T5" fmla="*/ 4 h 19"/>
                  <a:gd name="T6" fmla="*/ 12 w 25"/>
                  <a:gd name="T7" fmla="*/ 8 h 19"/>
                  <a:gd name="T8" fmla="*/ 16 w 25"/>
                  <a:gd name="T9" fmla="*/ 9 h 19"/>
                  <a:gd name="T10" fmla="*/ 20 w 25"/>
                  <a:gd name="T11" fmla="*/ 9 h 19"/>
                  <a:gd name="T12" fmla="*/ 24 w 25"/>
                  <a:gd name="T13" fmla="*/ 9 h 19"/>
                  <a:gd name="T14" fmla="*/ 22 w 25"/>
                  <a:gd name="T15" fmla="*/ 10 h 19"/>
                  <a:gd name="T16" fmla="*/ 22 w 25"/>
                  <a:gd name="T17" fmla="*/ 16 h 19"/>
                  <a:gd name="T18" fmla="*/ 20 w 25"/>
                  <a:gd name="T19" fmla="*/ 18 h 19"/>
                  <a:gd name="T20" fmla="*/ 16 w 25"/>
                  <a:gd name="T21" fmla="*/ 16 h 19"/>
                  <a:gd name="T22" fmla="*/ 13 w 25"/>
                  <a:gd name="T23" fmla="*/ 14 h 19"/>
                  <a:gd name="T24" fmla="*/ 10 w 25"/>
                  <a:gd name="T25" fmla="*/ 16 h 19"/>
                  <a:gd name="T26" fmla="*/ 8 w 25"/>
                  <a:gd name="T27" fmla="*/ 14 h 19"/>
                  <a:gd name="T28" fmla="*/ 8 w 25"/>
                  <a:gd name="T29" fmla="*/ 12 h 19"/>
                  <a:gd name="T30" fmla="*/ 8 w 25"/>
                  <a:gd name="T31" fmla="*/ 9 h 19"/>
                  <a:gd name="T32" fmla="*/ 0 w 25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9">
                    <a:moveTo>
                      <a:pt x="0" y="0"/>
                    </a:moveTo>
                    <a:lnTo>
                      <a:pt x="6" y="1"/>
                    </a:lnTo>
                    <a:lnTo>
                      <a:pt x="8" y="4"/>
                    </a:lnTo>
                    <a:lnTo>
                      <a:pt x="12" y="8"/>
                    </a:lnTo>
                    <a:lnTo>
                      <a:pt x="16" y="9"/>
                    </a:lnTo>
                    <a:lnTo>
                      <a:pt x="20" y="9"/>
                    </a:lnTo>
                    <a:lnTo>
                      <a:pt x="24" y="9"/>
                    </a:lnTo>
                    <a:lnTo>
                      <a:pt x="22" y="10"/>
                    </a:lnTo>
                    <a:lnTo>
                      <a:pt x="22" y="16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3" y="14"/>
                    </a:lnTo>
                    <a:lnTo>
                      <a:pt x="10" y="16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0" name="Freeform 361"/>
              <p:cNvSpPr>
                <a:spLocks/>
              </p:cNvSpPr>
              <p:nvPr/>
            </p:nvSpPr>
            <p:spPr bwMode="auto">
              <a:xfrm>
                <a:off x="4305" y="2532"/>
                <a:ext cx="30" cy="17"/>
              </a:xfrm>
              <a:custGeom>
                <a:avLst/>
                <a:gdLst>
                  <a:gd name="T0" fmla="*/ 0 w 30"/>
                  <a:gd name="T1" fmla="*/ 0 h 17"/>
                  <a:gd name="T2" fmla="*/ 0 w 30"/>
                  <a:gd name="T3" fmla="*/ 4 h 17"/>
                  <a:gd name="T4" fmla="*/ 11 w 30"/>
                  <a:gd name="T5" fmla="*/ 5 h 17"/>
                  <a:gd name="T6" fmla="*/ 16 w 30"/>
                  <a:gd name="T7" fmla="*/ 6 h 17"/>
                  <a:gd name="T8" fmla="*/ 20 w 30"/>
                  <a:gd name="T9" fmla="*/ 7 h 17"/>
                  <a:gd name="T10" fmla="*/ 23 w 30"/>
                  <a:gd name="T11" fmla="*/ 11 h 17"/>
                  <a:gd name="T12" fmla="*/ 29 w 30"/>
                  <a:gd name="T13" fmla="*/ 16 h 17"/>
                  <a:gd name="T14" fmla="*/ 23 w 30"/>
                  <a:gd name="T15" fmla="*/ 9 h 17"/>
                  <a:gd name="T16" fmla="*/ 22 w 30"/>
                  <a:gd name="T17" fmla="*/ 7 h 17"/>
                  <a:gd name="T18" fmla="*/ 16 w 30"/>
                  <a:gd name="T19" fmla="*/ 5 h 17"/>
                  <a:gd name="T20" fmla="*/ 4 w 30"/>
                  <a:gd name="T21" fmla="*/ 3 h 17"/>
                  <a:gd name="T22" fmla="*/ 0 w 3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" h="17">
                    <a:moveTo>
                      <a:pt x="0" y="0"/>
                    </a:moveTo>
                    <a:lnTo>
                      <a:pt x="0" y="4"/>
                    </a:lnTo>
                    <a:lnTo>
                      <a:pt x="11" y="5"/>
                    </a:lnTo>
                    <a:lnTo>
                      <a:pt x="16" y="6"/>
                    </a:lnTo>
                    <a:lnTo>
                      <a:pt x="20" y="7"/>
                    </a:lnTo>
                    <a:lnTo>
                      <a:pt x="23" y="11"/>
                    </a:lnTo>
                    <a:lnTo>
                      <a:pt x="29" y="16"/>
                    </a:lnTo>
                    <a:lnTo>
                      <a:pt x="23" y="9"/>
                    </a:lnTo>
                    <a:lnTo>
                      <a:pt x="22" y="7"/>
                    </a:lnTo>
                    <a:lnTo>
                      <a:pt x="16" y="5"/>
                    </a:lnTo>
                    <a:lnTo>
                      <a:pt x="4" y="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1" name="Freeform 362"/>
              <p:cNvSpPr>
                <a:spLocks/>
              </p:cNvSpPr>
              <p:nvPr/>
            </p:nvSpPr>
            <p:spPr bwMode="auto">
              <a:xfrm>
                <a:off x="4311" y="2525"/>
                <a:ext cx="8" cy="7"/>
              </a:xfrm>
              <a:custGeom>
                <a:avLst/>
                <a:gdLst>
                  <a:gd name="T0" fmla="*/ 0 w 8"/>
                  <a:gd name="T1" fmla="*/ 0 h 7"/>
                  <a:gd name="T2" fmla="*/ 1 w 8"/>
                  <a:gd name="T3" fmla="*/ 3 h 7"/>
                  <a:gd name="T4" fmla="*/ 7 w 8"/>
                  <a:gd name="T5" fmla="*/ 6 h 7"/>
                  <a:gd name="T6" fmla="*/ 4 w 8"/>
                  <a:gd name="T7" fmla="*/ 3 h 7"/>
                  <a:gd name="T8" fmla="*/ 0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0"/>
                    </a:moveTo>
                    <a:lnTo>
                      <a:pt x="1" y="3"/>
                    </a:lnTo>
                    <a:lnTo>
                      <a:pt x="7" y="6"/>
                    </a:lnTo>
                    <a:lnTo>
                      <a:pt x="4" y="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2" name="Freeform 363"/>
              <p:cNvSpPr>
                <a:spLocks/>
              </p:cNvSpPr>
              <p:nvPr/>
            </p:nvSpPr>
            <p:spPr bwMode="auto">
              <a:xfrm>
                <a:off x="4241" y="2522"/>
                <a:ext cx="11" cy="25"/>
              </a:xfrm>
              <a:custGeom>
                <a:avLst/>
                <a:gdLst>
                  <a:gd name="T0" fmla="*/ 3 w 11"/>
                  <a:gd name="T1" fmla="*/ 0 h 25"/>
                  <a:gd name="T2" fmla="*/ 7 w 11"/>
                  <a:gd name="T3" fmla="*/ 4 h 25"/>
                  <a:gd name="T4" fmla="*/ 8 w 11"/>
                  <a:gd name="T5" fmla="*/ 9 h 25"/>
                  <a:gd name="T6" fmla="*/ 8 w 11"/>
                  <a:gd name="T7" fmla="*/ 16 h 25"/>
                  <a:gd name="T8" fmla="*/ 10 w 11"/>
                  <a:gd name="T9" fmla="*/ 24 h 25"/>
                  <a:gd name="T10" fmla="*/ 8 w 11"/>
                  <a:gd name="T11" fmla="*/ 21 h 25"/>
                  <a:gd name="T12" fmla="*/ 6 w 11"/>
                  <a:gd name="T13" fmla="*/ 15 h 25"/>
                  <a:gd name="T14" fmla="*/ 4 w 11"/>
                  <a:gd name="T15" fmla="*/ 10 h 25"/>
                  <a:gd name="T16" fmla="*/ 3 w 11"/>
                  <a:gd name="T17" fmla="*/ 9 h 25"/>
                  <a:gd name="T18" fmla="*/ 0 w 11"/>
                  <a:gd name="T19" fmla="*/ 8 h 25"/>
                  <a:gd name="T20" fmla="*/ 3 w 11"/>
                  <a:gd name="T2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25">
                    <a:moveTo>
                      <a:pt x="3" y="0"/>
                    </a:moveTo>
                    <a:lnTo>
                      <a:pt x="7" y="4"/>
                    </a:lnTo>
                    <a:lnTo>
                      <a:pt x="8" y="9"/>
                    </a:lnTo>
                    <a:lnTo>
                      <a:pt x="8" y="16"/>
                    </a:lnTo>
                    <a:lnTo>
                      <a:pt x="10" y="24"/>
                    </a:lnTo>
                    <a:lnTo>
                      <a:pt x="8" y="21"/>
                    </a:lnTo>
                    <a:lnTo>
                      <a:pt x="6" y="15"/>
                    </a:lnTo>
                    <a:lnTo>
                      <a:pt x="4" y="10"/>
                    </a:lnTo>
                    <a:lnTo>
                      <a:pt x="3" y="9"/>
                    </a:lnTo>
                    <a:lnTo>
                      <a:pt x="0" y="8"/>
                    </a:lnTo>
                    <a:lnTo>
                      <a:pt x="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353" name="Group 366"/>
              <p:cNvGrpSpPr>
                <a:grpSpLocks/>
              </p:cNvGrpSpPr>
              <p:nvPr/>
            </p:nvGrpSpPr>
            <p:grpSpPr bwMode="auto">
              <a:xfrm>
                <a:off x="4220" y="2491"/>
                <a:ext cx="34" cy="42"/>
                <a:chOff x="4220" y="2491"/>
                <a:chExt cx="34" cy="42"/>
              </a:xfrm>
            </p:grpSpPr>
            <p:sp>
              <p:nvSpPr>
                <p:cNvPr id="354" name="Freeform 364"/>
                <p:cNvSpPr>
                  <a:spLocks/>
                </p:cNvSpPr>
                <p:nvPr/>
              </p:nvSpPr>
              <p:spPr bwMode="auto">
                <a:xfrm>
                  <a:off x="4220" y="2491"/>
                  <a:ext cx="34" cy="41"/>
                </a:xfrm>
                <a:custGeom>
                  <a:avLst/>
                  <a:gdLst>
                    <a:gd name="T0" fmla="*/ 11 w 34"/>
                    <a:gd name="T1" fmla="*/ 0 h 41"/>
                    <a:gd name="T2" fmla="*/ 7 w 34"/>
                    <a:gd name="T3" fmla="*/ 3 h 41"/>
                    <a:gd name="T4" fmla="*/ 4 w 34"/>
                    <a:gd name="T5" fmla="*/ 8 h 41"/>
                    <a:gd name="T6" fmla="*/ 2 w 34"/>
                    <a:gd name="T7" fmla="*/ 16 h 41"/>
                    <a:gd name="T8" fmla="*/ 0 w 34"/>
                    <a:gd name="T9" fmla="*/ 23 h 41"/>
                    <a:gd name="T10" fmla="*/ 0 w 34"/>
                    <a:gd name="T11" fmla="*/ 29 h 41"/>
                    <a:gd name="T12" fmla="*/ 0 w 34"/>
                    <a:gd name="T13" fmla="*/ 33 h 41"/>
                    <a:gd name="T14" fmla="*/ 2 w 34"/>
                    <a:gd name="T15" fmla="*/ 34 h 41"/>
                    <a:gd name="T16" fmla="*/ 21 w 34"/>
                    <a:gd name="T17" fmla="*/ 40 h 41"/>
                    <a:gd name="T18" fmla="*/ 23 w 34"/>
                    <a:gd name="T19" fmla="*/ 40 h 41"/>
                    <a:gd name="T20" fmla="*/ 22 w 34"/>
                    <a:gd name="T21" fmla="*/ 36 h 41"/>
                    <a:gd name="T22" fmla="*/ 23 w 34"/>
                    <a:gd name="T23" fmla="*/ 29 h 41"/>
                    <a:gd name="T24" fmla="*/ 26 w 34"/>
                    <a:gd name="T25" fmla="*/ 21 h 41"/>
                    <a:gd name="T26" fmla="*/ 29 w 34"/>
                    <a:gd name="T27" fmla="*/ 14 h 41"/>
                    <a:gd name="T28" fmla="*/ 33 w 34"/>
                    <a:gd name="T29" fmla="*/ 11 h 41"/>
                    <a:gd name="T30" fmla="*/ 31 w 34"/>
                    <a:gd name="T31" fmla="*/ 8 h 41"/>
                    <a:gd name="T32" fmla="*/ 14 w 34"/>
                    <a:gd name="T33" fmla="*/ 1 h 41"/>
                    <a:gd name="T34" fmla="*/ 11 w 34"/>
                    <a:gd name="T3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4" h="41">
                      <a:moveTo>
                        <a:pt x="11" y="0"/>
                      </a:moveTo>
                      <a:lnTo>
                        <a:pt x="7" y="3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0" y="23"/>
                      </a:lnTo>
                      <a:lnTo>
                        <a:pt x="0" y="29"/>
                      </a:lnTo>
                      <a:lnTo>
                        <a:pt x="0" y="33"/>
                      </a:lnTo>
                      <a:lnTo>
                        <a:pt x="2" y="34"/>
                      </a:lnTo>
                      <a:lnTo>
                        <a:pt x="21" y="40"/>
                      </a:lnTo>
                      <a:lnTo>
                        <a:pt x="23" y="40"/>
                      </a:lnTo>
                      <a:lnTo>
                        <a:pt x="22" y="36"/>
                      </a:lnTo>
                      <a:lnTo>
                        <a:pt x="23" y="29"/>
                      </a:lnTo>
                      <a:lnTo>
                        <a:pt x="26" y="21"/>
                      </a:lnTo>
                      <a:lnTo>
                        <a:pt x="29" y="14"/>
                      </a:lnTo>
                      <a:lnTo>
                        <a:pt x="33" y="11"/>
                      </a:lnTo>
                      <a:lnTo>
                        <a:pt x="31" y="8"/>
                      </a:lnTo>
                      <a:lnTo>
                        <a:pt x="14" y="1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E0E0E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355" name="Freeform 365"/>
                <p:cNvSpPr>
                  <a:spLocks/>
                </p:cNvSpPr>
                <p:nvPr/>
              </p:nvSpPr>
              <p:spPr bwMode="auto">
                <a:xfrm>
                  <a:off x="4220" y="2504"/>
                  <a:ext cx="32" cy="29"/>
                </a:xfrm>
                <a:custGeom>
                  <a:avLst/>
                  <a:gdLst>
                    <a:gd name="T0" fmla="*/ 31 w 32"/>
                    <a:gd name="T1" fmla="*/ 0 h 29"/>
                    <a:gd name="T2" fmla="*/ 28 w 32"/>
                    <a:gd name="T3" fmla="*/ 4 h 29"/>
                    <a:gd name="T4" fmla="*/ 26 w 32"/>
                    <a:gd name="T5" fmla="*/ 8 h 29"/>
                    <a:gd name="T6" fmla="*/ 24 w 32"/>
                    <a:gd name="T7" fmla="*/ 12 h 29"/>
                    <a:gd name="T8" fmla="*/ 23 w 32"/>
                    <a:gd name="T9" fmla="*/ 18 h 29"/>
                    <a:gd name="T10" fmla="*/ 22 w 32"/>
                    <a:gd name="T11" fmla="*/ 22 h 29"/>
                    <a:gd name="T12" fmla="*/ 23 w 32"/>
                    <a:gd name="T13" fmla="*/ 26 h 29"/>
                    <a:gd name="T14" fmla="*/ 22 w 32"/>
                    <a:gd name="T15" fmla="*/ 27 h 29"/>
                    <a:gd name="T16" fmla="*/ 19 w 32"/>
                    <a:gd name="T17" fmla="*/ 28 h 29"/>
                    <a:gd name="T18" fmla="*/ 15 w 32"/>
                    <a:gd name="T19" fmla="*/ 26 h 29"/>
                    <a:gd name="T20" fmla="*/ 5 w 32"/>
                    <a:gd name="T21" fmla="*/ 23 h 29"/>
                    <a:gd name="T22" fmla="*/ 1 w 32"/>
                    <a:gd name="T23" fmla="*/ 22 h 29"/>
                    <a:gd name="T24" fmla="*/ 0 w 32"/>
                    <a:gd name="T25" fmla="*/ 20 h 29"/>
                    <a:gd name="T26" fmla="*/ 0 w 32"/>
                    <a:gd name="T27" fmla="*/ 15 h 29"/>
                    <a:gd name="T28" fmla="*/ 0 w 32"/>
                    <a:gd name="T29" fmla="*/ 9 h 29"/>
                    <a:gd name="T30" fmla="*/ 2 w 32"/>
                    <a:gd name="T31" fmla="*/ 5 h 29"/>
                    <a:gd name="T32" fmla="*/ 4 w 32"/>
                    <a:gd name="T33" fmla="*/ 9 h 29"/>
                    <a:gd name="T34" fmla="*/ 11 w 32"/>
                    <a:gd name="T35" fmla="*/ 11 h 29"/>
                    <a:gd name="T36" fmla="*/ 17 w 32"/>
                    <a:gd name="T37" fmla="*/ 12 h 29"/>
                    <a:gd name="T38" fmla="*/ 22 w 32"/>
                    <a:gd name="T39" fmla="*/ 10 h 29"/>
                    <a:gd name="T40" fmla="*/ 26 w 32"/>
                    <a:gd name="T41" fmla="*/ 6 h 29"/>
                    <a:gd name="T42" fmla="*/ 31 w 32"/>
                    <a:gd name="T43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" h="29">
                      <a:moveTo>
                        <a:pt x="31" y="0"/>
                      </a:moveTo>
                      <a:lnTo>
                        <a:pt x="28" y="4"/>
                      </a:lnTo>
                      <a:lnTo>
                        <a:pt x="26" y="8"/>
                      </a:lnTo>
                      <a:lnTo>
                        <a:pt x="24" y="12"/>
                      </a:lnTo>
                      <a:lnTo>
                        <a:pt x="23" y="18"/>
                      </a:lnTo>
                      <a:lnTo>
                        <a:pt x="22" y="22"/>
                      </a:lnTo>
                      <a:lnTo>
                        <a:pt x="23" y="26"/>
                      </a:lnTo>
                      <a:lnTo>
                        <a:pt x="22" y="27"/>
                      </a:lnTo>
                      <a:lnTo>
                        <a:pt x="19" y="28"/>
                      </a:lnTo>
                      <a:lnTo>
                        <a:pt x="15" y="26"/>
                      </a:lnTo>
                      <a:lnTo>
                        <a:pt x="5" y="23"/>
                      </a:lnTo>
                      <a:lnTo>
                        <a:pt x="1" y="22"/>
                      </a:lnTo>
                      <a:lnTo>
                        <a:pt x="0" y="20"/>
                      </a:lnTo>
                      <a:lnTo>
                        <a:pt x="0" y="15"/>
                      </a:lnTo>
                      <a:lnTo>
                        <a:pt x="0" y="9"/>
                      </a:lnTo>
                      <a:lnTo>
                        <a:pt x="2" y="5"/>
                      </a:lnTo>
                      <a:lnTo>
                        <a:pt x="4" y="9"/>
                      </a:lnTo>
                      <a:lnTo>
                        <a:pt x="11" y="11"/>
                      </a:lnTo>
                      <a:lnTo>
                        <a:pt x="17" y="12"/>
                      </a:lnTo>
                      <a:lnTo>
                        <a:pt x="22" y="10"/>
                      </a:lnTo>
                      <a:lnTo>
                        <a:pt x="26" y="6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C0C0C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sp>
          <p:nvSpPr>
            <p:cNvPr id="294" name="Freeform 368"/>
            <p:cNvSpPr>
              <a:spLocks/>
            </p:cNvSpPr>
            <p:nvPr/>
          </p:nvSpPr>
          <p:spPr bwMode="auto">
            <a:xfrm>
              <a:off x="3528" y="2578"/>
              <a:ext cx="265" cy="122"/>
            </a:xfrm>
            <a:custGeom>
              <a:avLst/>
              <a:gdLst>
                <a:gd name="T0" fmla="*/ 210 w 265"/>
                <a:gd name="T1" fmla="*/ 7 h 122"/>
                <a:gd name="T2" fmla="*/ 198 w 265"/>
                <a:gd name="T3" fmla="*/ 14 h 122"/>
                <a:gd name="T4" fmla="*/ 182 w 265"/>
                <a:gd name="T5" fmla="*/ 16 h 122"/>
                <a:gd name="T6" fmla="*/ 165 w 265"/>
                <a:gd name="T7" fmla="*/ 15 h 122"/>
                <a:gd name="T8" fmla="*/ 141 w 265"/>
                <a:gd name="T9" fmla="*/ 21 h 122"/>
                <a:gd name="T10" fmla="*/ 127 w 265"/>
                <a:gd name="T11" fmla="*/ 31 h 122"/>
                <a:gd name="T12" fmla="*/ 113 w 265"/>
                <a:gd name="T13" fmla="*/ 44 h 122"/>
                <a:gd name="T14" fmla="*/ 78 w 265"/>
                <a:gd name="T15" fmla="*/ 55 h 122"/>
                <a:gd name="T16" fmla="*/ 57 w 265"/>
                <a:gd name="T17" fmla="*/ 52 h 122"/>
                <a:gd name="T18" fmla="*/ 35 w 265"/>
                <a:gd name="T19" fmla="*/ 52 h 122"/>
                <a:gd name="T20" fmla="*/ 21 w 265"/>
                <a:gd name="T21" fmla="*/ 60 h 122"/>
                <a:gd name="T22" fmla="*/ 11 w 265"/>
                <a:gd name="T23" fmla="*/ 67 h 122"/>
                <a:gd name="T24" fmla="*/ 3 w 265"/>
                <a:gd name="T25" fmla="*/ 102 h 122"/>
                <a:gd name="T26" fmla="*/ 7 w 265"/>
                <a:gd name="T27" fmla="*/ 114 h 122"/>
                <a:gd name="T28" fmla="*/ 20 w 265"/>
                <a:gd name="T29" fmla="*/ 112 h 122"/>
                <a:gd name="T30" fmla="*/ 25 w 265"/>
                <a:gd name="T31" fmla="*/ 120 h 122"/>
                <a:gd name="T32" fmla="*/ 40 w 265"/>
                <a:gd name="T33" fmla="*/ 117 h 122"/>
                <a:gd name="T34" fmla="*/ 57 w 265"/>
                <a:gd name="T35" fmla="*/ 116 h 122"/>
                <a:gd name="T36" fmla="*/ 68 w 265"/>
                <a:gd name="T37" fmla="*/ 105 h 122"/>
                <a:gd name="T38" fmla="*/ 65 w 265"/>
                <a:gd name="T39" fmla="*/ 101 h 122"/>
                <a:gd name="T40" fmla="*/ 61 w 265"/>
                <a:gd name="T41" fmla="*/ 97 h 122"/>
                <a:gd name="T42" fmla="*/ 54 w 265"/>
                <a:gd name="T43" fmla="*/ 95 h 122"/>
                <a:gd name="T44" fmla="*/ 51 w 265"/>
                <a:gd name="T45" fmla="*/ 92 h 122"/>
                <a:gd name="T46" fmla="*/ 54 w 265"/>
                <a:gd name="T47" fmla="*/ 86 h 122"/>
                <a:gd name="T48" fmla="*/ 62 w 265"/>
                <a:gd name="T49" fmla="*/ 84 h 122"/>
                <a:gd name="T50" fmla="*/ 73 w 265"/>
                <a:gd name="T51" fmla="*/ 87 h 122"/>
                <a:gd name="T52" fmla="*/ 89 w 265"/>
                <a:gd name="T53" fmla="*/ 92 h 122"/>
                <a:gd name="T54" fmla="*/ 130 w 265"/>
                <a:gd name="T55" fmla="*/ 87 h 122"/>
                <a:gd name="T56" fmla="*/ 153 w 265"/>
                <a:gd name="T57" fmla="*/ 85 h 122"/>
                <a:gd name="T58" fmla="*/ 173 w 265"/>
                <a:gd name="T59" fmla="*/ 78 h 122"/>
                <a:gd name="T60" fmla="*/ 193 w 265"/>
                <a:gd name="T61" fmla="*/ 71 h 122"/>
                <a:gd name="T62" fmla="*/ 206 w 265"/>
                <a:gd name="T63" fmla="*/ 70 h 122"/>
                <a:gd name="T64" fmla="*/ 217 w 265"/>
                <a:gd name="T65" fmla="*/ 62 h 122"/>
                <a:gd name="T66" fmla="*/ 232 w 265"/>
                <a:gd name="T67" fmla="*/ 57 h 122"/>
                <a:gd name="T68" fmla="*/ 244 w 265"/>
                <a:gd name="T69" fmla="*/ 56 h 122"/>
                <a:gd name="T70" fmla="*/ 263 w 265"/>
                <a:gd name="T71" fmla="*/ 53 h 122"/>
                <a:gd name="T72" fmla="*/ 263 w 265"/>
                <a:gd name="T73" fmla="*/ 35 h 122"/>
                <a:gd name="T74" fmla="*/ 256 w 265"/>
                <a:gd name="T75" fmla="*/ 15 h 122"/>
                <a:gd name="T76" fmla="*/ 242 w 265"/>
                <a:gd name="T77" fmla="*/ 5 h 122"/>
                <a:gd name="T78" fmla="*/ 217 w 265"/>
                <a:gd name="T7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5" h="122">
                  <a:moveTo>
                    <a:pt x="217" y="0"/>
                  </a:moveTo>
                  <a:lnTo>
                    <a:pt x="210" y="7"/>
                  </a:lnTo>
                  <a:lnTo>
                    <a:pt x="202" y="11"/>
                  </a:lnTo>
                  <a:lnTo>
                    <a:pt x="198" y="14"/>
                  </a:lnTo>
                  <a:lnTo>
                    <a:pt x="191" y="16"/>
                  </a:lnTo>
                  <a:lnTo>
                    <a:pt x="182" y="16"/>
                  </a:lnTo>
                  <a:lnTo>
                    <a:pt x="175" y="15"/>
                  </a:lnTo>
                  <a:lnTo>
                    <a:pt x="165" y="15"/>
                  </a:lnTo>
                  <a:lnTo>
                    <a:pt x="151" y="17"/>
                  </a:lnTo>
                  <a:lnTo>
                    <a:pt x="141" y="21"/>
                  </a:lnTo>
                  <a:lnTo>
                    <a:pt x="134" y="26"/>
                  </a:lnTo>
                  <a:lnTo>
                    <a:pt x="127" y="31"/>
                  </a:lnTo>
                  <a:lnTo>
                    <a:pt x="120" y="37"/>
                  </a:lnTo>
                  <a:lnTo>
                    <a:pt x="113" y="44"/>
                  </a:lnTo>
                  <a:lnTo>
                    <a:pt x="102" y="47"/>
                  </a:lnTo>
                  <a:lnTo>
                    <a:pt x="78" y="55"/>
                  </a:lnTo>
                  <a:lnTo>
                    <a:pt x="66" y="54"/>
                  </a:lnTo>
                  <a:lnTo>
                    <a:pt x="57" y="52"/>
                  </a:lnTo>
                  <a:lnTo>
                    <a:pt x="43" y="51"/>
                  </a:lnTo>
                  <a:lnTo>
                    <a:pt x="35" y="52"/>
                  </a:lnTo>
                  <a:lnTo>
                    <a:pt x="29" y="55"/>
                  </a:lnTo>
                  <a:lnTo>
                    <a:pt x="21" y="60"/>
                  </a:lnTo>
                  <a:lnTo>
                    <a:pt x="16" y="63"/>
                  </a:lnTo>
                  <a:lnTo>
                    <a:pt x="11" y="67"/>
                  </a:lnTo>
                  <a:lnTo>
                    <a:pt x="0" y="91"/>
                  </a:lnTo>
                  <a:lnTo>
                    <a:pt x="3" y="102"/>
                  </a:lnTo>
                  <a:lnTo>
                    <a:pt x="4" y="109"/>
                  </a:lnTo>
                  <a:lnTo>
                    <a:pt x="7" y="114"/>
                  </a:lnTo>
                  <a:lnTo>
                    <a:pt x="11" y="115"/>
                  </a:lnTo>
                  <a:lnTo>
                    <a:pt x="20" y="112"/>
                  </a:lnTo>
                  <a:lnTo>
                    <a:pt x="21" y="118"/>
                  </a:lnTo>
                  <a:lnTo>
                    <a:pt x="25" y="120"/>
                  </a:lnTo>
                  <a:lnTo>
                    <a:pt x="30" y="121"/>
                  </a:lnTo>
                  <a:lnTo>
                    <a:pt x="40" y="117"/>
                  </a:lnTo>
                  <a:lnTo>
                    <a:pt x="51" y="117"/>
                  </a:lnTo>
                  <a:lnTo>
                    <a:pt x="57" y="116"/>
                  </a:lnTo>
                  <a:lnTo>
                    <a:pt x="68" y="109"/>
                  </a:lnTo>
                  <a:lnTo>
                    <a:pt x="68" y="105"/>
                  </a:lnTo>
                  <a:lnTo>
                    <a:pt x="67" y="102"/>
                  </a:lnTo>
                  <a:lnTo>
                    <a:pt x="65" y="101"/>
                  </a:lnTo>
                  <a:lnTo>
                    <a:pt x="61" y="100"/>
                  </a:lnTo>
                  <a:lnTo>
                    <a:pt x="61" y="97"/>
                  </a:lnTo>
                  <a:lnTo>
                    <a:pt x="58" y="94"/>
                  </a:lnTo>
                  <a:lnTo>
                    <a:pt x="54" y="95"/>
                  </a:lnTo>
                  <a:lnTo>
                    <a:pt x="51" y="96"/>
                  </a:lnTo>
                  <a:lnTo>
                    <a:pt x="51" y="92"/>
                  </a:lnTo>
                  <a:lnTo>
                    <a:pt x="49" y="90"/>
                  </a:lnTo>
                  <a:lnTo>
                    <a:pt x="54" y="86"/>
                  </a:lnTo>
                  <a:lnTo>
                    <a:pt x="58" y="84"/>
                  </a:lnTo>
                  <a:lnTo>
                    <a:pt x="62" y="84"/>
                  </a:lnTo>
                  <a:lnTo>
                    <a:pt x="66" y="84"/>
                  </a:lnTo>
                  <a:lnTo>
                    <a:pt x="73" y="87"/>
                  </a:lnTo>
                  <a:lnTo>
                    <a:pt x="80" y="88"/>
                  </a:lnTo>
                  <a:lnTo>
                    <a:pt x="89" y="92"/>
                  </a:lnTo>
                  <a:lnTo>
                    <a:pt x="120" y="87"/>
                  </a:lnTo>
                  <a:lnTo>
                    <a:pt x="130" y="87"/>
                  </a:lnTo>
                  <a:lnTo>
                    <a:pt x="141" y="87"/>
                  </a:lnTo>
                  <a:lnTo>
                    <a:pt x="153" y="85"/>
                  </a:lnTo>
                  <a:lnTo>
                    <a:pt x="163" y="83"/>
                  </a:lnTo>
                  <a:lnTo>
                    <a:pt x="173" y="78"/>
                  </a:lnTo>
                  <a:lnTo>
                    <a:pt x="184" y="74"/>
                  </a:lnTo>
                  <a:lnTo>
                    <a:pt x="193" y="71"/>
                  </a:lnTo>
                  <a:lnTo>
                    <a:pt x="199" y="71"/>
                  </a:lnTo>
                  <a:lnTo>
                    <a:pt x="206" y="70"/>
                  </a:lnTo>
                  <a:lnTo>
                    <a:pt x="210" y="69"/>
                  </a:lnTo>
                  <a:lnTo>
                    <a:pt x="217" y="62"/>
                  </a:lnTo>
                  <a:lnTo>
                    <a:pt x="226" y="58"/>
                  </a:lnTo>
                  <a:lnTo>
                    <a:pt x="232" y="57"/>
                  </a:lnTo>
                  <a:lnTo>
                    <a:pt x="236" y="56"/>
                  </a:lnTo>
                  <a:lnTo>
                    <a:pt x="244" y="56"/>
                  </a:lnTo>
                  <a:lnTo>
                    <a:pt x="251" y="55"/>
                  </a:lnTo>
                  <a:lnTo>
                    <a:pt x="263" y="53"/>
                  </a:lnTo>
                  <a:lnTo>
                    <a:pt x="264" y="43"/>
                  </a:lnTo>
                  <a:lnTo>
                    <a:pt x="263" y="35"/>
                  </a:lnTo>
                  <a:lnTo>
                    <a:pt x="261" y="23"/>
                  </a:lnTo>
                  <a:lnTo>
                    <a:pt x="256" y="15"/>
                  </a:lnTo>
                  <a:lnTo>
                    <a:pt x="250" y="9"/>
                  </a:lnTo>
                  <a:lnTo>
                    <a:pt x="242" y="5"/>
                  </a:lnTo>
                  <a:lnTo>
                    <a:pt x="230" y="1"/>
                  </a:lnTo>
                  <a:lnTo>
                    <a:pt x="217" y="0"/>
                  </a:lnTo>
                </a:path>
              </a:pathLst>
            </a:custGeom>
            <a:solidFill>
              <a:srgbClr val="FFE0C0"/>
            </a:solidFill>
            <a:ln w="12700" cap="rnd" cmpd="sng">
              <a:solidFill>
                <a:srgbClr val="8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5" name="Freeform 369"/>
            <p:cNvSpPr>
              <a:spLocks/>
            </p:cNvSpPr>
            <p:nvPr/>
          </p:nvSpPr>
          <p:spPr bwMode="auto">
            <a:xfrm>
              <a:off x="3646" y="2603"/>
              <a:ext cx="145" cy="58"/>
            </a:xfrm>
            <a:custGeom>
              <a:avLst/>
              <a:gdLst>
                <a:gd name="T0" fmla="*/ 87 w 145"/>
                <a:gd name="T1" fmla="*/ 9 h 58"/>
                <a:gd name="T2" fmla="*/ 83 w 145"/>
                <a:gd name="T3" fmla="*/ 19 h 58"/>
                <a:gd name="T4" fmla="*/ 83 w 145"/>
                <a:gd name="T5" fmla="*/ 23 h 58"/>
                <a:gd name="T6" fmla="*/ 86 w 145"/>
                <a:gd name="T7" fmla="*/ 24 h 58"/>
                <a:gd name="T8" fmla="*/ 91 w 145"/>
                <a:gd name="T9" fmla="*/ 24 h 58"/>
                <a:gd name="T10" fmla="*/ 98 w 145"/>
                <a:gd name="T11" fmla="*/ 24 h 58"/>
                <a:gd name="T12" fmla="*/ 104 w 145"/>
                <a:gd name="T13" fmla="*/ 24 h 58"/>
                <a:gd name="T14" fmla="*/ 111 w 145"/>
                <a:gd name="T15" fmla="*/ 24 h 58"/>
                <a:gd name="T16" fmla="*/ 120 w 145"/>
                <a:gd name="T17" fmla="*/ 23 h 58"/>
                <a:gd name="T18" fmla="*/ 130 w 145"/>
                <a:gd name="T19" fmla="*/ 21 h 58"/>
                <a:gd name="T20" fmla="*/ 135 w 145"/>
                <a:gd name="T21" fmla="*/ 19 h 58"/>
                <a:gd name="T22" fmla="*/ 138 w 145"/>
                <a:gd name="T23" fmla="*/ 16 h 58"/>
                <a:gd name="T24" fmla="*/ 140 w 145"/>
                <a:gd name="T25" fmla="*/ 11 h 58"/>
                <a:gd name="T26" fmla="*/ 141 w 145"/>
                <a:gd name="T27" fmla="*/ 0 h 58"/>
                <a:gd name="T28" fmla="*/ 143 w 145"/>
                <a:gd name="T29" fmla="*/ 8 h 58"/>
                <a:gd name="T30" fmla="*/ 144 w 145"/>
                <a:gd name="T31" fmla="*/ 16 h 58"/>
                <a:gd name="T32" fmla="*/ 143 w 145"/>
                <a:gd name="T33" fmla="*/ 24 h 58"/>
                <a:gd name="T34" fmla="*/ 127 w 145"/>
                <a:gd name="T35" fmla="*/ 27 h 58"/>
                <a:gd name="T36" fmla="*/ 119 w 145"/>
                <a:gd name="T37" fmla="*/ 27 h 58"/>
                <a:gd name="T38" fmla="*/ 108 w 145"/>
                <a:gd name="T39" fmla="*/ 29 h 58"/>
                <a:gd name="T40" fmla="*/ 97 w 145"/>
                <a:gd name="T41" fmla="*/ 33 h 58"/>
                <a:gd name="T42" fmla="*/ 94 w 145"/>
                <a:gd name="T43" fmla="*/ 37 h 58"/>
                <a:gd name="T44" fmla="*/ 90 w 145"/>
                <a:gd name="T45" fmla="*/ 41 h 58"/>
                <a:gd name="T46" fmla="*/ 86 w 145"/>
                <a:gd name="T47" fmla="*/ 41 h 58"/>
                <a:gd name="T48" fmla="*/ 77 w 145"/>
                <a:gd name="T49" fmla="*/ 42 h 58"/>
                <a:gd name="T50" fmla="*/ 71 w 145"/>
                <a:gd name="T51" fmla="*/ 43 h 58"/>
                <a:gd name="T52" fmla="*/ 60 w 145"/>
                <a:gd name="T53" fmla="*/ 46 h 58"/>
                <a:gd name="T54" fmla="*/ 46 w 145"/>
                <a:gd name="T55" fmla="*/ 52 h 58"/>
                <a:gd name="T56" fmla="*/ 31 w 145"/>
                <a:gd name="T57" fmla="*/ 56 h 58"/>
                <a:gd name="T58" fmla="*/ 21 w 145"/>
                <a:gd name="T59" fmla="*/ 56 h 58"/>
                <a:gd name="T60" fmla="*/ 0 w 145"/>
                <a:gd name="T61" fmla="*/ 57 h 58"/>
                <a:gd name="T62" fmla="*/ 4 w 145"/>
                <a:gd name="T63" fmla="*/ 48 h 58"/>
                <a:gd name="T64" fmla="*/ 14 w 145"/>
                <a:gd name="T65" fmla="*/ 49 h 58"/>
                <a:gd name="T66" fmla="*/ 26 w 145"/>
                <a:gd name="T67" fmla="*/ 48 h 58"/>
                <a:gd name="T68" fmla="*/ 37 w 145"/>
                <a:gd name="T69" fmla="*/ 46 h 58"/>
                <a:gd name="T70" fmla="*/ 51 w 145"/>
                <a:gd name="T71" fmla="*/ 41 h 58"/>
                <a:gd name="T72" fmla="*/ 64 w 145"/>
                <a:gd name="T73" fmla="*/ 35 h 58"/>
                <a:gd name="T74" fmla="*/ 72 w 145"/>
                <a:gd name="T75" fmla="*/ 31 h 58"/>
                <a:gd name="T76" fmla="*/ 74 w 145"/>
                <a:gd name="T77" fmla="*/ 25 h 58"/>
                <a:gd name="T78" fmla="*/ 76 w 145"/>
                <a:gd name="T79" fmla="*/ 19 h 58"/>
                <a:gd name="T80" fmla="*/ 80 w 145"/>
                <a:gd name="T81" fmla="*/ 14 h 58"/>
                <a:gd name="T82" fmla="*/ 87 w 145"/>
                <a:gd name="T83" fmla="*/ 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58">
                  <a:moveTo>
                    <a:pt x="87" y="9"/>
                  </a:moveTo>
                  <a:lnTo>
                    <a:pt x="83" y="19"/>
                  </a:lnTo>
                  <a:lnTo>
                    <a:pt x="83" y="23"/>
                  </a:lnTo>
                  <a:lnTo>
                    <a:pt x="86" y="24"/>
                  </a:lnTo>
                  <a:lnTo>
                    <a:pt x="91" y="24"/>
                  </a:lnTo>
                  <a:lnTo>
                    <a:pt x="98" y="24"/>
                  </a:lnTo>
                  <a:lnTo>
                    <a:pt x="104" y="24"/>
                  </a:lnTo>
                  <a:lnTo>
                    <a:pt x="111" y="24"/>
                  </a:lnTo>
                  <a:lnTo>
                    <a:pt x="120" y="23"/>
                  </a:lnTo>
                  <a:lnTo>
                    <a:pt x="130" y="21"/>
                  </a:lnTo>
                  <a:lnTo>
                    <a:pt x="135" y="19"/>
                  </a:lnTo>
                  <a:lnTo>
                    <a:pt x="138" y="16"/>
                  </a:lnTo>
                  <a:lnTo>
                    <a:pt x="140" y="11"/>
                  </a:lnTo>
                  <a:lnTo>
                    <a:pt x="141" y="0"/>
                  </a:lnTo>
                  <a:lnTo>
                    <a:pt x="143" y="8"/>
                  </a:lnTo>
                  <a:lnTo>
                    <a:pt x="144" y="16"/>
                  </a:lnTo>
                  <a:lnTo>
                    <a:pt x="143" y="24"/>
                  </a:lnTo>
                  <a:lnTo>
                    <a:pt x="127" y="27"/>
                  </a:lnTo>
                  <a:lnTo>
                    <a:pt x="119" y="27"/>
                  </a:lnTo>
                  <a:lnTo>
                    <a:pt x="108" y="29"/>
                  </a:lnTo>
                  <a:lnTo>
                    <a:pt x="97" y="33"/>
                  </a:lnTo>
                  <a:lnTo>
                    <a:pt x="94" y="37"/>
                  </a:lnTo>
                  <a:lnTo>
                    <a:pt x="90" y="41"/>
                  </a:lnTo>
                  <a:lnTo>
                    <a:pt x="86" y="41"/>
                  </a:lnTo>
                  <a:lnTo>
                    <a:pt x="77" y="42"/>
                  </a:lnTo>
                  <a:lnTo>
                    <a:pt x="71" y="43"/>
                  </a:lnTo>
                  <a:lnTo>
                    <a:pt x="60" y="46"/>
                  </a:lnTo>
                  <a:lnTo>
                    <a:pt x="46" y="52"/>
                  </a:lnTo>
                  <a:lnTo>
                    <a:pt x="31" y="56"/>
                  </a:lnTo>
                  <a:lnTo>
                    <a:pt x="21" y="56"/>
                  </a:lnTo>
                  <a:lnTo>
                    <a:pt x="0" y="57"/>
                  </a:lnTo>
                  <a:lnTo>
                    <a:pt x="4" y="48"/>
                  </a:lnTo>
                  <a:lnTo>
                    <a:pt x="14" y="49"/>
                  </a:lnTo>
                  <a:lnTo>
                    <a:pt x="26" y="48"/>
                  </a:lnTo>
                  <a:lnTo>
                    <a:pt x="37" y="46"/>
                  </a:lnTo>
                  <a:lnTo>
                    <a:pt x="51" y="41"/>
                  </a:lnTo>
                  <a:lnTo>
                    <a:pt x="64" y="35"/>
                  </a:lnTo>
                  <a:lnTo>
                    <a:pt x="72" y="31"/>
                  </a:lnTo>
                  <a:lnTo>
                    <a:pt x="74" y="25"/>
                  </a:lnTo>
                  <a:lnTo>
                    <a:pt x="76" y="19"/>
                  </a:lnTo>
                  <a:lnTo>
                    <a:pt x="80" y="14"/>
                  </a:lnTo>
                  <a:lnTo>
                    <a:pt x="87" y="9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6" name="Freeform 370"/>
            <p:cNvSpPr>
              <a:spLocks/>
            </p:cNvSpPr>
            <p:nvPr/>
          </p:nvSpPr>
          <p:spPr bwMode="auto">
            <a:xfrm>
              <a:off x="3528" y="2646"/>
              <a:ext cx="55" cy="51"/>
            </a:xfrm>
            <a:custGeom>
              <a:avLst/>
              <a:gdLst>
                <a:gd name="T0" fmla="*/ 33 w 55"/>
                <a:gd name="T1" fmla="*/ 0 h 51"/>
                <a:gd name="T2" fmla="*/ 31 w 55"/>
                <a:gd name="T3" fmla="*/ 11 h 51"/>
                <a:gd name="T4" fmla="*/ 28 w 55"/>
                <a:gd name="T5" fmla="*/ 17 h 51"/>
                <a:gd name="T6" fmla="*/ 25 w 55"/>
                <a:gd name="T7" fmla="*/ 22 h 51"/>
                <a:gd name="T8" fmla="*/ 25 w 55"/>
                <a:gd name="T9" fmla="*/ 26 h 51"/>
                <a:gd name="T10" fmla="*/ 26 w 55"/>
                <a:gd name="T11" fmla="*/ 30 h 51"/>
                <a:gd name="T12" fmla="*/ 27 w 55"/>
                <a:gd name="T13" fmla="*/ 37 h 51"/>
                <a:gd name="T14" fmla="*/ 28 w 55"/>
                <a:gd name="T15" fmla="*/ 41 h 51"/>
                <a:gd name="T16" fmla="*/ 31 w 55"/>
                <a:gd name="T17" fmla="*/ 42 h 51"/>
                <a:gd name="T18" fmla="*/ 33 w 55"/>
                <a:gd name="T19" fmla="*/ 41 h 51"/>
                <a:gd name="T20" fmla="*/ 37 w 55"/>
                <a:gd name="T21" fmla="*/ 39 h 51"/>
                <a:gd name="T22" fmla="*/ 39 w 55"/>
                <a:gd name="T23" fmla="*/ 37 h 51"/>
                <a:gd name="T24" fmla="*/ 40 w 55"/>
                <a:gd name="T25" fmla="*/ 33 h 51"/>
                <a:gd name="T26" fmla="*/ 41 w 55"/>
                <a:gd name="T27" fmla="*/ 29 h 51"/>
                <a:gd name="T28" fmla="*/ 40 w 55"/>
                <a:gd name="T29" fmla="*/ 21 h 51"/>
                <a:gd name="T30" fmla="*/ 42 w 55"/>
                <a:gd name="T31" fmla="*/ 17 h 51"/>
                <a:gd name="T32" fmla="*/ 54 w 55"/>
                <a:gd name="T33" fmla="*/ 16 h 51"/>
                <a:gd name="T34" fmla="*/ 50 w 55"/>
                <a:gd name="T35" fmla="*/ 17 h 51"/>
                <a:gd name="T36" fmla="*/ 46 w 55"/>
                <a:gd name="T37" fmla="*/ 21 h 51"/>
                <a:gd name="T38" fmla="*/ 43 w 55"/>
                <a:gd name="T39" fmla="*/ 21 h 51"/>
                <a:gd name="T40" fmla="*/ 42 w 55"/>
                <a:gd name="T41" fmla="*/ 24 h 51"/>
                <a:gd name="T42" fmla="*/ 43 w 55"/>
                <a:gd name="T43" fmla="*/ 28 h 51"/>
                <a:gd name="T44" fmla="*/ 42 w 55"/>
                <a:gd name="T45" fmla="*/ 32 h 51"/>
                <a:gd name="T46" fmla="*/ 42 w 55"/>
                <a:gd name="T47" fmla="*/ 35 h 51"/>
                <a:gd name="T48" fmla="*/ 44 w 55"/>
                <a:gd name="T49" fmla="*/ 37 h 51"/>
                <a:gd name="T50" fmla="*/ 51 w 55"/>
                <a:gd name="T51" fmla="*/ 35 h 51"/>
                <a:gd name="T52" fmla="*/ 46 w 55"/>
                <a:gd name="T53" fmla="*/ 39 h 51"/>
                <a:gd name="T54" fmla="*/ 45 w 55"/>
                <a:gd name="T55" fmla="*/ 45 h 51"/>
                <a:gd name="T56" fmla="*/ 44 w 55"/>
                <a:gd name="T57" fmla="*/ 46 h 51"/>
                <a:gd name="T58" fmla="*/ 38 w 55"/>
                <a:gd name="T59" fmla="*/ 46 h 51"/>
                <a:gd name="T60" fmla="*/ 28 w 55"/>
                <a:gd name="T61" fmla="*/ 50 h 51"/>
                <a:gd name="T62" fmla="*/ 20 w 55"/>
                <a:gd name="T63" fmla="*/ 48 h 51"/>
                <a:gd name="T64" fmla="*/ 18 w 55"/>
                <a:gd name="T65" fmla="*/ 42 h 51"/>
                <a:gd name="T66" fmla="*/ 12 w 55"/>
                <a:gd name="T67" fmla="*/ 44 h 51"/>
                <a:gd name="T68" fmla="*/ 7 w 55"/>
                <a:gd name="T69" fmla="*/ 44 h 51"/>
                <a:gd name="T70" fmla="*/ 4 w 55"/>
                <a:gd name="T71" fmla="*/ 40 h 51"/>
                <a:gd name="T72" fmla="*/ 8 w 55"/>
                <a:gd name="T73" fmla="*/ 38 h 51"/>
                <a:gd name="T74" fmla="*/ 12 w 55"/>
                <a:gd name="T75" fmla="*/ 35 h 51"/>
                <a:gd name="T76" fmla="*/ 10 w 55"/>
                <a:gd name="T77" fmla="*/ 30 h 51"/>
                <a:gd name="T78" fmla="*/ 0 w 55"/>
                <a:gd name="T79" fmla="*/ 23 h 51"/>
                <a:gd name="T80" fmla="*/ 2 w 55"/>
                <a:gd name="T81" fmla="*/ 18 h 51"/>
                <a:gd name="T82" fmla="*/ 6 w 55"/>
                <a:gd name="T83" fmla="*/ 22 h 51"/>
                <a:gd name="T84" fmla="*/ 22 w 55"/>
                <a:gd name="T85" fmla="*/ 21 h 51"/>
                <a:gd name="T86" fmla="*/ 26 w 55"/>
                <a:gd name="T87" fmla="*/ 15 h 51"/>
                <a:gd name="T88" fmla="*/ 29 w 55"/>
                <a:gd name="T89" fmla="*/ 8 h 51"/>
                <a:gd name="T90" fmla="*/ 33 w 55"/>
                <a:gd name="T9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5" h="51">
                  <a:moveTo>
                    <a:pt x="33" y="0"/>
                  </a:moveTo>
                  <a:lnTo>
                    <a:pt x="31" y="11"/>
                  </a:lnTo>
                  <a:lnTo>
                    <a:pt x="28" y="17"/>
                  </a:lnTo>
                  <a:lnTo>
                    <a:pt x="25" y="22"/>
                  </a:lnTo>
                  <a:lnTo>
                    <a:pt x="25" y="26"/>
                  </a:lnTo>
                  <a:lnTo>
                    <a:pt x="26" y="30"/>
                  </a:lnTo>
                  <a:lnTo>
                    <a:pt x="27" y="37"/>
                  </a:lnTo>
                  <a:lnTo>
                    <a:pt x="28" y="41"/>
                  </a:lnTo>
                  <a:lnTo>
                    <a:pt x="31" y="42"/>
                  </a:lnTo>
                  <a:lnTo>
                    <a:pt x="33" y="41"/>
                  </a:lnTo>
                  <a:lnTo>
                    <a:pt x="37" y="39"/>
                  </a:lnTo>
                  <a:lnTo>
                    <a:pt x="39" y="37"/>
                  </a:lnTo>
                  <a:lnTo>
                    <a:pt x="40" y="33"/>
                  </a:lnTo>
                  <a:lnTo>
                    <a:pt x="41" y="29"/>
                  </a:lnTo>
                  <a:lnTo>
                    <a:pt x="40" y="21"/>
                  </a:lnTo>
                  <a:lnTo>
                    <a:pt x="42" y="17"/>
                  </a:lnTo>
                  <a:lnTo>
                    <a:pt x="54" y="16"/>
                  </a:lnTo>
                  <a:lnTo>
                    <a:pt x="50" y="17"/>
                  </a:lnTo>
                  <a:lnTo>
                    <a:pt x="46" y="21"/>
                  </a:lnTo>
                  <a:lnTo>
                    <a:pt x="43" y="21"/>
                  </a:lnTo>
                  <a:lnTo>
                    <a:pt x="42" y="24"/>
                  </a:lnTo>
                  <a:lnTo>
                    <a:pt x="43" y="28"/>
                  </a:lnTo>
                  <a:lnTo>
                    <a:pt x="42" y="32"/>
                  </a:lnTo>
                  <a:lnTo>
                    <a:pt x="42" y="35"/>
                  </a:lnTo>
                  <a:lnTo>
                    <a:pt x="44" y="37"/>
                  </a:lnTo>
                  <a:lnTo>
                    <a:pt x="51" y="35"/>
                  </a:lnTo>
                  <a:lnTo>
                    <a:pt x="46" y="39"/>
                  </a:lnTo>
                  <a:lnTo>
                    <a:pt x="45" y="45"/>
                  </a:lnTo>
                  <a:lnTo>
                    <a:pt x="44" y="46"/>
                  </a:lnTo>
                  <a:lnTo>
                    <a:pt x="38" y="46"/>
                  </a:lnTo>
                  <a:lnTo>
                    <a:pt x="28" y="50"/>
                  </a:lnTo>
                  <a:lnTo>
                    <a:pt x="20" y="48"/>
                  </a:lnTo>
                  <a:lnTo>
                    <a:pt x="18" y="42"/>
                  </a:lnTo>
                  <a:lnTo>
                    <a:pt x="12" y="44"/>
                  </a:lnTo>
                  <a:lnTo>
                    <a:pt x="7" y="44"/>
                  </a:lnTo>
                  <a:lnTo>
                    <a:pt x="4" y="40"/>
                  </a:lnTo>
                  <a:lnTo>
                    <a:pt x="8" y="38"/>
                  </a:lnTo>
                  <a:lnTo>
                    <a:pt x="12" y="35"/>
                  </a:lnTo>
                  <a:lnTo>
                    <a:pt x="10" y="30"/>
                  </a:lnTo>
                  <a:lnTo>
                    <a:pt x="0" y="23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22" y="21"/>
                  </a:lnTo>
                  <a:lnTo>
                    <a:pt x="26" y="15"/>
                  </a:lnTo>
                  <a:lnTo>
                    <a:pt x="29" y="8"/>
                  </a:lnTo>
                  <a:lnTo>
                    <a:pt x="33" y="0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7" name="Freeform 371"/>
            <p:cNvSpPr>
              <a:spLocks/>
            </p:cNvSpPr>
            <p:nvPr/>
          </p:nvSpPr>
          <p:spPr bwMode="auto">
            <a:xfrm>
              <a:off x="3597" y="2642"/>
              <a:ext cx="24" cy="25"/>
            </a:xfrm>
            <a:custGeom>
              <a:avLst/>
              <a:gdLst>
                <a:gd name="T0" fmla="*/ 0 w 24"/>
                <a:gd name="T1" fmla="*/ 17 h 25"/>
                <a:gd name="T2" fmla="*/ 6 w 24"/>
                <a:gd name="T3" fmla="*/ 16 h 25"/>
                <a:gd name="T4" fmla="*/ 15 w 24"/>
                <a:gd name="T5" fmla="*/ 13 h 25"/>
                <a:gd name="T6" fmla="*/ 17 w 24"/>
                <a:gd name="T7" fmla="*/ 9 h 25"/>
                <a:gd name="T8" fmla="*/ 17 w 24"/>
                <a:gd name="T9" fmla="*/ 6 h 25"/>
                <a:gd name="T10" fmla="*/ 17 w 24"/>
                <a:gd name="T11" fmla="*/ 0 h 25"/>
                <a:gd name="T12" fmla="*/ 20 w 24"/>
                <a:gd name="T13" fmla="*/ 4 h 25"/>
                <a:gd name="T14" fmla="*/ 22 w 24"/>
                <a:gd name="T15" fmla="*/ 10 h 25"/>
                <a:gd name="T16" fmla="*/ 23 w 24"/>
                <a:gd name="T17" fmla="*/ 16 h 25"/>
                <a:gd name="T18" fmla="*/ 23 w 24"/>
                <a:gd name="T19" fmla="*/ 21 h 25"/>
                <a:gd name="T20" fmla="*/ 20 w 24"/>
                <a:gd name="T21" fmla="*/ 22 h 25"/>
                <a:gd name="T22" fmla="*/ 16 w 24"/>
                <a:gd name="T23" fmla="*/ 24 h 25"/>
                <a:gd name="T24" fmla="*/ 10 w 24"/>
                <a:gd name="T25" fmla="*/ 22 h 25"/>
                <a:gd name="T26" fmla="*/ 0 w 24"/>
                <a:gd name="T27" fmla="*/ 1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25">
                  <a:moveTo>
                    <a:pt x="0" y="17"/>
                  </a:moveTo>
                  <a:lnTo>
                    <a:pt x="6" y="16"/>
                  </a:lnTo>
                  <a:lnTo>
                    <a:pt x="15" y="13"/>
                  </a:lnTo>
                  <a:lnTo>
                    <a:pt x="17" y="9"/>
                  </a:lnTo>
                  <a:lnTo>
                    <a:pt x="17" y="6"/>
                  </a:lnTo>
                  <a:lnTo>
                    <a:pt x="17" y="0"/>
                  </a:lnTo>
                  <a:lnTo>
                    <a:pt x="20" y="4"/>
                  </a:lnTo>
                  <a:lnTo>
                    <a:pt x="22" y="10"/>
                  </a:lnTo>
                  <a:lnTo>
                    <a:pt x="23" y="16"/>
                  </a:lnTo>
                  <a:lnTo>
                    <a:pt x="23" y="21"/>
                  </a:lnTo>
                  <a:lnTo>
                    <a:pt x="20" y="22"/>
                  </a:lnTo>
                  <a:lnTo>
                    <a:pt x="16" y="24"/>
                  </a:lnTo>
                  <a:lnTo>
                    <a:pt x="10" y="22"/>
                  </a:lnTo>
                  <a:lnTo>
                    <a:pt x="0" y="17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8" name="Freeform 372"/>
            <p:cNvSpPr>
              <a:spLocks/>
            </p:cNvSpPr>
            <p:nvPr/>
          </p:nvSpPr>
          <p:spPr bwMode="auto">
            <a:xfrm>
              <a:off x="3606" y="2618"/>
              <a:ext cx="55" cy="49"/>
            </a:xfrm>
            <a:custGeom>
              <a:avLst/>
              <a:gdLst>
                <a:gd name="T0" fmla="*/ 10 w 55"/>
                <a:gd name="T1" fmla="*/ 7 h 49"/>
                <a:gd name="T2" fmla="*/ 2 w 55"/>
                <a:gd name="T3" fmla="*/ 9 h 49"/>
                <a:gd name="T4" fmla="*/ 0 w 55"/>
                <a:gd name="T5" fmla="*/ 11 h 49"/>
                <a:gd name="T6" fmla="*/ 6 w 55"/>
                <a:gd name="T7" fmla="*/ 17 h 49"/>
                <a:gd name="T8" fmla="*/ 10 w 55"/>
                <a:gd name="T9" fmla="*/ 21 h 49"/>
                <a:gd name="T10" fmla="*/ 16 w 55"/>
                <a:gd name="T11" fmla="*/ 30 h 49"/>
                <a:gd name="T12" fmla="*/ 17 w 55"/>
                <a:gd name="T13" fmla="*/ 35 h 49"/>
                <a:gd name="T14" fmla="*/ 17 w 55"/>
                <a:gd name="T15" fmla="*/ 41 h 49"/>
                <a:gd name="T16" fmla="*/ 15 w 55"/>
                <a:gd name="T17" fmla="*/ 48 h 49"/>
                <a:gd name="T18" fmla="*/ 23 w 55"/>
                <a:gd name="T19" fmla="*/ 47 h 49"/>
                <a:gd name="T20" fmla="*/ 41 w 55"/>
                <a:gd name="T21" fmla="*/ 44 h 49"/>
                <a:gd name="T22" fmla="*/ 49 w 55"/>
                <a:gd name="T23" fmla="*/ 44 h 49"/>
                <a:gd name="T24" fmla="*/ 53 w 55"/>
                <a:gd name="T25" fmla="*/ 34 h 49"/>
                <a:gd name="T26" fmla="*/ 54 w 55"/>
                <a:gd name="T27" fmla="*/ 27 h 49"/>
                <a:gd name="T28" fmla="*/ 52 w 55"/>
                <a:gd name="T29" fmla="*/ 21 h 49"/>
                <a:gd name="T30" fmla="*/ 50 w 55"/>
                <a:gd name="T31" fmla="*/ 15 h 49"/>
                <a:gd name="T32" fmla="*/ 46 w 55"/>
                <a:gd name="T33" fmla="*/ 10 h 49"/>
                <a:gd name="T34" fmla="*/ 42 w 55"/>
                <a:gd name="T35" fmla="*/ 5 h 49"/>
                <a:gd name="T36" fmla="*/ 37 w 55"/>
                <a:gd name="T37" fmla="*/ 1 h 49"/>
                <a:gd name="T38" fmla="*/ 32 w 55"/>
                <a:gd name="T39" fmla="*/ 0 h 49"/>
                <a:gd name="T40" fmla="*/ 10 w 55"/>
                <a:gd name="T41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" h="49">
                  <a:moveTo>
                    <a:pt x="10" y="7"/>
                  </a:moveTo>
                  <a:lnTo>
                    <a:pt x="2" y="9"/>
                  </a:lnTo>
                  <a:lnTo>
                    <a:pt x="0" y="11"/>
                  </a:lnTo>
                  <a:lnTo>
                    <a:pt x="6" y="17"/>
                  </a:lnTo>
                  <a:lnTo>
                    <a:pt x="10" y="21"/>
                  </a:lnTo>
                  <a:lnTo>
                    <a:pt x="16" y="30"/>
                  </a:lnTo>
                  <a:lnTo>
                    <a:pt x="17" y="35"/>
                  </a:lnTo>
                  <a:lnTo>
                    <a:pt x="17" y="41"/>
                  </a:lnTo>
                  <a:lnTo>
                    <a:pt x="15" y="48"/>
                  </a:lnTo>
                  <a:lnTo>
                    <a:pt x="23" y="47"/>
                  </a:lnTo>
                  <a:lnTo>
                    <a:pt x="41" y="44"/>
                  </a:lnTo>
                  <a:lnTo>
                    <a:pt x="49" y="44"/>
                  </a:lnTo>
                  <a:lnTo>
                    <a:pt x="53" y="34"/>
                  </a:lnTo>
                  <a:lnTo>
                    <a:pt x="54" y="27"/>
                  </a:lnTo>
                  <a:lnTo>
                    <a:pt x="52" y="21"/>
                  </a:lnTo>
                  <a:lnTo>
                    <a:pt x="50" y="15"/>
                  </a:lnTo>
                  <a:lnTo>
                    <a:pt x="46" y="10"/>
                  </a:lnTo>
                  <a:lnTo>
                    <a:pt x="42" y="5"/>
                  </a:lnTo>
                  <a:lnTo>
                    <a:pt x="37" y="1"/>
                  </a:lnTo>
                  <a:lnTo>
                    <a:pt x="32" y="0"/>
                  </a:lnTo>
                  <a:lnTo>
                    <a:pt x="10" y="7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9" name="Freeform 373"/>
            <p:cNvSpPr>
              <a:spLocks/>
            </p:cNvSpPr>
            <p:nvPr/>
          </p:nvSpPr>
          <p:spPr bwMode="auto">
            <a:xfrm>
              <a:off x="3606" y="2632"/>
              <a:ext cx="55" cy="37"/>
            </a:xfrm>
            <a:custGeom>
              <a:avLst/>
              <a:gdLst>
                <a:gd name="T0" fmla="*/ 0 w 55"/>
                <a:gd name="T1" fmla="*/ 0 h 37"/>
                <a:gd name="T2" fmla="*/ 5 w 55"/>
                <a:gd name="T3" fmla="*/ 4 h 37"/>
                <a:gd name="T4" fmla="*/ 10 w 55"/>
                <a:gd name="T5" fmla="*/ 10 h 37"/>
                <a:gd name="T6" fmla="*/ 14 w 55"/>
                <a:gd name="T7" fmla="*/ 15 h 37"/>
                <a:gd name="T8" fmla="*/ 15 w 55"/>
                <a:gd name="T9" fmla="*/ 19 h 37"/>
                <a:gd name="T10" fmla="*/ 17 w 55"/>
                <a:gd name="T11" fmla="*/ 26 h 37"/>
                <a:gd name="T12" fmla="*/ 18 w 55"/>
                <a:gd name="T13" fmla="*/ 31 h 37"/>
                <a:gd name="T14" fmla="*/ 14 w 55"/>
                <a:gd name="T15" fmla="*/ 36 h 37"/>
                <a:gd name="T16" fmla="*/ 19 w 55"/>
                <a:gd name="T17" fmla="*/ 36 h 37"/>
                <a:gd name="T18" fmla="*/ 27 w 55"/>
                <a:gd name="T19" fmla="*/ 35 h 37"/>
                <a:gd name="T20" fmla="*/ 39 w 55"/>
                <a:gd name="T21" fmla="*/ 33 h 37"/>
                <a:gd name="T22" fmla="*/ 46 w 55"/>
                <a:gd name="T23" fmla="*/ 33 h 37"/>
                <a:gd name="T24" fmla="*/ 50 w 55"/>
                <a:gd name="T25" fmla="*/ 31 h 37"/>
                <a:gd name="T26" fmla="*/ 53 w 55"/>
                <a:gd name="T27" fmla="*/ 23 h 37"/>
                <a:gd name="T28" fmla="*/ 54 w 55"/>
                <a:gd name="T29" fmla="*/ 15 h 37"/>
                <a:gd name="T30" fmla="*/ 52 w 55"/>
                <a:gd name="T31" fmla="*/ 11 h 37"/>
                <a:gd name="T32" fmla="*/ 41 w 55"/>
                <a:gd name="T33" fmla="*/ 14 h 37"/>
                <a:gd name="T34" fmla="*/ 30 w 55"/>
                <a:gd name="T35" fmla="*/ 14 h 37"/>
                <a:gd name="T36" fmla="*/ 18 w 55"/>
                <a:gd name="T37" fmla="*/ 13 h 37"/>
                <a:gd name="T38" fmla="*/ 12 w 55"/>
                <a:gd name="T39" fmla="*/ 8 h 37"/>
                <a:gd name="T40" fmla="*/ 6 w 55"/>
                <a:gd name="T41" fmla="*/ 0 h 37"/>
                <a:gd name="T42" fmla="*/ 0 w 55"/>
                <a:gd name="T4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5" h="37">
                  <a:moveTo>
                    <a:pt x="0" y="0"/>
                  </a:moveTo>
                  <a:lnTo>
                    <a:pt x="5" y="4"/>
                  </a:lnTo>
                  <a:lnTo>
                    <a:pt x="10" y="10"/>
                  </a:lnTo>
                  <a:lnTo>
                    <a:pt x="14" y="15"/>
                  </a:lnTo>
                  <a:lnTo>
                    <a:pt x="15" y="19"/>
                  </a:lnTo>
                  <a:lnTo>
                    <a:pt x="17" y="26"/>
                  </a:lnTo>
                  <a:lnTo>
                    <a:pt x="18" y="31"/>
                  </a:lnTo>
                  <a:lnTo>
                    <a:pt x="14" y="36"/>
                  </a:lnTo>
                  <a:lnTo>
                    <a:pt x="19" y="36"/>
                  </a:lnTo>
                  <a:lnTo>
                    <a:pt x="27" y="35"/>
                  </a:lnTo>
                  <a:lnTo>
                    <a:pt x="39" y="33"/>
                  </a:lnTo>
                  <a:lnTo>
                    <a:pt x="46" y="33"/>
                  </a:lnTo>
                  <a:lnTo>
                    <a:pt x="50" y="31"/>
                  </a:lnTo>
                  <a:lnTo>
                    <a:pt x="53" y="23"/>
                  </a:lnTo>
                  <a:lnTo>
                    <a:pt x="54" y="15"/>
                  </a:lnTo>
                  <a:lnTo>
                    <a:pt x="52" y="11"/>
                  </a:lnTo>
                  <a:lnTo>
                    <a:pt x="41" y="14"/>
                  </a:lnTo>
                  <a:lnTo>
                    <a:pt x="30" y="14"/>
                  </a:lnTo>
                  <a:lnTo>
                    <a:pt x="18" y="13"/>
                  </a:lnTo>
                  <a:lnTo>
                    <a:pt x="12" y="8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300" name="Group 399"/>
            <p:cNvGrpSpPr>
              <a:grpSpLocks/>
            </p:cNvGrpSpPr>
            <p:nvPr/>
          </p:nvGrpSpPr>
          <p:grpSpPr bwMode="auto">
            <a:xfrm>
              <a:off x="3738" y="2446"/>
              <a:ext cx="355" cy="262"/>
              <a:chOff x="3738" y="2446"/>
              <a:chExt cx="355" cy="262"/>
            </a:xfrm>
          </p:grpSpPr>
          <p:grpSp>
            <p:nvGrpSpPr>
              <p:cNvPr id="322" name="Group 397"/>
              <p:cNvGrpSpPr>
                <a:grpSpLocks/>
              </p:cNvGrpSpPr>
              <p:nvPr/>
            </p:nvGrpSpPr>
            <p:grpSpPr bwMode="auto">
              <a:xfrm>
                <a:off x="3738" y="2446"/>
                <a:ext cx="355" cy="262"/>
                <a:chOff x="3738" y="2446"/>
                <a:chExt cx="355" cy="262"/>
              </a:xfrm>
            </p:grpSpPr>
            <p:sp>
              <p:nvSpPr>
                <p:cNvPr id="324" name="Freeform 374"/>
                <p:cNvSpPr>
                  <a:spLocks/>
                </p:cNvSpPr>
                <p:nvPr/>
              </p:nvSpPr>
              <p:spPr bwMode="auto">
                <a:xfrm>
                  <a:off x="3738" y="2446"/>
                  <a:ext cx="355" cy="262"/>
                </a:xfrm>
                <a:custGeom>
                  <a:avLst/>
                  <a:gdLst>
                    <a:gd name="T0" fmla="*/ 26 w 355"/>
                    <a:gd name="T1" fmla="*/ 137 h 262"/>
                    <a:gd name="T2" fmla="*/ 42 w 355"/>
                    <a:gd name="T3" fmla="*/ 150 h 262"/>
                    <a:gd name="T4" fmla="*/ 47 w 355"/>
                    <a:gd name="T5" fmla="*/ 163 h 262"/>
                    <a:gd name="T6" fmla="*/ 52 w 355"/>
                    <a:gd name="T7" fmla="*/ 183 h 262"/>
                    <a:gd name="T8" fmla="*/ 37 w 355"/>
                    <a:gd name="T9" fmla="*/ 188 h 262"/>
                    <a:gd name="T10" fmla="*/ 52 w 355"/>
                    <a:gd name="T11" fmla="*/ 188 h 262"/>
                    <a:gd name="T12" fmla="*/ 75 w 355"/>
                    <a:gd name="T13" fmla="*/ 171 h 262"/>
                    <a:gd name="T14" fmla="*/ 86 w 355"/>
                    <a:gd name="T15" fmla="*/ 164 h 262"/>
                    <a:gd name="T16" fmla="*/ 99 w 355"/>
                    <a:gd name="T17" fmla="*/ 164 h 262"/>
                    <a:gd name="T18" fmla="*/ 115 w 355"/>
                    <a:gd name="T19" fmla="*/ 176 h 262"/>
                    <a:gd name="T20" fmla="*/ 133 w 355"/>
                    <a:gd name="T21" fmla="*/ 193 h 262"/>
                    <a:gd name="T22" fmla="*/ 146 w 355"/>
                    <a:gd name="T23" fmla="*/ 205 h 262"/>
                    <a:gd name="T24" fmla="*/ 163 w 355"/>
                    <a:gd name="T25" fmla="*/ 216 h 262"/>
                    <a:gd name="T26" fmla="*/ 176 w 355"/>
                    <a:gd name="T27" fmla="*/ 226 h 262"/>
                    <a:gd name="T28" fmla="*/ 185 w 355"/>
                    <a:gd name="T29" fmla="*/ 240 h 262"/>
                    <a:gd name="T30" fmla="*/ 195 w 355"/>
                    <a:gd name="T31" fmla="*/ 251 h 262"/>
                    <a:gd name="T32" fmla="*/ 207 w 355"/>
                    <a:gd name="T33" fmla="*/ 255 h 262"/>
                    <a:gd name="T34" fmla="*/ 217 w 355"/>
                    <a:gd name="T35" fmla="*/ 259 h 262"/>
                    <a:gd name="T36" fmla="*/ 230 w 355"/>
                    <a:gd name="T37" fmla="*/ 257 h 262"/>
                    <a:gd name="T38" fmla="*/ 253 w 355"/>
                    <a:gd name="T39" fmla="*/ 245 h 262"/>
                    <a:gd name="T40" fmla="*/ 286 w 355"/>
                    <a:gd name="T41" fmla="*/ 227 h 262"/>
                    <a:gd name="T42" fmla="*/ 318 w 355"/>
                    <a:gd name="T43" fmla="*/ 212 h 262"/>
                    <a:gd name="T44" fmla="*/ 340 w 355"/>
                    <a:gd name="T45" fmla="*/ 204 h 262"/>
                    <a:gd name="T46" fmla="*/ 343 w 355"/>
                    <a:gd name="T47" fmla="*/ 195 h 262"/>
                    <a:gd name="T48" fmla="*/ 343 w 355"/>
                    <a:gd name="T49" fmla="*/ 183 h 262"/>
                    <a:gd name="T50" fmla="*/ 333 w 355"/>
                    <a:gd name="T51" fmla="*/ 169 h 262"/>
                    <a:gd name="T52" fmla="*/ 324 w 355"/>
                    <a:gd name="T53" fmla="*/ 153 h 262"/>
                    <a:gd name="T54" fmla="*/ 315 w 355"/>
                    <a:gd name="T55" fmla="*/ 122 h 262"/>
                    <a:gd name="T56" fmla="*/ 308 w 355"/>
                    <a:gd name="T57" fmla="*/ 100 h 262"/>
                    <a:gd name="T58" fmla="*/ 299 w 355"/>
                    <a:gd name="T59" fmla="*/ 81 h 262"/>
                    <a:gd name="T60" fmla="*/ 305 w 355"/>
                    <a:gd name="T61" fmla="*/ 69 h 262"/>
                    <a:gd name="T62" fmla="*/ 337 w 355"/>
                    <a:gd name="T63" fmla="*/ 71 h 262"/>
                    <a:gd name="T64" fmla="*/ 347 w 355"/>
                    <a:gd name="T65" fmla="*/ 66 h 262"/>
                    <a:gd name="T66" fmla="*/ 353 w 355"/>
                    <a:gd name="T67" fmla="*/ 51 h 262"/>
                    <a:gd name="T68" fmla="*/ 352 w 355"/>
                    <a:gd name="T69" fmla="*/ 24 h 262"/>
                    <a:gd name="T70" fmla="*/ 344 w 355"/>
                    <a:gd name="T71" fmla="*/ 6 h 262"/>
                    <a:gd name="T72" fmla="*/ 309 w 355"/>
                    <a:gd name="T73" fmla="*/ 8 h 262"/>
                    <a:gd name="T74" fmla="*/ 280 w 355"/>
                    <a:gd name="T75" fmla="*/ 0 h 262"/>
                    <a:gd name="T76" fmla="*/ 249 w 355"/>
                    <a:gd name="T77" fmla="*/ 3 h 262"/>
                    <a:gd name="T78" fmla="*/ 217 w 355"/>
                    <a:gd name="T79" fmla="*/ 13 h 262"/>
                    <a:gd name="T80" fmla="*/ 189 w 355"/>
                    <a:gd name="T81" fmla="*/ 17 h 262"/>
                    <a:gd name="T82" fmla="*/ 167 w 355"/>
                    <a:gd name="T83" fmla="*/ 39 h 262"/>
                    <a:gd name="T84" fmla="*/ 160 w 355"/>
                    <a:gd name="T85" fmla="*/ 78 h 262"/>
                    <a:gd name="T86" fmla="*/ 146 w 355"/>
                    <a:gd name="T87" fmla="*/ 84 h 262"/>
                    <a:gd name="T88" fmla="*/ 121 w 355"/>
                    <a:gd name="T89" fmla="*/ 72 h 262"/>
                    <a:gd name="T90" fmla="*/ 93 w 355"/>
                    <a:gd name="T91" fmla="*/ 74 h 262"/>
                    <a:gd name="T92" fmla="*/ 81 w 355"/>
                    <a:gd name="T93" fmla="*/ 84 h 262"/>
                    <a:gd name="T94" fmla="*/ 58 w 355"/>
                    <a:gd name="T95" fmla="*/ 90 h 262"/>
                    <a:gd name="T96" fmla="*/ 36 w 355"/>
                    <a:gd name="T97" fmla="*/ 99 h 262"/>
                    <a:gd name="T98" fmla="*/ 26 w 355"/>
                    <a:gd name="T99" fmla="*/ 109 h 262"/>
                    <a:gd name="T100" fmla="*/ 23 w 355"/>
                    <a:gd name="T101" fmla="*/ 119 h 262"/>
                    <a:gd name="T102" fmla="*/ 16 w 355"/>
                    <a:gd name="T103" fmla="*/ 122 h 262"/>
                    <a:gd name="T104" fmla="*/ 11 w 355"/>
                    <a:gd name="T105" fmla="*/ 127 h 262"/>
                    <a:gd name="T106" fmla="*/ 0 w 355"/>
                    <a:gd name="T107" fmla="*/ 132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55" h="262">
                      <a:moveTo>
                        <a:pt x="13" y="133"/>
                      </a:moveTo>
                      <a:lnTo>
                        <a:pt x="26" y="137"/>
                      </a:lnTo>
                      <a:lnTo>
                        <a:pt x="37" y="144"/>
                      </a:lnTo>
                      <a:lnTo>
                        <a:pt x="42" y="150"/>
                      </a:lnTo>
                      <a:lnTo>
                        <a:pt x="46" y="157"/>
                      </a:lnTo>
                      <a:lnTo>
                        <a:pt x="47" y="163"/>
                      </a:lnTo>
                      <a:lnTo>
                        <a:pt x="50" y="171"/>
                      </a:lnTo>
                      <a:lnTo>
                        <a:pt x="52" y="183"/>
                      </a:lnTo>
                      <a:lnTo>
                        <a:pt x="47" y="185"/>
                      </a:lnTo>
                      <a:lnTo>
                        <a:pt x="37" y="188"/>
                      </a:lnTo>
                      <a:lnTo>
                        <a:pt x="44" y="189"/>
                      </a:lnTo>
                      <a:lnTo>
                        <a:pt x="52" y="188"/>
                      </a:lnTo>
                      <a:lnTo>
                        <a:pt x="67" y="177"/>
                      </a:lnTo>
                      <a:lnTo>
                        <a:pt x="75" y="171"/>
                      </a:lnTo>
                      <a:lnTo>
                        <a:pt x="82" y="170"/>
                      </a:lnTo>
                      <a:lnTo>
                        <a:pt x="86" y="164"/>
                      </a:lnTo>
                      <a:lnTo>
                        <a:pt x="93" y="164"/>
                      </a:lnTo>
                      <a:lnTo>
                        <a:pt x="99" y="164"/>
                      </a:lnTo>
                      <a:lnTo>
                        <a:pt x="104" y="167"/>
                      </a:lnTo>
                      <a:lnTo>
                        <a:pt x="115" y="176"/>
                      </a:lnTo>
                      <a:lnTo>
                        <a:pt x="123" y="183"/>
                      </a:lnTo>
                      <a:lnTo>
                        <a:pt x="133" y="193"/>
                      </a:lnTo>
                      <a:lnTo>
                        <a:pt x="138" y="200"/>
                      </a:lnTo>
                      <a:lnTo>
                        <a:pt x="146" y="205"/>
                      </a:lnTo>
                      <a:lnTo>
                        <a:pt x="154" y="210"/>
                      </a:lnTo>
                      <a:lnTo>
                        <a:pt x="163" y="216"/>
                      </a:lnTo>
                      <a:lnTo>
                        <a:pt x="172" y="220"/>
                      </a:lnTo>
                      <a:lnTo>
                        <a:pt x="176" y="226"/>
                      </a:lnTo>
                      <a:lnTo>
                        <a:pt x="181" y="231"/>
                      </a:lnTo>
                      <a:lnTo>
                        <a:pt x="185" y="240"/>
                      </a:lnTo>
                      <a:lnTo>
                        <a:pt x="190" y="245"/>
                      </a:lnTo>
                      <a:lnTo>
                        <a:pt x="195" y="251"/>
                      </a:lnTo>
                      <a:lnTo>
                        <a:pt x="201" y="252"/>
                      </a:lnTo>
                      <a:lnTo>
                        <a:pt x="207" y="255"/>
                      </a:lnTo>
                      <a:lnTo>
                        <a:pt x="213" y="255"/>
                      </a:lnTo>
                      <a:lnTo>
                        <a:pt x="217" y="259"/>
                      </a:lnTo>
                      <a:lnTo>
                        <a:pt x="218" y="261"/>
                      </a:lnTo>
                      <a:lnTo>
                        <a:pt x="230" y="257"/>
                      </a:lnTo>
                      <a:lnTo>
                        <a:pt x="240" y="251"/>
                      </a:lnTo>
                      <a:lnTo>
                        <a:pt x="253" y="245"/>
                      </a:lnTo>
                      <a:lnTo>
                        <a:pt x="266" y="236"/>
                      </a:lnTo>
                      <a:lnTo>
                        <a:pt x="286" y="227"/>
                      </a:lnTo>
                      <a:lnTo>
                        <a:pt x="302" y="219"/>
                      </a:lnTo>
                      <a:lnTo>
                        <a:pt x="318" y="212"/>
                      </a:lnTo>
                      <a:lnTo>
                        <a:pt x="334" y="208"/>
                      </a:lnTo>
                      <a:lnTo>
                        <a:pt x="340" y="204"/>
                      </a:lnTo>
                      <a:lnTo>
                        <a:pt x="340" y="202"/>
                      </a:lnTo>
                      <a:lnTo>
                        <a:pt x="343" y="195"/>
                      </a:lnTo>
                      <a:lnTo>
                        <a:pt x="343" y="191"/>
                      </a:lnTo>
                      <a:lnTo>
                        <a:pt x="343" y="183"/>
                      </a:lnTo>
                      <a:lnTo>
                        <a:pt x="340" y="177"/>
                      </a:lnTo>
                      <a:lnTo>
                        <a:pt x="333" y="169"/>
                      </a:lnTo>
                      <a:lnTo>
                        <a:pt x="326" y="159"/>
                      </a:lnTo>
                      <a:lnTo>
                        <a:pt x="324" y="153"/>
                      </a:lnTo>
                      <a:lnTo>
                        <a:pt x="319" y="135"/>
                      </a:lnTo>
                      <a:lnTo>
                        <a:pt x="315" y="122"/>
                      </a:lnTo>
                      <a:lnTo>
                        <a:pt x="311" y="109"/>
                      </a:lnTo>
                      <a:lnTo>
                        <a:pt x="308" y="100"/>
                      </a:lnTo>
                      <a:lnTo>
                        <a:pt x="302" y="89"/>
                      </a:lnTo>
                      <a:lnTo>
                        <a:pt x="299" y="81"/>
                      </a:lnTo>
                      <a:lnTo>
                        <a:pt x="293" y="72"/>
                      </a:lnTo>
                      <a:lnTo>
                        <a:pt x="305" y="69"/>
                      </a:lnTo>
                      <a:lnTo>
                        <a:pt x="319" y="69"/>
                      </a:lnTo>
                      <a:lnTo>
                        <a:pt x="337" y="71"/>
                      </a:lnTo>
                      <a:lnTo>
                        <a:pt x="343" y="69"/>
                      </a:lnTo>
                      <a:lnTo>
                        <a:pt x="347" y="66"/>
                      </a:lnTo>
                      <a:lnTo>
                        <a:pt x="351" y="59"/>
                      </a:lnTo>
                      <a:lnTo>
                        <a:pt x="353" y="51"/>
                      </a:lnTo>
                      <a:lnTo>
                        <a:pt x="354" y="39"/>
                      </a:lnTo>
                      <a:lnTo>
                        <a:pt x="352" y="24"/>
                      </a:lnTo>
                      <a:lnTo>
                        <a:pt x="348" y="14"/>
                      </a:lnTo>
                      <a:lnTo>
                        <a:pt x="344" y="6"/>
                      </a:lnTo>
                      <a:lnTo>
                        <a:pt x="320" y="9"/>
                      </a:lnTo>
                      <a:lnTo>
                        <a:pt x="309" y="8"/>
                      </a:lnTo>
                      <a:lnTo>
                        <a:pt x="298" y="5"/>
                      </a:lnTo>
                      <a:lnTo>
                        <a:pt x="280" y="0"/>
                      </a:lnTo>
                      <a:lnTo>
                        <a:pt x="262" y="1"/>
                      </a:lnTo>
                      <a:lnTo>
                        <a:pt x="249" y="3"/>
                      </a:lnTo>
                      <a:lnTo>
                        <a:pt x="232" y="9"/>
                      </a:lnTo>
                      <a:lnTo>
                        <a:pt x="217" y="13"/>
                      </a:lnTo>
                      <a:lnTo>
                        <a:pt x="195" y="18"/>
                      </a:lnTo>
                      <a:lnTo>
                        <a:pt x="189" y="17"/>
                      </a:lnTo>
                      <a:lnTo>
                        <a:pt x="173" y="19"/>
                      </a:lnTo>
                      <a:lnTo>
                        <a:pt x="167" y="39"/>
                      </a:lnTo>
                      <a:lnTo>
                        <a:pt x="163" y="63"/>
                      </a:lnTo>
                      <a:lnTo>
                        <a:pt x="160" y="78"/>
                      </a:lnTo>
                      <a:lnTo>
                        <a:pt x="158" y="92"/>
                      </a:lnTo>
                      <a:lnTo>
                        <a:pt x="146" y="84"/>
                      </a:lnTo>
                      <a:lnTo>
                        <a:pt x="134" y="78"/>
                      </a:lnTo>
                      <a:lnTo>
                        <a:pt x="121" y="72"/>
                      </a:lnTo>
                      <a:lnTo>
                        <a:pt x="107" y="71"/>
                      </a:lnTo>
                      <a:lnTo>
                        <a:pt x="93" y="74"/>
                      </a:lnTo>
                      <a:lnTo>
                        <a:pt x="88" y="79"/>
                      </a:lnTo>
                      <a:lnTo>
                        <a:pt x="81" y="84"/>
                      </a:lnTo>
                      <a:lnTo>
                        <a:pt x="68" y="87"/>
                      </a:lnTo>
                      <a:lnTo>
                        <a:pt x="58" y="90"/>
                      </a:lnTo>
                      <a:lnTo>
                        <a:pt x="46" y="94"/>
                      </a:lnTo>
                      <a:lnTo>
                        <a:pt x="36" y="99"/>
                      </a:lnTo>
                      <a:lnTo>
                        <a:pt x="33" y="105"/>
                      </a:lnTo>
                      <a:lnTo>
                        <a:pt x="26" y="109"/>
                      </a:lnTo>
                      <a:lnTo>
                        <a:pt x="25" y="115"/>
                      </a:lnTo>
                      <a:lnTo>
                        <a:pt x="23" y="119"/>
                      </a:lnTo>
                      <a:lnTo>
                        <a:pt x="19" y="119"/>
                      </a:lnTo>
                      <a:lnTo>
                        <a:pt x="16" y="122"/>
                      </a:lnTo>
                      <a:lnTo>
                        <a:pt x="15" y="125"/>
                      </a:lnTo>
                      <a:lnTo>
                        <a:pt x="11" y="127"/>
                      </a:lnTo>
                      <a:lnTo>
                        <a:pt x="2" y="129"/>
                      </a:lnTo>
                      <a:lnTo>
                        <a:pt x="0" y="132"/>
                      </a:lnTo>
                      <a:lnTo>
                        <a:pt x="13" y="133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rgbClr val="00808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325" name="Group 396"/>
                <p:cNvGrpSpPr>
                  <a:grpSpLocks/>
                </p:cNvGrpSpPr>
                <p:nvPr/>
              </p:nvGrpSpPr>
              <p:grpSpPr bwMode="auto">
                <a:xfrm>
                  <a:off x="3764" y="2468"/>
                  <a:ext cx="302" cy="226"/>
                  <a:chOff x="3764" y="2468"/>
                  <a:chExt cx="302" cy="226"/>
                </a:xfrm>
              </p:grpSpPr>
              <p:sp>
                <p:nvSpPr>
                  <p:cNvPr id="326" name="Freeform 375"/>
                  <p:cNvSpPr>
                    <a:spLocks/>
                  </p:cNvSpPr>
                  <p:nvPr/>
                </p:nvSpPr>
                <p:spPr bwMode="auto">
                  <a:xfrm>
                    <a:off x="3955" y="2608"/>
                    <a:ext cx="49" cy="86"/>
                  </a:xfrm>
                  <a:custGeom>
                    <a:avLst/>
                    <a:gdLst>
                      <a:gd name="T0" fmla="*/ 0 w 49"/>
                      <a:gd name="T1" fmla="*/ 85 h 86"/>
                      <a:gd name="T2" fmla="*/ 11 w 49"/>
                      <a:gd name="T3" fmla="*/ 73 h 86"/>
                      <a:gd name="T4" fmla="*/ 22 w 49"/>
                      <a:gd name="T5" fmla="*/ 59 h 86"/>
                      <a:gd name="T6" fmla="*/ 29 w 49"/>
                      <a:gd name="T7" fmla="*/ 47 h 86"/>
                      <a:gd name="T8" fmla="*/ 35 w 49"/>
                      <a:gd name="T9" fmla="*/ 34 h 86"/>
                      <a:gd name="T10" fmla="*/ 42 w 49"/>
                      <a:gd name="T11" fmla="*/ 20 h 86"/>
                      <a:gd name="T12" fmla="*/ 48 w 49"/>
                      <a:gd name="T13" fmla="*/ 0 h 86"/>
                      <a:gd name="T14" fmla="*/ 48 w 49"/>
                      <a:gd name="T15" fmla="*/ 14 h 86"/>
                      <a:gd name="T16" fmla="*/ 42 w 49"/>
                      <a:gd name="T17" fmla="*/ 34 h 86"/>
                      <a:gd name="T18" fmla="*/ 32 w 49"/>
                      <a:gd name="T19" fmla="*/ 57 h 86"/>
                      <a:gd name="T20" fmla="*/ 22 w 49"/>
                      <a:gd name="T21" fmla="*/ 69 h 86"/>
                      <a:gd name="T22" fmla="*/ 0 w 49"/>
                      <a:gd name="T23" fmla="*/ 85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49" h="86">
                        <a:moveTo>
                          <a:pt x="0" y="85"/>
                        </a:moveTo>
                        <a:lnTo>
                          <a:pt x="11" y="73"/>
                        </a:lnTo>
                        <a:lnTo>
                          <a:pt x="22" y="59"/>
                        </a:lnTo>
                        <a:lnTo>
                          <a:pt x="29" y="47"/>
                        </a:lnTo>
                        <a:lnTo>
                          <a:pt x="35" y="34"/>
                        </a:lnTo>
                        <a:lnTo>
                          <a:pt x="42" y="20"/>
                        </a:lnTo>
                        <a:lnTo>
                          <a:pt x="48" y="0"/>
                        </a:lnTo>
                        <a:lnTo>
                          <a:pt x="48" y="14"/>
                        </a:lnTo>
                        <a:lnTo>
                          <a:pt x="42" y="34"/>
                        </a:lnTo>
                        <a:lnTo>
                          <a:pt x="32" y="57"/>
                        </a:lnTo>
                        <a:lnTo>
                          <a:pt x="22" y="69"/>
                        </a:lnTo>
                        <a:lnTo>
                          <a:pt x="0" y="85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327" name="Group 395"/>
                  <p:cNvGrpSpPr>
                    <a:grpSpLocks/>
                  </p:cNvGrpSpPr>
                  <p:nvPr/>
                </p:nvGrpSpPr>
                <p:grpSpPr bwMode="auto">
                  <a:xfrm>
                    <a:off x="3764" y="2468"/>
                    <a:ext cx="302" cy="218"/>
                    <a:chOff x="3764" y="2468"/>
                    <a:chExt cx="302" cy="218"/>
                  </a:xfrm>
                </p:grpSpPr>
                <p:grpSp>
                  <p:nvGrpSpPr>
                    <p:cNvPr id="328" name="Group 38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46" y="2468"/>
                      <a:ext cx="111" cy="72"/>
                      <a:chOff x="3946" y="2468"/>
                      <a:chExt cx="111" cy="72"/>
                    </a:xfrm>
                  </p:grpSpPr>
                  <p:sp>
                    <p:nvSpPr>
                      <p:cNvPr id="343" name="Freeform 3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06" y="2496"/>
                        <a:ext cx="33" cy="44"/>
                      </a:xfrm>
                      <a:custGeom>
                        <a:avLst/>
                        <a:gdLst>
                          <a:gd name="T0" fmla="*/ 32 w 33"/>
                          <a:gd name="T1" fmla="*/ 0 h 44"/>
                          <a:gd name="T2" fmla="*/ 25 w 33"/>
                          <a:gd name="T3" fmla="*/ 9 h 44"/>
                          <a:gd name="T4" fmla="*/ 14 w 33"/>
                          <a:gd name="T5" fmla="*/ 16 h 44"/>
                          <a:gd name="T6" fmla="*/ 8 w 33"/>
                          <a:gd name="T7" fmla="*/ 20 h 44"/>
                          <a:gd name="T8" fmla="*/ 5 w 33"/>
                          <a:gd name="T9" fmla="*/ 26 h 44"/>
                          <a:gd name="T10" fmla="*/ 2 w 33"/>
                          <a:gd name="T11" fmla="*/ 37 h 44"/>
                          <a:gd name="T12" fmla="*/ 0 w 33"/>
                          <a:gd name="T13" fmla="*/ 43 h 44"/>
                          <a:gd name="T14" fmla="*/ 7 w 33"/>
                          <a:gd name="T15" fmla="*/ 28 h 44"/>
                          <a:gd name="T16" fmla="*/ 14 w 33"/>
                          <a:gd name="T17" fmla="*/ 19 h 44"/>
                          <a:gd name="T18" fmla="*/ 19 w 33"/>
                          <a:gd name="T19" fmla="*/ 17 h 44"/>
                          <a:gd name="T20" fmla="*/ 26 w 33"/>
                          <a:gd name="T21" fmla="*/ 12 h 44"/>
                          <a:gd name="T22" fmla="*/ 32 w 33"/>
                          <a:gd name="T23" fmla="*/ 0 h 4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33" h="44">
                            <a:moveTo>
                              <a:pt x="32" y="0"/>
                            </a:moveTo>
                            <a:lnTo>
                              <a:pt x="25" y="9"/>
                            </a:lnTo>
                            <a:lnTo>
                              <a:pt x="14" y="16"/>
                            </a:lnTo>
                            <a:lnTo>
                              <a:pt x="8" y="20"/>
                            </a:lnTo>
                            <a:lnTo>
                              <a:pt x="5" y="26"/>
                            </a:lnTo>
                            <a:lnTo>
                              <a:pt x="2" y="37"/>
                            </a:lnTo>
                            <a:lnTo>
                              <a:pt x="0" y="43"/>
                            </a:lnTo>
                            <a:lnTo>
                              <a:pt x="7" y="28"/>
                            </a:lnTo>
                            <a:lnTo>
                              <a:pt x="14" y="19"/>
                            </a:lnTo>
                            <a:lnTo>
                              <a:pt x="19" y="17"/>
                            </a:lnTo>
                            <a:lnTo>
                              <a:pt x="26" y="12"/>
                            </a:lnTo>
                            <a:lnTo>
                              <a:pt x="32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4" name="Freeform 3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99" y="2493"/>
                        <a:ext cx="11" cy="18"/>
                      </a:xfrm>
                      <a:custGeom>
                        <a:avLst/>
                        <a:gdLst>
                          <a:gd name="T0" fmla="*/ 9 w 11"/>
                          <a:gd name="T1" fmla="*/ 0 h 18"/>
                          <a:gd name="T2" fmla="*/ 6 w 11"/>
                          <a:gd name="T3" fmla="*/ 9 h 18"/>
                          <a:gd name="T4" fmla="*/ 3 w 11"/>
                          <a:gd name="T5" fmla="*/ 12 h 18"/>
                          <a:gd name="T6" fmla="*/ 0 w 11"/>
                          <a:gd name="T7" fmla="*/ 17 h 18"/>
                          <a:gd name="T8" fmla="*/ 5 w 11"/>
                          <a:gd name="T9" fmla="*/ 13 h 18"/>
                          <a:gd name="T10" fmla="*/ 10 w 11"/>
                          <a:gd name="T11" fmla="*/ 8 h 18"/>
                          <a:gd name="T12" fmla="*/ 9 w 11"/>
                          <a:gd name="T13" fmla="*/ 0 h 1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1" h="18">
                            <a:moveTo>
                              <a:pt x="9" y="0"/>
                            </a:moveTo>
                            <a:lnTo>
                              <a:pt x="6" y="9"/>
                            </a:lnTo>
                            <a:lnTo>
                              <a:pt x="3" y="12"/>
                            </a:lnTo>
                            <a:lnTo>
                              <a:pt x="0" y="17"/>
                            </a:lnTo>
                            <a:lnTo>
                              <a:pt x="5" y="13"/>
                            </a:lnTo>
                            <a:lnTo>
                              <a:pt x="10" y="8"/>
                            </a:lnTo>
                            <a:lnTo>
                              <a:pt x="9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5" name="Freeform 3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45" y="2471"/>
                        <a:ext cx="12" cy="32"/>
                      </a:xfrm>
                      <a:custGeom>
                        <a:avLst/>
                        <a:gdLst>
                          <a:gd name="T0" fmla="*/ 8 w 12"/>
                          <a:gd name="T1" fmla="*/ 0 h 32"/>
                          <a:gd name="T2" fmla="*/ 8 w 12"/>
                          <a:gd name="T3" fmla="*/ 12 h 32"/>
                          <a:gd name="T4" fmla="*/ 6 w 12"/>
                          <a:gd name="T5" fmla="*/ 19 h 32"/>
                          <a:gd name="T6" fmla="*/ 0 w 12"/>
                          <a:gd name="T7" fmla="*/ 31 h 32"/>
                          <a:gd name="T8" fmla="*/ 9 w 12"/>
                          <a:gd name="T9" fmla="*/ 19 h 32"/>
                          <a:gd name="T10" fmla="*/ 11 w 12"/>
                          <a:gd name="T11" fmla="*/ 7 h 32"/>
                          <a:gd name="T12" fmla="*/ 8 w 12"/>
                          <a:gd name="T13" fmla="*/ 0 h 3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" h="32">
                            <a:moveTo>
                              <a:pt x="8" y="0"/>
                            </a:moveTo>
                            <a:lnTo>
                              <a:pt x="8" y="12"/>
                            </a:lnTo>
                            <a:lnTo>
                              <a:pt x="6" y="19"/>
                            </a:lnTo>
                            <a:lnTo>
                              <a:pt x="0" y="31"/>
                            </a:lnTo>
                            <a:lnTo>
                              <a:pt x="9" y="19"/>
                            </a:lnTo>
                            <a:lnTo>
                              <a:pt x="11" y="7"/>
                            </a:lnTo>
                            <a:lnTo>
                              <a:pt x="8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6" name="Freeform 37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46" y="2468"/>
                        <a:ext cx="22" cy="39"/>
                      </a:xfrm>
                      <a:custGeom>
                        <a:avLst/>
                        <a:gdLst>
                          <a:gd name="T0" fmla="*/ 21 w 22"/>
                          <a:gd name="T1" fmla="*/ 0 h 39"/>
                          <a:gd name="T2" fmla="*/ 11 w 22"/>
                          <a:gd name="T3" fmla="*/ 12 h 39"/>
                          <a:gd name="T4" fmla="*/ 7 w 22"/>
                          <a:gd name="T5" fmla="*/ 20 h 39"/>
                          <a:gd name="T6" fmla="*/ 0 w 22"/>
                          <a:gd name="T7" fmla="*/ 38 h 39"/>
                          <a:gd name="T8" fmla="*/ 7 w 22"/>
                          <a:gd name="T9" fmla="*/ 26 h 39"/>
                          <a:gd name="T10" fmla="*/ 16 w 22"/>
                          <a:gd name="T11" fmla="*/ 13 h 39"/>
                          <a:gd name="T12" fmla="*/ 21 w 22"/>
                          <a:gd name="T13" fmla="*/ 0 h 3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2" h="39">
                            <a:moveTo>
                              <a:pt x="21" y="0"/>
                            </a:moveTo>
                            <a:lnTo>
                              <a:pt x="11" y="12"/>
                            </a:lnTo>
                            <a:lnTo>
                              <a:pt x="7" y="20"/>
                            </a:lnTo>
                            <a:lnTo>
                              <a:pt x="0" y="38"/>
                            </a:lnTo>
                            <a:lnTo>
                              <a:pt x="7" y="26"/>
                            </a:lnTo>
                            <a:lnTo>
                              <a:pt x="16" y="13"/>
                            </a:lnTo>
                            <a:lnTo>
                              <a:pt x="21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  <p:grpSp>
                  <p:nvGrpSpPr>
                    <p:cNvPr id="329" name="Group 39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64" y="2516"/>
                      <a:ext cx="302" cy="170"/>
                      <a:chOff x="3764" y="2516"/>
                      <a:chExt cx="302" cy="170"/>
                    </a:xfrm>
                  </p:grpSpPr>
                  <p:sp>
                    <p:nvSpPr>
                      <p:cNvPr id="330" name="Freeform 3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41" y="2621"/>
                        <a:ext cx="24" cy="65"/>
                      </a:xfrm>
                      <a:custGeom>
                        <a:avLst/>
                        <a:gdLst>
                          <a:gd name="T0" fmla="*/ 0 w 24"/>
                          <a:gd name="T1" fmla="*/ 64 h 65"/>
                          <a:gd name="T2" fmla="*/ 8 w 24"/>
                          <a:gd name="T3" fmla="*/ 45 h 65"/>
                          <a:gd name="T4" fmla="*/ 15 w 24"/>
                          <a:gd name="T5" fmla="*/ 30 h 65"/>
                          <a:gd name="T6" fmla="*/ 18 w 24"/>
                          <a:gd name="T7" fmla="*/ 19 h 65"/>
                          <a:gd name="T8" fmla="*/ 23 w 24"/>
                          <a:gd name="T9" fmla="*/ 0 h 65"/>
                          <a:gd name="T10" fmla="*/ 22 w 24"/>
                          <a:gd name="T11" fmla="*/ 14 h 65"/>
                          <a:gd name="T12" fmla="*/ 20 w 24"/>
                          <a:gd name="T13" fmla="*/ 26 h 65"/>
                          <a:gd name="T14" fmla="*/ 17 w 24"/>
                          <a:gd name="T15" fmla="*/ 39 h 65"/>
                          <a:gd name="T16" fmla="*/ 10 w 24"/>
                          <a:gd name="T17" fmla="*/ 52 h 65"/>
                          <a:gd name="T18" fmla="*/ 0 w 24"/>
                          <a:gd name="T19" fmla="*/ 64 h 6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24" h="65">
                            <a:moveTo>
                              <a:pt x="0" y="64"/>
                            </a:moveTo>
                            <a:lnTo>
                              <a:pt x="8" y="45"/>
                            </a:lnTo>
                            <a:lnTo>
                              <a:pt x="15" y="30"/>
                            </a:lnTo>
                            <a:lnTo>
                              <a:pt x="18" y="19"/>
                            </a:lnTo>
                            <a:lnTo>
                              <a:pt x="23" y="0"/>
                            </a:lnTo>
                            <a:lnTo>
                              <a:pt x="22" y="14"/>
                            </a:lnTo>
                            <a:lnTo>
                              <a:pt x="20" y="26"/>
                            </a:lnTo>
                            <a:lnTo>
                              <a:pt x="17" y="39"/>
                            </a:lnTo>
                            <a:lnTo>
                              <a:pt x="10" y="52"/>
                            </a:lnTo>
                            <a:lnTo>
                              <a:pt x="0" y="64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1" name="Freeform 38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01" y="2633"/>
                        <a:ext cx="40" cy="47"/>
                      </a:xfrm>
                      <a:custGeom>
                        <a:avLst/>
                        <a:gdLst>
                          <a:gd name="T0" fmla="*/ 39 w 40"/>
                          <a:gd name="T1" fmla="*/ 0 h 47"/>
                          <a:gd name="T2" fmla="*/ 25 w 40"/>
                          <a:gd name="T3" fmla="*/ 14 h 47"/>
                          <a:gd name="T4" fmla="*/ 16 w 40"/>
                          <a:gd name="T5" fmla="*/ 24 h 47"/>
                          <a:gd name="T6" fmla="*/ 11 w 40"/>
                          <a:gd name="T7" fmla="*/ 34 h 47"/>
                          <a:gd name="T8" fmla="*/ 0 w 40"/>
                          <a:gd name="T9" fmla="*/ 46 h 47"/>
                          <a:gd name="T10" fmla="*/ 19 w 40"/>
                          <a:gd name="T11" fmla="*/ 28 h 47"/>
                          <a:gd name="T12" fmla="*/ 27 w 40"/>
                          <a:gd name="T13" fmla="*/ 18 h 47"/>
                          <a:gd name="T14" fmla="*/ 39 w 40"/>
                          <a:gd name="T15" fmla="*/ 0 h 4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40" h="47">
                            <a:moveTo>
                              <a:pt x="39" y="0"/>
                            </a:moveTo>
                            <a:lnTo>
                              <a:pt x="25" y="14"/>
                            </a:lnTo>
                            <a:lnTo>
                              <a:pt x="16" y="24"/>
                            </a:lnTo>
                            <a:lnTo>
                              <a:pt x="11" y="34"/>
                            </a:lnTo>
                            <a:lnTo>
                              <a:pt x="0" y="46"/>
                            </a:lnTo>
                            <a:lnTo>
                              <a:pt x="19" y="28"/>
                            </a:lnTo>
                            <a:lnTo>
                              <a:pt x="27" y="18"/>
                            </a:lnTo>
                            <a:lnTo>
                              <a:pt x="39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2" name="Freeform 3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16" y="2518"/>
                        <a:ext cx="14" cy="64"/>
                      </a:xfrm>
                      <a:custGeom>
                        <a:avLst/>
                        <a:gdLst>
                          <a:gd name="T0" fmla="*/ 10 w 14"/>
                          <a:gd name="T1" fmla="*/ 0 h 64"/>
                          <a:gd name="T2" fmla="*/ 5 w 14"/>
                          <a:gd name="T3" fmla="*/ 13 h 64"/>
                          <a:gd name="T4" fmla="*/ 1 w 14"/>
                          <a:gd name="T5" fmla="*/ 27 h 64"/>
                          <a:gd name="T6" fmla="*/ 1 w 14"/>
                          <a:gd name="T7" fmla="*/ 42 h 64"/>
                          <a:gd name="T8" fmla="*/ 0 w 14"/>
                          <a:gd name="T9" fmla="*/ 63 h 64"/>
                          <a:gd name="T10" fmla="*/ 3 w 14"/>
                          <a:gd name="T11" fmla="*/ 50 h 64"/>
                          <a:gd name="T12" fmla="*/ 5 w 14"/>
                          <a:gd name="T13" fmla="*/ 31 h 64"/>
                          <a:gd name="T14" fmla="*/ 10 w 14"/>
                          <a:gd name="T15" fmla="*/ 14 h 64"/>
                          <a:gd name="T16" fmla="*/ 13 w 14"/>
                          <a:gd name="T17" fmla="*/ 7 h 64"/>
                          <a:gd name="T18" fmla="*/ 10 w 14"/>
                          <a:gd name="T19" fmla="*/ 0 h 6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14" h="64">
                            <a:moveTo>
                              <a:pt x="10" y="0"/>
                            </a:moveTo>
                            <a:lnTo>
                              <a:pt x="5" y="13"/>
                            </a:lnTo>
                            <a:lnTo>
                              <a:pt x="1" y="27"/>
                            </a:lnTo>
                            <a:lnTo>
                              <a:pt x="1" y="42"/>
                            </a:lnTo>
                            <a:lnTo>
                              <a:pt x="0" y="63"/>
                            </a:lnTo>
                            <a:lnTo>
                              <a:pt x="3" y="50"/>
                            </a:lnTo>
                            <a:lnTo>
                              <a:pt x="5" y="31"/>
                            </a:lnTo>
                            <a:lnTo>
                              <a:pt x="10" y="14"/>
                            </a:lnTo>
                            <a:lnTo>
                              <a:pt x="13" y="7"/>
                            </a:lnTo>
                            <a:lnTo>
                              <a:pt x="10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3" name="Freeform 3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29" y="2549"/>
                        <a:ext cx="11" cy="69"/>
                      </a:xfrm>
                      <a:custGeom>
                        <a:avLst/>
                        <a:gdLst>
                          <a:gd name="T0" fmla="*/ 7 w 11"/>
                          <a:gd name="T1" fmla="*/ 0 h 69"/>
                          <a:gd name="T2" fmla="*/ 8 w 11"/>
                          <a:gd name="T3" fmla="*/ 7 h 69"/>
                          <a:gd name="T4" fmla="*/ 8 w 11"/>
                          <a:gd name="T5" fmla="*/ 18 h 69"/>
                          <a:gd name="T6" fmla="*/ 7 w 11"/>
                          <a:gd name="T7" fmla="*/ 36 h 69"/>
                          <a:gd name="T8" fmla="*/ 5 w 11"/>
                          <a:gd name="T9" fmla="*/ 50 h 69"/>
                          <a:gd name="T10" fmla="*/ 0 w 11"/>
                          <a:gd name="T11" fmla="*/ 68 h 69"/>
                          <a:gd name="T12" fmla="*/ 6 w 11"/>
                          <a:gd name="T13" fmla="*/ 54 h 69"/>
                          <a:gd name="T14" fmla="*/ 9 w 11"/>
                          <a:gd name="T15" fmla="*/ 38 h 69"/>
                          <a:gd name="T16" fmla="*/ 10 w 11"/>
                          <a:gd name="T17" fmla="*/ 22 h 69"/>
                          <a:gd name="T18" fmla="*/ 7 w 11"/>
                          <a:gd name="T19" fmla="*/ 0 h 6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11" h="69">
                            <a:moveTo>
                              <a:pt x="7" y="0"/>
                            </a:moveTo>
                            <a:lnTo>
                              <a:pt x="8" y="7"/>
                            </a:lnTo>
                            <a:lnTo>
                              <a:pt x="8" y="18"/>
                            </a:lnTo>
                            <a:lnTo>
                              <a:pt x="7" y="36"/>
                            </a:lnTo>
                            <a:lnTo>
                              <a:pt x="5" y="50"/>
                            </a:lnTo>
                            <a:lnTo>
                              <a:pt x="0" y="68"/>
                            </a:lnTo>
                            <a:lnTo>
                              <a:pt x="6" y="54"/>
                            </a:lnTo>
                            <a:lnTo>
                              <a:pt x="9" y="38"/>
                            </a:lnTo>
                            <a:lnTo>
                              <a:pt x="10" y="22"/>
                            </a:lnTo>
                            <a:lnTo>
                              <a:pt x="7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4" name="Freeform 3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2640"/>
                        <a:ext cx="31" cy="24"/>
                      </a:xfrm>
                      <a:custGeom>
                        <a:avLst/>
                        <a:gdLst>
                          <a:gd name="T0" fmla="*/ 0 w 31"/>
                          <a:gd name="T1" fmla="*/ 23 h 24"/>
                          <a:gd name="T2" fmla="*/ 6 w 31"/>
                          <a:gd name="T3" fmla="*/ 15 h 24"/>
                          <a:gd name="T4" fmla="*/ 15 w 31"/>
                          <a:gd name="T5" fmla="*/ 6 h 24"/>
                          <a:gd name="T6" fmla="*/ 24 w 31"/>
                          <a:gd name="T7" fmla="*/ 0 h 24"/>
                          <a:gd name="T8" fmla="*/ 28 w 31"/>
                          <a:gd name="T9" fmla="*/ 0 h 24"/>
                          <a:gd name="T10" fmla="*/ 30 w 31"/>
                          <a:gd name="T11" fmla="*/ 4 h 24"/>
                          <a:gd name="T12" fmla="*/ 30 w 31"/>
                          <a:gd name="T13" fmla="*/ 8 h 24"/>
                          <a:gd name="T14" fmla="*/ 26 w 31"/>
                          <a:gd name="T15" fmla="*/ 12 h 24"/>
                          <a:gd name="T16" fmla="*/ 17 w 31"/>
                          <a:gd name="T17" fmla="*/ 15 h 24"/>
                          <a:gd name="T18" fmla="*/ 0 w 31"/>
                          <a:gd name="T19" fmla="*/ 23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31" h="24">
                            <a:moveTo>
                              <a:pt x="0" y="23"/>
                            </a:moveTo>
                            <a:lnTo>
                              <a:pt x="6" y="15"/>
                            </a:lnTo>
                            <a:lnTo>
                              <a:pt x="15" y="6"/>
                            </a:lnTo>
                            <a:lnTo>
                              <a:pt x="24" y="0"/>
                            </a:lnTo>
                            <a:lnTo>
                              <a:pt x="28" y="0"/>
                            </a:lnTo>
                            <a:lnTo>
                              <a:pt x="30" y="4"/>
                            </a:lnTo>
                            <a:lnTo>
                              <a:pt x="30" y="8"/>
                            </a:lnTo>
                            <a:lnTo>
                              <a:pt x="26" y="12"/>
                            </a:lnTo>
                            <a:lnTo>
                              <a:pt x="17" y="15"/>
                            </a:lnTo>
                            <a:lnTo>
                              <a:pt x="0" y="23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5" name="Freeform 3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16" y="2552"/>
                        <a:ext cx="12" cy="46"/>
                      </a:xfrm>
                      <a:custGeom>
                        <a:avLst/>
                        <a:gdLst>
                          <a:gd name="T0" fmla="*/ 0 w 12"/>
                          <a:gd name="T1" fmla="*/ 45 h 46"/>
                          <a:gd name="T2" fmla="*/ 1 w 12"/>
                          <a:gd name="T3" fmla="*/ 32 h 46"/>
                          <a:gd name="T4" fmla="*/ 4 w 12"/>
                          <a:gd name="T5" fmla="*/ 15 h 46"/>
                          <a:gd name="T6" fmla="*/ 11 w 12"/>
                          <a:gd name="T7" fmla="*/ 0 h 46"/>
                          <a:gd name="T8" fmla="*/ 6 w 12"/>
                          <a:gd name="T9" fmla="*/ 19 h 46"/>
                          <a:gd name="T10" fmla="*/ 4 w 12"/>
                          <a:gd name="T11" fmla="*/ 28 h 46"/>
                          <a:gd name="T12" fmla="*/ 0 w 12"/>
                          <a:gd name="T13" fmla="*/ 45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" h="46">
                            <a:moveTo>
                              <a:pt x="0" y="45"/>
                            </a:moveTo>
                            <a:lnTo>
                              <a:pt x="1" y="32"/>
                            </a:lnTo>
                            <a:lnTo>
                              <a:pt x="4" y="15"/>
                            </a:lnTo>
                            <a:lnTo>
                              <a:pt x="11" y="0"/>
                            </a:lnTo>
                            <a:lnTo>
                              <a:pt x="6" y="19"/>
                            </a:lnTo>
                            <a:lnTo>
                              <a:pt x="4" y="28"/>
                            </a:lnTo>
                            <a:lnTo>
                              <a:pt x="0" y="45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6" name="Freeform 3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38" y="2588"/>
                        <a:ext cx="2" cy="24"/>
                      </a:xfrm>
                      <a:custGeom>
                        <a:avLst/>
                        <a:gdLst>
                          <a:gd name="T0" fmla="*/ 1 w 2"/>
                          <a:gd name="T1" fmla="*/ 0 h 24"/>
                          <a:gd name="T2" fmla="*/ 0 w 2"/>
                          <a:gd name="T3" fmla="*/ 12 h 24"/>
                          <a:gd name="T4" fmla="*/ 0 w 2"/>
                          <a:gd name="T5" fmla="*/ 23 h 24"/>
                          <a:gd name="T6" fmla="*/ 1 w 2"/>
                          <a:gd name="T7" fmla="*/ 0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" h="24">
                            <a:moveTo>
                              <a:pt x="1" y="0"/>
                            </a:moveTo>
                            <a:lnTo>
                              <a:pt x="0" y="12"/>
                            </a:lnTo>
                            <a:lnTo>
                              <a:pt x="0" y="23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7" name="Freeform 3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61" y="2588"/>
                        <a:ext cx="7" cy="23"/>
                      </a:xfrm>
                      <a:custGeom>
                        <a:avLst/>
                        <a:gdLst>
                          <a:gd name="T0" fmla="*/ 6 w 7"/>
                          <a:gd name="T1" fmla="*/ 0 h 23"/>
                          <a:gd name="T2" fmla="*/ 4 w 7"/>
                          <a:gd name="T3" fmla="*/ 10 h 23"/>
                          <a:gd name="T4" fmla="*/ 0 w 7"/>
                          <a:gd name="T5" fmla="*/ 22 h 23"/>
                          <a:gd name="T6" fmla="*/ 2 w 7"/>
                          <a:gd name="T7" fmla="*/ 9 h 23"/>
                          <a:gd name="T8" fmla="*/ 6 w 7"/>
                          <a:gd name="T9" fmla="*/ 0 h 2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7" h="23">
                            <a:moveTo>
                              <a:pt x="6" y="0"/>
                            </a:moveTo>
                            <a:lnTo>
                              <a:pt x="4" y="10"/>
                            </a:lnTo>
                            <a:lnTo>
                              <a:pt x="0" y="22"/>
                            </a:lnTo>
                            <a:lnTo>
                              <a:pt x="2" y="9"/>
                            </a:lnTo>
                            <a:lnTo>
                              <a:pt x="6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8" name="Freeform 3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83" y="2581"/>
                        <a:ext cx="57" cy="27"/>
                      </a:xfrm>
                      <a:custGeom>
                        <a:avLst/>
                        <a:gdLst>
                          <a:gd name="T0" fmla="*/ 56 w 57"/>
                          <a:gd name="T1" fmla="*/ 26 h 27"/>
                          <a:gd name="T2" fmla="*/ 47 w 57"/>
                          <a:gd name="T3" fmla="*/ 19 h 27"/>
                          <a:gd name="T4" fmla="*/ 32 w 57"/>
                          <a:gd name="T5" fmla="*/ 10 h 27"/>
                          <a:gd name="T6" fmla="*/ 19 w 57"/>
                          <a:gd name="T7" fmla="*/ 4 h 27"/>
                          <a:gd name="T8" fmla="*/ 4 w 57"/>
                          <a:gd name="T9" fmla="*/ 0 h 27"/>
                          <a:gd name="T10" fmla="*/ 0 w 57"/>
                          <a:gd name="T11" fmla="*/ 0 h 27"/>
                          <a:gd name="T12" fmla="*/ 10 w 57"/>
                          <a:gd name="T13" fmla="*/ 4 h 27"/>
                          <a:gd name="T14" fmla="*/ 31 w 57"/>
                          <a:gd name="T15" fmla="*/ 14 h 27"/>
                          <a:gd name="T16" fmla="*/ 38 w 57"/>
                          <a:gd name="T17" fmla="*/ 20 h 27"/>
                          <a:gd name="T18" fmla="*/ 41 w 57"/>
                          <a:gd name="T19" fmla="*/ 25 h 27"/>
                          <a:gd name="T20" fmla="*/ 56 w 57"/>
                          <a:gd name="T21" fmla="*/ 26 h 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</a:cxnLst>
                        <a:rect l="0" t="0" r="r" b="b"/>
                        <a:pathLst>
                          <a:path w="57" h="27">
                            <a:moveTo>
                              <a:pt x="56" y="26"/>
                            </a:moveTo>
                            <a:lnTo>
                              <a:pt x="47" y="19"/>
                            </a:lnTo>
                            <a:lnTo>
                              <a:pt x="32" y="10"/>
                            </a:lnTo>
                            <a:lnTo>
                              <a:pt x="19" y="4"/>
                            </a:lnTo>
                            <a:lnTo>
                              <a:pt x="4" y="0"/>
                            </a:lnTo>
                            <a:lnTo>
                              <a:pt x="0" y="0"/>
                            </a:lnTo>
                            <a:lnTo>
                              <a:pt x="10" y="4"/>
                            </a:lnTo>
                            <a:lnTo>
                              <a:pt x="31" y="14"/>
                            </a:lnTo>
                            <a:lnTo>
                              <a:pt x="38" y="20"/>
                            </a:lnTo>
                            <a:lnTo>
                              <a:pt x="41" y="25"/>
                            </a:lnTo>
                            <a:lnTo>
                              <a:pt x="56" y="26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9" name="Freeform 3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72" y="2579"/>
                        <a:ext cx="45" cy="35"/>
                      </a:xfrm>
                      <a:custGeom>
                        <a:avLst/>
                        <a:gdLst>
                          <a:gd name="T0" fmla="*/ 44 w 45"/>
                          <a:gd name="T1" fmla="*/ 34 h 35"/>
                          <a:gd name="T2" fmla="*/ 40 w 45"/>
                          <a:gd name="T3" fmla="*/ 24 h 35"/>
                          <a:gd name="T4" fmla="*/ 27 w 45"/>
                          <a:gd name="T5" fmla="*/ 13 h 35"/>
                          <a:gd name="T6" fmla="*/ 15 w 45"/>
                          <a:gd name="T7" fmla="*/ 6 h 35"/>
                          <a:gd name="T8" fmla="*/ 5 w 45"/>
                          <a:gd name="T9" fmla="*/ 2 h 35"/>
                          <a:gd name="T10" fmla="*/ 0 w 45"/>
                          <a:gd name="T11" fmla="*/ 0 h 35"/>
                          <a:gd name="T12" fmla="*/ 11 w 45"/>
                          <a:gd name="T13" fmla="*/ 6 h 35"/>
                          <a:gd name="T14" fmla="*/ 20 w 45"/>
                          <a:gd name="T15" fmla="*/ 12 h 35"/>
                          <a:gd name="T16" fmla="*/ 28 w 45"/>
                          <a:gd name="T17" fmla="*/ 18 h 35"/>
                          <a:gd name="T18" fmla="*/ 34 w 45"/>
                          <a:gd name="T19" fmla="*/ 24 h 35"/>
                          <a:gd name="T20" fmla="*/ 37 w 45"/>
                          <a:gd name="T21" fmla="*/ 30 h 35"/>
                          <a:gd name="T22" fmla="*/ 44 w 45"/>
                          <a:gd name="T23" fmla="*/ 34 h 3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45" h="35">
                            <a:moveTo>
                              <a:pt x="44" y="34"/>
                            </a:moveTo>
                            <a:lnTo>
                              <a:pt x="40" y="24"/>
                            </a:lnTo>
                            <a:lnTo>
                              <a:pt x="27" y="13"/>
                            </a:lnTo>
                            <a:lnTo>
                              <a:pt x="15" y="6"/>
                            </a:lnTo>
                            <a:lnTo>
                              <a:pt x="5" y="2"/>
                            </a:lnTo>
                            <a:lnTo>
                              <a:pt x="0" y="0"/>
                            </a:lnTo>
                            <a:lnTo>
                              <a:pt x="11" y="6"/>
                            </a:lnTo>
                            <a:lnTo>
                              <a:pt x="20" y="12"/>
                            </a:lnTo>
                            <a:lnTo>
                              <a:pt x="28" y="18"/>
                            </a:lnTo>
                            <a:lnTo>
                              <a:pt x="34" y="24"/>
                            </a:lnTo>
                            <a:lnTo>
                              <a:pt x="37" y="30"/>
                            </a:lnTo>
                            <a:lnTo>
                              <a:pt x="44" y="34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0" name="Freeform 3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64" y="2564"/>
                        <a:ext cx="37" cy="4"/>
                      </a:xfrm>
                      <a:custGeom>
                        <a:avLst/>
                        <a:gdLst>
                          <a:gd name="T0" fmla="*/ 0 w 37"/>
                          <a:gd name="T1" fmla="*/ 1 h 4"/>
                          <a:gd name="T2" fmla="*/ 13 w 37"/>
                          <a:gd name="T3" fmla="*/ 1 h 4"/>
                          <a:gd name="T4" fmla="*/ 26 w 37"/>
                          <a:gd name="T5" fmla="*/ 2 h 4"/>
                          <a:gd name="T6" fmla="*/ 36 w 37"/>
                          <a:gd name="T7" fmla="*/ 3 h 4"/>
                          <a:gd name="T8" fmla="*/ 25 w 37"/>
                          <a:gd name="T9" fmla="*/ 1 h 4"/>
                          <a:gd name="T10" fmla="*/ 14 w 37"/>
                          <a:gd name="T11" fmla="*/ 0 h 4"/>
                          <a:gd name="T12" fmla="*/ 0 w 37"/>
                          <a:gd name="T13" fmla="*/ 1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7" h="4">
                            <a:moveTo>
                              <a:pt x="0" y="1"/>
                            </a:moveTo>
                            <a:lnTo>
                              <a:pt x="13" y="1"/>
                            </a:lnTo>
                            <a:lnTo>
                              <a:pt x="26" y="2"/>
                            </a:lnTo>
                            <a:lnTo>
                              <a:pt x="36" y="3"/>
                            </a:lnTo>
                            <a:lnTo>
                              <a:pt x="25" y="1"/>
                            </a:lnTo>
                            <a:lnTo>
                              <a:pt x="14" y="0"/>
                            </a:lnTo>
                            <a:lnTo>
                              <a:pt x="0" y="1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1" name="Freeform 3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25" y="2516"/>
                        <a:ext cx="69" cy="24"/>
                      </a:xfrm>
                      <a:custGeom>
                        <a:avLst/>
                        <a:gdLst>
                          <a:gd name="T0" fmla="*/ 0 w 69"/>
                          <a:gd name="T1" fmla="*/ 9 h 24"/>
                          <a:gd name="T2" fmla="*/ 3 w 69"/>
                          <a:gd name="T3" fmla="*/ 15 h 24"/>
                          <a:gd name="T4" fmla="*/ 12 w 69"/>
                          <a:gd name="T5" fmla="*/ 19 h 24"/>
                          <a:gd name="T6" fmla="*/ 33 w 69"/>
                          <a:gd name="T7" fmla="*/ 21 h 24"/>
                          <a:gd name="T8" fmla="*/ 50 w 69"/>
                          <a:gd name="T9" fmla="*/ 23 h 24"/>
                          <a:gd name="T10" fmla="*/ 68 w 69"/>
                          <a:gd name="T11" fmla="*/ 19 h 24"/>
                          <a:gd name="T12" fmla="*/ 64 w 69"/>
                          <a:gd name="T13" fmla="*/ 17 h 24"/>
                          <a:gd name="T14" fmla="*/ 51 w 69"/>
                          <a:gd name="T15" fmla="*/ 10 h 24"/>
                          <a:gd name="T16" fmla="*/ 42 w 69"/>
                          <a:gd name="T17" fmla="*/ 6 h 24"/>
                          <a:gd name="T18" fmla="*/ 35 w 69"/>
                          <a:gd name="T19" fmla="*/ 3 h 24"/>
                          <a:gd name="T20" fmla="*/ 27 w 69"/>
                          <a:gd name="T21" fmla="*/ 1 h 24"/>
                          <a:gd name="T22" fmla="*/ 22 w 69"/>
                          <a:gd name="T23" fmla="*/ 0 h 24"/>
                          <a:gd name="T24" fmla="*/ 12 w 69"/>
                          <a:gd name="T25" fmla="*/ 2 h 24"/>
                          <a:gd name="T26" fmla="*/ 7 w 69"/>
                          <a:gd name="T27" fmla="*/ 2 h 24"/>
                          <a:gd name="T28" fmla="*/ 0 w 69"/>
                          <a:gd name="T29" fmla="*/ 9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69" h="24">
                            <a:moveTo>
                              <a:pt x="0" y="9"/>
                            </a:moveTo>
                            <a:lnTo>
                              <a:pt x="3" y="15"/>
                            </a:lnTo>
                            <a:lnTo>
                              <a:pt x="12" y="19"/>
                            </a:lnTo>
                            <a:lnTo>
                              <a:pt x="33" y="21"/>
                            </a:lnTo>
                            <a:lnTo>
                              <a:pt x="50" y="23"/>
                            </a:lnTo>
                            <a:lnTo>
                              <a:pt x="68" y="19"/>
                            </a:lnTo>
                            <a:lnTo>
                              <a:pt x="64" y="17"/>
                            </a:lnTo>
                            <a:lnTo>
                              <a:pt x="51" y="10"/>
                            </a:lnTo>
                            <a:lnTo>
                              <a:pt x="42" y="6"/>
                            </a:lnTo>
                            <a:lnTo>
                              <a:pt x="35" y="3"/>
                            </a:lnTo>
                            <a:lnTo>
                              <a:pt x="27" y="1"/>
                            </a:lnTo>
                            <a:lnTo>
                              <a:pt x="22" y="0"/>
                            </a:lnTo>
                            <a:lnTo>
                              <a:pt x="12" y="2"/>
                            </a:lnTo>
                            <a:lnTo>
                              <a:pt x="7" y="2"/>
                            </a:lnTo>
                            <a:lnTo>
                              <a:pt x="0" y="9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2" name="Freeform 3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23" y="2589"/>
                        <a:ext cx="82" cy="39"/>
                      </a:xfrm>
                      <a:custGeom>
                        <a:avLst/>
                        <a:gdLst>
                          <a:gd name="T0" fmla="*/ 0 w 82"/>
                          <a:gd name="T1" fmla="*/ 0 h 39"/>
                          <a:gd name="T2" fmla="*/ 14 w 82"/>
                          <a:gd name="T3" fmla="*/ 5 h 39"/>
                          <a:gd name="T4" fmla="*/ 36 w 82"/>
                          <a:gd name="T5" fmla="*/ 24 h 39"/>
                          <a:gd name="T6" fmla="*/ 55 w 82"/>
                          <a:gd name="T7" fmla="*/ 32 h 39"/>
                          <a:gd name="T8" fmla="*/ 81 w 82"/>
                          <a:gd name="T9" fmla="*/ 38 h 39"/>
                          <a:gd name="T10" fmla="*/ 51 w 82"/>
                          <a:gd name="T11" fmla="*/ 33 h 39"/>
                          <a:gd name="T12" fmla="*/ 30 w 82"/>
                          <a:gd name="T13" fmla="*/ 26 h 39"/>
                          <a:gd name="T14" fmla="*/ 20 w 82"/>
                          <a:gd name="T15" fmla="*/ 16 h 39"/>
                          <a:gd name="T16" fmla="*/ 0 w 82"/>
                          <a:gd name="T17" fmla="*/ 0 h 3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82" h="39">
                            <a:moveTo>
                              <a:pt x="0" y="0"/>
                            </a:moveTo>
                            <a:lnTo>
                              <a:pt x="14" y="5"/>
                            </a:lnTo>
                            <a:lnTo>
                              <a:pt x="36" y="24"/>
                            </a:lnTo>
                            <a:lnTo>
                              <a:pt x="55" y="32"/>
                            </a:lnTo>
                            <a:lnTo>
                              <a:pt x="81" y="38"/>
                            </a:lnTo>
                            <a:lnTo>
                              <a:pt x="51" y="33"/>
                            </a:lnTo>
                            <a:lnTo>
                              <a:pt x="30" y="26"/>
                            </a:lnTo>
                            <a:lnTo>
                              <a:pt x="20" y="16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</p:grpSp>
            </p:grpSp>
          </p:grpSp>
          <p:sp>
            <p:nvSpPr>
              <p:cNvPr id="323" name="Freeform 398"/>
              <p:cNvSpPr>
                <a:spLocks/>
              </p:cNvSpPr>
              <p:nvPr/>
            </p:nvSpPr>
            <p:spPr bwMode="auto">
              <a:xfrm>
                <a:off x="3841" y="2469"/>
                <a:ext cx="79" cy="89"/>
              </a:xfrm>
              <a:custGeom>
                <a:avLst/>
                <a:gdLst>
                  <a:gd name="T0" fmla="*/ 20 w 79"/>
                  <a:gd name="T1" fmla="*/ 61 h 89"/>
                  <a:gd name="T2" fmla="*/ 50 w 79"/>
                  <a:gd name="T3" fmla="*/ 76 h 89"/>
                  <a:gd name="T4" fmla="*/ 52 w 79"/>
                  <a:gd name="T5" fmla="*/ 80 h 89"/>
                  <a:gd name="T6" fmla="*/ 67 w 79"/>
                  <a:gd name="T7" fmla="*/ 74 h 89"/>
                  <a:gd name="T8" fmla="*/ 65 w 79"/>
                  <a:gd name="T9" fmla="*/ 61 h 89"/>
                  <a:gd name="T10" fmla="*/ 68 w 79"/>
                  <a:gd name="T11" fmla="*/ 38 h 89"/>
                  <a:gd name="T12" fmla="*/ 74 w 79"/>
                  <a:gd name="T13" fmla="*/ 16 h 89"/>
                  <a:gd name="T14" fmla="*/ 75 w 79"/>
                  <a:gd name="T15" fmla="*/ 6 h 89"/>
                  <a:gd name="T16" fmla="*/ 77 w 79"/>
                  <a:gd name="T17" fmla="*/ 2 h 89"/>
                  <a:gd name="T18" fmla="*/ 78 w 79"/>
                  <a:gd name="T19" fmla="*/ 0 h 89"/>
                  <a:gd name="T20" fmla="*/ 78 w 79"/>
                  <a:gd name="T21" fmla="*/ 11 h 89"/>
                  <a:gd name="T22" fmla="*/ 71 w 79"/>
                  <a:gd name="T23" fmla="*/ 34 h 89"/>
                  <a:gd name="T24" fmla="*/ 70 w 79"/>
                  <a:gd name="T25" fmla="*/ 50 h 89"/>
                  <a:gd name="T26" fmla="*/ 70 w 79"/>
                  <a:gd name="T27" fmla="*/ 66 h 89"/>
                  <a:gd name="T28" fmla="*/ 71 w 79"/>
                  <a:gd name="T29" fmla="*/ 76 h 89"/>
                  <a:gd name="T30" fmla="*/ 50 w 79"/>
                  <a:gd name="T31" fmla="*/ 88 h 89"/>
                  <a:gd name="T32" fmla="*/ 47 w 79"/>
                  <a:gd name="T33" fmla="*/ 79 h 89"/>
                  <a:gd name="T34" fmla="*/ 39 w 79"/>
                  <a:gd name="T35" fmla="*/ 74 h 89"/>
                  <a:gd name="T36" fmla="*/ 0 w 79"/>
                  <a:gd name="T37" fmla="*/ 61 h 89"/>
                  <a:gd name="T38" fmla="*/ 20 w 79"/>
                  <a:gd name="T39" fmla="*/ 6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9" h="89">
                    <a:moveTo>
                      <a:pt x="20" y="61"/>
                    </a:moveTo>
                    <a:lnTo>
                      <a:pt x="50" y="76"/>
                    </a:lnTo>
                    <a:lnTo>
                      <a:pt x="52" y="80"/>
                    </a:lnTo>
                    <a:lnTo>
                      <a:pt x="67" y="74"/>
                    </a:lnTo>
                    <a:lnTo>
                      <a:pt x="65" y="61"/>
                    </a:lnTo>
                    <a:lnTo>
                      <a:pt x="68" y="38"/>
                    </a:lnTo>
                    <a:lnTo>
                      <a:pt x="74" y="16"/>
                    </a:lnTo>
                    <a:lnTo>
                      <a:pt x="75" y="6"/>
                    </a:lnTo>
                    <a:lnTo>
                      <a:pt x="77" y="2"/>
                    </a:lnTo>
                    <a:lnTo>
                      <a:pt x="78" y="0"/>
                    </a:lnTo>
                    <a:lnTo>
                      <a:pt x="78" y="11"/>
                    </a:lnTo>
                    <a:lnTo>
                      <a:pt x="71" y="34"/>
                    </a:lnTo>
                    <a:lnTo>
                      <a:pt x="70" y="50"/>
                    </a:lnTo>
                    <a:lnTo>
                      <a:pt x="70" y="66"/>
                    </a:lnTo>
                    <a:lnTo>
                      <a:pt x="71" y="76"/>
                    </a:lnTo>
                    <a:lnTo>
                      <a:pt x="50" y="88"/>
                    </a:lnTo>
                    <a:lnTo>
                      <a:pt x="47" y="79"/>
                    </a:lnTo>
                    <a:lnTo>
                      <a:pt x="39" y="74"/>
                    </a:lnTo>
                    <a:lnTo>
                      <a:pt x="0" y="61"/>
                    </a:lnTo>
                    <a:lnTo>
                      <a:pt x="20" y="61"/>
                    </a:lnTo>
                  </a:path>
                </a:pathLst>
              </a:cu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301" name="Group 415"/>
            <p:cNvGrpSpPr>
              <a:grpSpLocks/>
            </p:cNvGrpSpPr>
            <p:nvPr/>
          </p:nvGrpSpPr>
          <p:grpSpPr bwMode="auto">
            <a:xfrm>
              <a:off x="3753" y="2367"/>
              <a:ext cx="160" cy="171"/>
              <a:chOff x="3753" y="2367"/>
              <a:chExt cx="160" cy="171"/>
            </a:xfrm>
          </p:grpSpPr>
          <p:sp>
            <p:nvSpPr>
              <p:cNvPr id="307" name="Freeform 400"/>
              <p:cNvSpPr>
                <a:spLocks/>
              </p:cNvSpPr>
              <p:nvPr/>
            </p:nvSpPr>
            <p:spPr bwMode="auto">
              <a:xfrm>
                <a:off x="3776" y="2391"/>
                <a:ext cx="117" cy="48"/>
              </a:xfrm>
              <a:custGeom>
                <a:avLst/>
                <a:gdLst>
                  <a:gd name="T0" fmla="*/ 0 w 117"/>
                  <a:gd name="T1" fmla="*/ 29 h 48"/>
                  <a:gd name="T2" fmla="*/ 1 w 117"/>
                  <a:gd name="T3" fmla="*/ 42 h 48"/>
                  <a:gd name="T4" fmla="*/ 4 w 117"/>
                  <a:gd name="T5" fmla="*/ 47 h 48"/>
                  <a:gd name="T6" fmla="*/ 67 w 117"/>
                  <a:gd name="T7" fmla="*/ 32 h 48"/>
                  <a:gd name="T8" fmla="*/ 116 w 117"/>
                  <a:gd name="T9" fmla="*/ 36 h 48"/>
                  <a:gd name="T10" fmla="*/ 114 w 117"/>
                  <a:gd name="T11" fmla="*/ 15 h 48"/>
                  <a:gd name="T12" fmla="*/ 84 w 117"/>
                  <a:gd name="T13" fmla="*/ 0 h 48"/>
                  <a:gd name="T14" fmla="*/ 27 w 117"/>
                  <a:gd name="T15" fmla="*/ 2 h 48"/>
                  <a:gd name="T16" fmla="*/ 0 w 117"/>
                  <a:gd name="T17" fmla="*/ 2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48">
                    <a:moveTo>
                      <a:pt x="0" y="29"/>
                    </a:moveTo>
                    <a:lnTo>
                      <a:pt x="1" y="42"/>
                    </a:lnTo>
                    <a:lnTo>
                      <a:pt x="4" y="47"/>
                    </a:lnTo>
                    <a:lnTo>
                      <a:pt x="67" y="32"/>
                    </a:lnTo>
                    <a:lnTo>
                      <a:pt x="116" y="36"/>
                    </a:lnTo>
                    <a:lnTo>
                      <a:pt x="114" y="15"/>
                    </a:lnTo>
                    <a:lnTo>
                      <a:pt x="84" y="0"/>
                    </a:lnTo>
                    <a:lnTo>
                      <a:pt x="27" y="2"/>
                    </a:lnTo>
                    <a:lnTo>
                      <a:pt x="0" y="29"/>
                    </a:lnTo>
                  </a:path>
                </a:pathLst>
              </a:custGeom>
              <a:solidFill>
                <a:srgbClr val="FF4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08" name="Freeform 401"/>
              <p:cNvSpPr>
                <a:spLocks/>
              </p:cNvSpPr>
              <p:nvPr/>
            </p:nvSpPr>
            <p:spPr bwMode="auto">
              <a:xfrm>
                <a:off x="3843" y="2414"/>
                <a:ext cx="70" cy="45"/>
              </a:xfrm>
              <a:custGeom>
                <a:avLst/>
                <a:gdLst>
                  <a:gd name="T0" fmla="*/ 0 w 70"/>
                  <a:gd name="T1" fmla="*/ 2 h 45"/>
                  <a:gd name="T2" fmla="*/ 12 w 70"/>
                  <a:gd name="T3" fmla="*/ 42 h 45"/>
                  <a:gd name="T4" fmla="*/ 35 w 70"/>
                  <a:gd name="T5" fmla="*/ 31 h 45"/>
                  <a:gd name="T6" fmla="*/ 44 w 70"/>
                  <a:gd name="T7" fmla="*/ 39 h 45"/>
                  <a:gd name="T8" fmla="*/ 52 w 70"/>
                  <a:gd name="T9" fmla="*/ 44 h 45"/>
                  <a:gd name="T10" fmla="*/ 56 w 70"/>
                  <a:gd name="T11" fmla="*/ 44 h 45"/>
                  <a:gd name="T12" fmla="*/ 67 w 70"/>
                  <a:gd name="T13" fmla="*/ 42 h 45"/>
                  <a:gd name="T14" fmla="*/ 68 w 70"/>
                  <a:gd name="T15" fmla="*/ 38 h 45"/>
                  <a:gd name="T16" fmla="*/ 65 w 70"/>
                  <a:gd name="T17" fmla="*/ 40 h 45"/>
                  <a:gd name="T18" fmla="*/ 62 w 70"/>
                  <a:gd name="T19" fmla="*/ 40 h 45"/>
                  <a:gd name="T20" fmla="*/ 60 w 70"/>
                  <a:gd name="T21" fmla="*/ 37 h 45"/>
                  <a:gd name="T22" fmla="*/ 63 w 70"/>
                  <a:gd name="T23" fmla="*/ 37 h 45"/>
                  <a:gd name="T24" fmla="*/ 67 w 70"/>
                  <a:gd name="T25" fmla="*/ 36 h 45"/>
                  <a:gd name="T26" fmla="*/ 61 w 70"/>
                  <a:gd name="T27" fmla="*/ 35 h 45"/>
                  <a:gd name="T28" fmla="*/ 59 w 70"/>
                  <a:gd name="T29" fmla="*/ 31 h 45"/>
                  <a:gd name="T30" fmla="*/ 60 w 70"/>
                  <a:gd name="T31" fmla="*/ 29 h 45"/>
                  <a:gd name="T32" fmla="*/ 64 w 70"/>
                  <a:gd name="T33" fmla="*/ 28 h 45"/>
                  <a:gd name="T34" fmla="*/ 68 w 70"/>
                  <a:gd name="T35" fmla="*/ 25 h 45"/>
                  <a:gd name="T36" fmla="*/ 69 w 70"/>
                  <a:gd name="T37" fmla="*/ 19 h 45"/>
                  <a:gd name="T38" fmla="*/ 67 w 70"/>
                  <a:gd name="T39" fmla="*/ 21 h 45"/>
                  <a:gd name="T40" fmla="*/ 64 w 70"/>
                  <a:gd name="T41" fmla="*/ 22 h 45"/>
                  <a:gd name="T42" fmla="*/ 62 w 70"/>
                  <a:gd name="T43" fmla="*/ 21 h 45"/>
                  <a:gd name="T44" fmla="*/ 63 w 70"/>
                  <a:gd name="T45" fmla="*/ 18 h 45"/>
                  <a:gd name="T46" fmla="*/ 60 w 70"/>
                  <a:gd name="T47" fmla="*/ 19 h 45"/>
                  <a:gd name="T48" fmla="*/ 55 w 70"/>
                  <a:gd name="T49" fmla="*/ 19 h 45"/>
                  <a:gd name="T50" fmla="*/ 53 w 70"/>
                  <a:gd name="T51" fmla="*/ 13 h 45"/>
                  <a:gd name="T52" fmla="*/ 51 w 70"/>
                  <a:gd name="T53" fmla="*/ 11 h 45"/>
                  <a:gd name="T54" fmla="*/ 50 w 70"/>
                  <a:gd name="T55" fmla="*/ 9 h 45"/>
                  <a:gd name="T56" fmla="*/ 40 w 70"/>
                  <a:gd name="T57" fmla="*/ 6 h 45"/>
                  <a:gd name="T58" fmla="*/ 31 w 70"/>
                  <a:gd name="T59" fmla="*/ 3 h 45"/>
                  <a:gd name="T60" fmla="*/ 14 w 70"/>
                  <a:gd name="T61" fmla="*/ 0 h 45"/>
                  <a:gd name="T62" fmla="*/ 0 w 70"/>
                  <a:gd name="T63" fmla="*/ 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45">
                    <a:moveTo>
                      <a:pt x="0" y="2"/>
                    </a:moveTo>
                    <a:lnTo>
                      <a:pt x="12" y="42"/>
                    </a:lnTo>
                    <a:lnTo>
                      <a:pt x="35" y="31"/>
                    </a:lnTo>
                    <a:lnTo>
                      <a:pt x="44" y="39"/>
                    </a:lnTo>
                    <a:lnTo>
                      <a:pt x="52" y="44"/>
                    </a:lnTo>
                    <a:lnTo>
                      <a:pt x="56" y="44"/>
                    </a:lnTo>
                    <a:lnTo>
                      <a:pt x="67" y="42"/>
                    </a:lnTo>
                    <a:lnTo>
                      <a:pt x="68" y="38"/>
                    </a:lnTo>
                    <a:lnTo>
                      <a:pt x="65" y="40"/>
                    </a:lnTo>
                    <a:lnTo>
                      <a:pt x="62" y="40"/>
                    </a:lnTo>
                    <a:lnTo>
                      <a:pt x="60" y="37"/>
                    </a:lnTo>
                    <a:lnTo>
                      <a:pt x="63" y="37"/>
                    </a:lnTo>
                    <a:lnTo>
                      <a:pt x="67" y="36"/>
                    </a:lnTo>
                    <a:lnTo>
                      <a:pt x="61" y="35"/>
                    </a:lnTo>
                    <a:lnTo>
                      <a:pt x="59" y="31"/>
                    </a:lnTo>
                    <a:lnTo>
                      <a:pt x="60" y="29"/>
                    </a:lnTo>
                    <a:lnTo>
                      <a:pt x="64" y="28"/>
                    </a:lnTo>
                    <a:lnTo>
                      <a:pt x="68" y="25"/>
                    </a:lnTo>
                    <a:lnTo>
                      <a:pt x="69" y="19"/>
                    </a:lnTo>
                    <a:lnTo>
                      <a:pt x="67" y="21"/>
                    </a:lnTo>
                    <a:lnTo>
                      <a:pt x="64" y="22"/>
                    </a:lnTo>
                    <a:lnTo>
                      <a:pt x="62" y="21"/>
                    </a:lnTo>
                    <a:lnTo>
                      <a:pt x="63" y="18"/>
                    </a:lnTo>
                    <a:lnTo>
                      <a:pt x="60" y="19"/>
                    </a:lnTo>
                    <a:lnTo>
                      <a:pt x="55" y="19"/>
                    </a:lnTo>
                    <a:lnTo>
                      <a:pt x="53" y="13"/>
                    </a:lnTo>
                    <a:lnTo>
                      <a:pt x="51" y="11"/>
                    </a:lnTo>
                    <a:lnTo>
                      <a:pt x="50" y="9"/>
                    </a:lnTo>
                    <a:lnTo>
                      <a:pt x="40" y="6"/>
                    </a:lnTo>
                    <a:lnTo>
                      <a:pt x="31" y="3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C06000"/>
              </a:solidFill>
              <a:ln w="12700" cap="rnd" cmpd="sng">
                <a:solidFill>
                  <a:srgbClr val="A05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09" name="Freeform 402"/>
              <p:cNvSpPr>
                <a:spLocks/>
              </p:cNvSpPr>
              <p:nvPr/>
            </p:nvSpPr>
            <p:spPr bwMode="auto">
              <a:xfrm>
                <a:off x="3779" y="2414"/>
                <a:ext cx="133" cy="124"/>
              </a:xfrm>
              <a:custGeom>
                <a:avLst/>
                <a:gdLst>
                  <a:gd name="T0" fmla="*/ 1 w 133"/>
                  <a:gd name="T1" fmla="*/ 23 h 124"/>
                  <a:gd name="T2" fmla="*/ 1 w 133"/>
                  <a:gd name="T3" fmla="*/ 34 h 124"/>
                  <a:gd name="T4" fmla="*/ 0 w 133"/>
                  <a:gd name="T5" fmla="*/ 40 h 124"/>
                  <a:gd name="T6" fmla="*/ 2 w 133"/>
                  <a:gd name="T7" fmla="*/ 43 h 124"/>
                  <a:gd name="T8" fmla="*/ 7 w 133"/>
                  <a:gd name="T9" fmla="*/ 49 h 124"/>
                  <a:gd name="T10" fmla="*/ 11 w 133"/>
                  <a:gd name="T11" fmla="*/ 52 h 124"/>
                  <a:gd name="T12" fmla="*/ 13 w 133"/>
                  <a:gd name="T13" fmla="*/ 57 h 124"/>
                  <a:gd name="T14" fmla="*/ 14 w 133"/>
                  <a:gd name="T15" fmla="*/ 64 h 124"/>
                  <a:gd name="T16" fmla="*/ 15 w 133"/>
                  <a:gd name="T17" fmla="*/ 70 h 124"/>
                  <a:gd name="T18" fmla="*/ 18 w 133"/>
                  <a:gd name="T19" fmla="*/ 75 h 124"/>
                  <a:gd name="T20" fmla="*/ 22 w 133"/>
                  <a:gd name="T21" fmla="*/ 77 h 124"/>
                  <a:gd name="T22" fmla="*/ 26 w 133"/>
                  <a:gd name="T23" fmla="*/ 80 h 124"/>
                  <a:gd name="T24" fmla="*/ 33 w 133"/>
                  <a:gd name="T25" fmla="*/ 87 h 124"/>
                  <a:gd name="T26" fmla="*/ 39 w 133"/>
                  <a:gd name="T27" fmla="*/ 93 h 124"/>
                  <a:gd name="T28" fmla="*/ 45 w 133"/>
                  <a:gd name="T29" fmla="*/ 96 h 124"/>
                  <a:gd name="T30" fmla="*/ 46 w 133"/>
                  <a:gd name="T31" fmla="*/ 101 h 124"/>
                  <a:gd name="T32" fmla="*/ 50 w 133"/>
                  <a:gd name="T33" fmla="*/ 103 h 124"/>
                  <a:gd name="T34" fmla="*/ 54 w 133"/>
                  <a:gd name="T35" fmla="*/ 104 h 124"/>
                  <a:gd name="T36" fmla="*/ 66 w 133"/>
                  <a:gd name="T37" fmla="*/ 103 h 124"/>
                  <a:gd name="T38" fmla="*/ 71 w 133"/>
                  <a:gd name="T39" fmla="*/ 103 h 124"/>
                  <a:gd name="T40" fmla="*/ 80 w 133"/>
                  <a:gd name="T41" fmla="*/ 105 h 124"/>
                  <a:gd name="T42" fmla="*/ 92 w 133"/>
                  <a:gd name="T43" fmla="*/ 109 h 124"/>
                  <a:gd name="T44" fmla="*/ 111 w 133"/>
                  <a:gd name="T45" fmla="*/ 120 h 124"/>
                  <a:gd name="T46" fmla="*/ 119 w 133"/>
                  <a:gd name="T47" fmla="*/ 123 h 124"/>
                  <a:gd name="T48" fmla="*/ 121 w 133"/>
                  <a:gd name="T49" fmla="*/ 108 h 124"/>
                  <a:gd name="T50" fmla="*/ 124 w 133"/>
                  <a:gd name="T51" fmla="*/ 88 h 124"/>
                  <a:gd name="T52" fmla="*/ 127 w 133"/>
                  <a:gd name="T53" fmla="*/ 76 h 124"/>
                  <a:gd name="T54" fmla="*/ 131 w 133"/>
                  <a:gd name="T55" fmla="*/ 62 h 124"/>
                  <a:gd name="T56" fmla="*/ 132 w 133"/>
                  <a:gd name="T57" fmla="*/ 52 h 124"/>
                  <a:gd name="T58" fmla="*/ 124 w 133"/>
                  <a:gd name="T59" fmla="*/ 53 h 124"/>
                  <a:gd name="T60" fmla="*/ 118 w 133"/>
                  <a:gd name="T61" fmla="*/ 50 h 124"/>
                  <a:gd name="T62" fmla="*/ 114 w 133"/>
                  <a:gd name="T63" fmla="*/ 46 h 124"/>
                  <a:gd name="T64" fmla="*/ 111 w 133"/>
                  <a:gd name="T65" fmla="*/ 41 h 124"/>
                  <a:gd name="T66" fmla="*/ 107 w 133"/>
                  <a:gd name="T67" fmla="*/ 33 h 124"/>
                  <a:gd name="T68" fmla="*/ 108 w 133"/>
                  <a:gd name="T69" fmla="*/ 21 h 124"/>
                  <a:gd name="T70" fmla="*/ 104 w 133"/>
                  <a:gd name="T71" fmla="*/ 12 h 124"/>
                  <a:gd name="T72" fmla="*/ 99 w 133"/>
                  <a:gd name="T73" fmla="*/ 10 h 124"/>
                  <a:gd name="T74" fmla="*/ 94 w 133"/>
                  <a:gd name="T75" fmla="*/ 12 h 124"/>
                  <a:gd name="T76" fmla="*/ 90 w 133"/>
                  <a:gd name="T77" fmla="*/ 16 h 124"/>
                  <a:gd name="T78" fmla="*/ 90 w 133"/>
                  <a:gd name="T79" fmla="*/ 22 h 124"/>
                  <a:gd name="T80" fmla="*/ 90 w 133"/>
                  <a:gd name="T81" fmla="*/ 29 h 124"/>
                  <a:gd name="T82" fmla="*/ 82 w 133"/>
                  <a:gd name="T83" fmla="*/ 31 h 124"/>
                  <a:gd name="T84" fmla="*/ 81 w 133"/>
                  <a:gd name="T85" fmla="*/ 21 h 124"/>
                  <a:gd name="T86" fmla="*/ 75 w 133"/>
                  <a:gd name="T87" fmla="*/ 17 h 124"/>
                  <a:gd name="T88" fmla="*/ 75 w 133"/>
                  <a:gd name="T89" fmla="*/ 12 h 124"/>
                  <a:gd name="T90" fmla="*/ 70 w 133"/>
                  <a:gd name="T91" fmla="*/ 11 h 124"/>
                  <a:gd name="T92" fmla="*/ 74 w 133"/>
                  <a:gd name="T93" fmla="*/ 7 h 124"/>
                  <a:gd name="T94" fmla="*/ 71 w 133"/>
                  <a:gd name="T95" fmla="*/ 0 h 124"/>
                  <a:gd name="T96" fmla="*/ 62 w 133"/>
                  <a:gd name="T97" fmla="*/ 0 h 124"/>
                  <a:gd name="T98" fmla="*/ 49 w 133"/>
                  <a:gd name="T99" fmla="*/ 2 h 124"/>
                  <a:gd name="T100" fmla="*/ 36 w 133"/>
                  <a:gd name="T101" fmla="*/ 4 h 124"/>
                  <a:gd name="T102" fmla="*/ 24 w 133"/>
                  <a:gd name="T103" fmla="*/ 8 h 124"/>
                  <a:gd name="T104" fmla="*/ 13 w 133"/>
                  <a:gd name="T105" fmla="*/ 13 h 124"/>
                  <a:gd name="T106" fmla="*/ 1 w 133"/>
                  <a:gd name="T107" fmla="*/ 2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" h="124">
                    <a:moveTo>
                      <a:pt x="1" y="23"/>
                    </a:moveTo>
                    <a:lnTo>
                      <a:pt x="1" y="34"/>
                    </a:lnTo>
                    <a:lnTo>
                      <a:pt x="0" y="40"/>
                    </a:lnTo>
                    <a:lnTo>
                      <a:pt x="2" y="43"/>
                    </a:lnTo>
                    <a:lnTo>
                      <a:pt x="7" y="49"/>
                    </a:lnTo>
                    <a:lnTo>
                      <a:pt x="11" y="52"/>
                    </a:lnTo>
                    <a:lnTo>
                      <a:pt x="13" y="57"/>
                    </a:lnTo>
                    <a:lnTo>
                      <a:pt x="14" y="64"/>
                    </a:lnTo>
                    <a:lnTo>
                      <a:pt x="15" y="70"/>
                    </a:lnTo>
                    <a:lnTo>
                      <a:pt x="18" y="75"/>
                    </a:lnTo>
                    <a:lnTo>
                      <a:pt x="22" y="77"/>
                    </a:lnTo>
                    <a:lnTo>
                      <a:pt x="26" y="80"/>
                    </a:lnTo>
                    <a:lnTo>
                      <a:pt x="33" y="87"/>
                    </a:lnTo>
                    <a:lnTo>
                      <a:pt x="39" y="93"/>
                    </a:lnTo>
                    <a:lnTo>
                      <a:pt x="45" y="96"/>
                    </a:lnTo>
                    <a:lnTo>
                      <a:pt x="46" y="101"/>
                    </a:lnTo>
                    <a:lnTo>
                      <a:pt x="50" y="103"/>
                    </a:lnTo>
                    <a:lnTo>
                      <a:pt x="54" y="104"/>
                    </a:lnTo>
                    <a:lnTo>
                      <a:pt x="66" y="103"/>
                    </a:lnTo>
                    <a:lnTo>
                      <a:pt x="71" y="103"/>
                    </a:lnTo>
                    <a:lnTo>
                      <a:pt x="80" y="105"/>
                    </a:lnTo>
                    <a:lnTo>
                      <a:pt x="92" y="109"/>
                    </a:lnTo>
                    <a:lnTo>
                      <a:pt x="111" y="120"/>
                    </a:lnTo>
                    <a:lnTo>
                      <a:pt x="119" y="123"/>
                    </a:lnTo>
                    <a:lnTo>
                      <a:pt x="121" y="108"/>
                    </a:lnTo>
                    <a:lnTo>
                      <a:pt x="124" y="88"/>
                    </a:lnTo>
                    <a:lnTo>
                      <a:pt x="127" y="76"/>
                    </a:lnTo>
                    <a:lnTo>
                      <a:pt x="131" y="62"/>
                    </a:lnTo>
                    <a:lnTo>
                      <a:pt x="132" y="52"/>
                    </a:lnTo>
                    <a:lnTo>
                      <a:pt x="124" y="53"/>
                    </a:lnTo>
                    <a:lnTo>
                      <a:pt x="118" y="50"/>
                    </a:lnTo>
                    <a:lnTo>
                      <a:pt x="114" y="46"/>
                    </a:lnTo>
                    <a:lnTo>
                      <a:pt x="111" y="41"/>
                    </a:lnTo>
                    <a:lnTo>
                      <a:pt x="107" y="33"/>
                    </a:lnTo>
                    <a:lnTo>
                      <a:pt x="108" y="21"/>
                    </a:lnTo>
                    <a:lnTo>
                      <a:pt x="104" y="12"/>
                    </a:lnTo>
                    <a:lnTo>
                      <a:pt x="99" y="10"/>
                    </a:lnTo>
                    <a:lnTo>
                      <a:pt x="94" y="12"/>
                    </a:lnTo>
                    <a:lnTo>
                      <a:pt x="90" y="16"/>
                    </a:lnTo>
                    <a:lnTo>
                      <a:pt x="90" y="22"/>
                    </a:lnTo>
                    <a:lnTo>
                      <a:pt x="90" y="29"/>
                    </a:lnTo>
                    <a:lnTo>
                      <a:pt x="82" y="31"/>
                    </a:lnTo>
                    <a:lnTo>
                      <a:pt x="81" y="21"/>
                    </a:lnTo>
                    <a:lnTo>
                      <a:pt x="75" y="17"/>
                    </a:lnTo>
                    <a:lnTo>
                      <a:pt x="75" y="12"/>
                    </a:lnTo>
                    <a:lnTo>
                      <a:pt x="70" y="11"/>
                    </a:lnTo>
                    <a:lnTo>
                      <a:pt x="74" y="7"/>
                    </a:lnTo>
                    <a:lnTo>
                      <a:pt x="71" y="0"/>
                    </a:lnTo>
                    <a:lnTo>
                      <a:pt x="62" y="0"/>
                    </a:lnTo>
                    <a:lnTo>
                      <a:pt x="49" y="2"/>
                    </a:lnTo>
                    <a:lnTo>
                      <a:pt x="36" y="4"/>
                    </a:lnTo>
                    <a:lnTo>
                      <a:pt x="24" y="8"/>
                    </a:lnTo>
                    <a:lnTo>
                      <a:pt x="13" y="13"/>
                    </a:lnTo>
                    <a:lnTo>
                      <a:pt x="1" y="23"/>
                    </a:lnTo>
                  </a:path>
                </a:pathLst>
              </a:custGeom>
              <a:solidFill>
                <a:srgbClr val="FFE0C0"/>
              </a:solidFill>
              <a:ln w="12700" cap="rnd" cmpd="sng">
                <a:solidFill>
                  <a:srgbClr val="804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0" name="Freeform 403"/>
              <p:cNvSpPr>
                <a:spLocks/>
              </p:cNvSpPr>
              <p:nvPr/>
            </p:nvSpPr>
            <p:spPr bwMode="auto">
              <a:xfrm>
                <a:off x="3753" y="2367"/>
                <a:ext cx="151" cy="62"/>
              </a:xfrm>
              <a:custGeom>
                <a:avLst/>
                <a:gdLst>
                  <a:gd name="T0" fmla="*/ 32 w 151"/>
                  <a:gd name="T1" fmla="*/ 51 h 62"/>
                  <a:gd name="T2" fmla="*/ 52 w 151"/>
                  <a:gd name="T3" fmla="*/ 38 h 62"/>
                  <a:gd name="T4" fmla="*/ 73 w 151"/>
                  <a:gd name="T5" fmla="*/ 33 h 62"/>
                  <a:gd name="T6" fmla="*/ 79 w 151"/>
                  <a:gd name="T7" fmla="*/ 33 h 62"/>
                  <a:gd name="T8" fmla="*/ 104 w 151"/>
                  <a:gd name="T9" fmla="*/ 34 h 62"/>
                  <a:gd name="T10" fmla="*/ 129 w 151"/>
                  <a:gd name="T11" fmla="*/ 42 h 62"/>
                  <a:gd name="T12" fmla="*/ 140 w 151"/>
                  <a:gd name="T13" fmla="*/ 44 h 62"/>
                  <a:gd name="T14" fmla="*/ 143 w 151"/>
                  <a:gd name="T15" fmla="*/ 34 h 62"/>
                  <a:gd name="T16" fmla="*/ 147 w 151"/>
                  <a:gd name="T17" fmla="*/ 31 h 62"/>
                  <a:gd name="T18" fmla="*/ 135 w 151"/>
                  <a:gd name="T19" fmla="*/ 25 h 62"/>
                  <a:gd name="T20" fmla="*/ 132 w 151"/>
                  <a:gd name="T21" fmla="*/ 18 h 62"/>
                  <a:gd name="T22" fmla="*/ 123 w 151"/>
                  <a:gd name="T23" fmla="*/ 10 h 62"/>
                  <a:gd name="T24" fmla="*/ 106 w 151"/>
                  <a:gd name="T25" fmla="*/ 5 h 62"/>
                  <a:gd name="T26" fmla="*/ 98 w 151"/>
                  <a:gd name="T27" fmla="*/ 2 h 62"/>
                  <a:gd name="T28" fmla="*/ 89 w 151"/>
                  <a:gd name="T29" fmla="*/ 4 h 62"/>
                  <a:gd name="T30" fmla="*/ 82 w 151"/>
                  <a:gd name="T31" fmla="*/ 5 h 62"/>
                  <a:gd name="T32" fmla="*/ 75 w 151"/>
                  <a:gd name="T33" fmla="*/ 1 h 62"/>
                  <a:gd name="T34" fmla="*/ 52 w 151"/>
                  <a:gd name="T35" fmla="*/ 2 h 62"/>
                  <a:gd name="T36" fmla="*/ 52 w 151"/>
                  <a:gd name="T37" fmla="*/ 11 h 62"/>
                  <a:gd name="T38" fmla="*/ 37 w 151"/>
                  <a:gd name="T39" fmla="*/ 9 h 62"/>
                  <a:gd name="T40" fmla="*/ 27 w 151"/>
                  <a:gd name="T41" fmla="*/ 8 h 62"/>
                  <a:gd name="T42" fmla="*/ 29 w 151"/>
                  <a:gd name="T43" fmla="*/ 18 h 62"/>
                  <a:gd name="T44" fmla="*/ 26 w 151"/>
                  <a:gd name="T45" fmla="*/ 27 h 62"/>
                  <a:gd name="T46" fmla="*/ 11 w 151"/>
                  <a:gd name="T47" fmla="*/ 30 h 62"/>
                  <a:gd name="T48" fmla="*/ 5 w 151"/>
                  <a:gd name="T49" fmla="*/ 37 h 62"/>
                  <a:gd name="T50" fmla="*/ 21 w 151"/>
                  <a:gd name="T51" fmla="*/ 36 h 62"/>
                  <a:gd name="T52" fmla="*/ 14 w 151"/>
                  <a:gd name="T53" fmla="*/ 40 h 62"/>
                  <a:gd name="T54" fmla="*/ 0 w 151"/>
                  <a:gd name="T55" fmla="*/ 48 h 62"/>
                  <a:gd name="T56" fmla="*/ 1 w 151"/>
                  <a:gd name="T57" fmla="*/ 59 h 62"/>
                  <a:gd name="T58" fmla="*/ 8 w 151"/>
                  <a:gd name="T59" fmla="*/ 51 h 62"/>
                  <a:gd name="T60" fmla="*/ 17 w 151"/>
                  <a:gd name="T61" fmla="*/ 54 h 62"/>
                  <a:gd name="T62" fmla="*/ 19 w 151"/>
                  <a:gd name="T63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51" h="62">
                    <a:moveTo>
                      <a:pt x="23" y="57"/>
                    </a:moveTo>
                    <a:lnTo>
                      <a:pt x="32" y="51"/>
                    </a:lnTo>
                    <a:lnTo>
                      <a:pt x="40" y="44"/>
                    </a:lnTo>
                    <a:lnTo>
                      <a:pt x="52" y="38"/>
                    </a:lnTo>
                    <a:lnTo>
                      <a:pt x="61" y="37"/>
                    </a:lnTo>
                    <a:lnTo>
                      <a:pt x="73" y="33"/>
                    </a:lnTo>
                    <a:lnTo>
                      <a:pt x="74" y="39"/>
                    </a:lnTo>
                    <a:lnTo>
                      <a:pt x="79" y="33"/>
                    </a:lnTo>
                    <a:lnTo>
                      <a:pt x="87" y="31"/>
                    </a:lnTo>
                    <a:lnTo>
                      <a:pt x="104" y="34"/>
                    </a:lnTo>
                    <a:lnTo>
                      <a:pt x="127" y="37"/>
                    </a:lnTo>
                    <a:lnTo>
                      <a:pt x="129" y="42"/>
                    </a:lnTo>
                    <a:lnTo>
                      <a:pt x="136" y="44"/>
                    </a:lnTo>
                    <a:lnTo>
                      <a:pt x="140" y="44"/>
                    </a:lnTo>
                    <a:lnTo>
                      <a:pt x="141" y="39"/>
                    </a:lnTo>
                    <a:lnTo>
                      <a:pt x="143" y="34"/>
                    </a:lnTo>
                    <a:lnTo>
                      <a:pt x="150" y="39"/>
                    </a:lnTo>
                    <a:lnTo>
                      <a:pt x="147" y="31"/>
                    </a:lnTo>
                    <a:lnTo>
                      <a:pt x="141" y="31"/>
                    </a:lnTo>
                    <a:lnTo>
                      <a:pt x="135" y="25"/>
                    </a:lnTo>
                    <a:lnTo>
                      <a:pt x="136" y="20"/>
                    </a:lnTo>
                    <a:lnTo>
                      <a:pt x="132" y="18"/>
                    </a:lnTo>
                    <a:lnTo>
                      <a:pt x="126" y="14"/>
                    </a:lnTo>
                    <a:lnTo>
                      <a:pt x="123" y="10"/>
                    </a:lnTo>
                    <a:lnTo>
                      <a:pt x="113" y="10"/>
                    </a:lnTo>
                    <a:lnTo>
                      <a:pt x="106" y="5"/>
                    </a:lnTo>
                    <a:lnTo>
                      <a:pt x="103" y="1"/>
                    </a:lnTo>
                    <a:lnTo>
                      <a:pt x="98" y="2"/>
                    </a:lnTo>
                    <a:lnTo>
                      <a:pt x="93" y="6"/>
                    </a:lnTo>
                    <a:lnTo>
                      <a:pt x="89" y="4"/>
                    </a:lnTo>
                    <a:lnTo>
                      <a:pt x="86" y="0"/>
                    </a:lnTo>
                    <a:lnTo>
                      <a:pt x="82" y="5"/>
                    </a:lnTo>
                    <a:lnTo>
                      <a:pt x="79" y="4"/>
                    </a:lnTo>
                    <a:lnTo>
                      <a:pt x="75" y="1"/>
                    </a:lnTo>
                    <a:lnTo>
                      <a:pt x="66" y="1"/>
                    </a:lnTo>
                    <a:lnTo>
                      <a:pt x="52" y="2"/>
                    </a:lnTo>
                    <a:lnTo>
                      <a:pt x="61" y="5"/>
                    </a:lnTo>
                    <a:lnTo>
                      <a:pt x="52" y="11"/>
                    </a:lnTo>
                    <a:lnTo>
                      <a:pt x="46" y="10"/>
                    </a:lnTo>
                    <a:lnTo>
                      <a:pt x="37" y="9"/>
                    </a:lnTo>
                    <a:lnTo>
                      <a:pt x="35" y="11"/>
                    </a:lnTo>
                    <a:lnTo>
                      <a:pt x="27" y="8"/>
                    </a:lnTo>
                    <a:lnTo>
                      <a:pt x="32" y="14"/>
                    </a:lnTo>
                    <a:lnTo>
                      <a:pt x="29" y="18"/>
                    </a:lnTo>
                    <a:lnTo>
                      <a:pt x="31" y="24"/>
                    </a:lnTo>
                    <a:lnTo>
                      <a:pt x="26" y="27"/>
                    </a:lnTo>
                    <a:lnTo>
                      <a:pt x="18" y="27"/>
                    </a:lnTo>
                    <a:lnTo>
                      <a:pt x="11" y="30"/>
                    </a:lnTo>
                    <a:lnTo>
                      <a:pt x="6" y="34"/>
                    </a:lnTo>
                    <a:lnTo>
                      <a:pt x="5" y="37"/>
                    </a:lnTo>
                    <a:lnTo>
                      <a:pt x="17" y="36"/>
                    </a:lnTo>
                    <a:lnTo>
                      <a:pt x="21" y="36"/>
                    </a:lnTo>
                    <a:lnTo>
                      <a:pt x="20" y="39"/>
                    </a:lnTo>
                    <a:lnTo>
                      <a:pt x="14" y="40"/>
                    </a:lnTo>
                    <a:lnTo>
                      <a:pt x="6" y="43"/>
                    </a:lnTo>
                    <a:lnTo>
                      <a:pt x="0" y="48"/>
                    </a:lnTo>
                    <a:lnTo>
                      <a:pt x="0" y="57"/>
                    </a:lnTo>
                    <a:lnTo>
                      <a:pt x="1" y="59"/>
                    </a:lnTo>
                    <a:lnTo>
                      <a:pt x="2" y="53"/>
                    </a:lnTo>
                    <a:lnTo>
                      <a:pt x="8" y="51"/>
                    </a:lnTo>
                    <a:lnTo>
                      <a:pt x="14" y="51"/>
                    </a:lnTo>
                    <a:lnTo>
                      <a:pt x="17" y="54"/>
                    </a:lnTo>
                    <a:lnTo>
                      <a:pt x="17" y="61"/>
                    </a:lnTo>
                    <a:lnTo>
                      <a:pt x="19" y="56"/>
                    </a:lnTo>
                    <a:lnTo>
                      <a:pt x="23" y="57"/>
                    </a:lnTo>
                  </a:path>
                </a:pathLst>
              </a:custGeom>
              <a:solidFill>
                <a:srgbClr val="C06000"/>
              </a:solidFill>
              <a:ln w="12700" cap="rnd" cmpd="sng">
                <a:solidFill>
                  <a:srgbClr val="A05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1" name="Freeform 404"/>
              <p:cNvSpPr>
                <a:spLocks/>
              </p:cNvSpPr>
              <p:nvPr/>
            </p:nvSpPr>
            <p:spPr bwMode="auto">
              <a:xfrm>
                <a:off x="3814" y="2488"/>
                <a:ext cx="21" cy="11"/>
              </a:xfrm>
              <a:custGeom>
                <a:avLst/>
                <a:gdLst>
                  <a:gd name="T0" fmla="*/ 5 w 21"/>
                  <a:gd name="T1" fmla="*/ 10 h 11"/>
                  <a:gd name="T2" fmla="*/ 1 w 21"/>
                  <a:gd name="T3" fmla="*/ 8 h 11"/>
                  <a:gd name="T4" fmla="*/ 0 w 21"/>
                  <a:gd name="T5" fmla="*/ 8 h 11"/>
                  <a:gd name="T6" fmla="*/ 1 w 21"/>
                  <a:gd name="T7" fmla="*/ 5 h 11"/>
                  <a:gd name="T8" fmla="*/ 5 w 21"/>
                  <a:gd name="T9" fmla="*/ 3 h 11"/>
                  <a:gd name="T10" fmla="*/ 9 w 21"/>
                  <a:gd name="T11" fmla="*/ 0 h 11"/>
                  <a:gd name="T12" fmla="*/ 12 w 21"/>
                  <a:gd name="T13" fmla="*/ 0 h 11"/>
                  <a:gd name="T14" fmla="*/ 17 w 21"/>
                  <a:gd name="T15" fmla="*/ 0 h 11"/>
                  <a:gd name="T16" fmla="*/ 20 w 21"/>
                  <a:gd name="T17" fmla="*/ 1 h 11"/>
                  <a:gd name="T18" fmla="*/ 19 w 21"/>
                  <a:gd name="T19" fmla="*/ 3 h 11"/>
                  <a:gd name="T20" fmla="*/ 16 w 21"/>
                  <a:gd name="T21" fmla="*/ 2 h 11"/>
                  <a:gd name="T22" fmla="*/ 15 w 21"/>
                  <a:gd name="T23" fmla="*/ 1 h 11"/>
                  <a:gd name="T24" fmla="*/ 10 w 21"/>
                  <a:gd name="T25" fmla="*/ 1 h 11"/>
                  <a:gd name="T26" fmla="*/ 7 w 21"/>
                  <a:gd name="T27" fmla="*/ 3 h 11"/>
                  <a:gd name="T28" fmla="*/ 4 w 21"/>
                  <a:gd name="T29" fmla="*/ 5 h 11"/>
                  <a:gd name="T30" fmla="*/ 3 w 21"/>
                  <a:gd name="T31" fmla="*/ 6 h 11"/>
                  <a:gd name="T32" fmla="*/ 4 w 21"/>
                  <a:gd name="T33" fmla="*/ 9 h 11"/>
                  <a:gd name="T34" fmla="*/ 7 w 21"/>
                  <a:gd name="T35" fmla="*/ 7 h 11"/>
                  <a:gd name="T36" fmla="*/ 10 w 21"/>
                  <a:gd name="T37" fmla="*/ 6 h 11"/>
                  <a:gd name="T38" fmla="*/ 5 w 21"/>
                  <a:gd name="T3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" h="11">
                    <a:moveTo>
                      <a:pt x="5" y="10"/>
                    </a:moveTo>
                    <a:lnTo>
                      <a:pt x="1" y="8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5" y="3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7" y="0"/>
                    </a:lnTo>
                    <a:lnTo>
                      <a:pt x="20" y="1"/>
                    </a:lnTo>
                    <a:lnTo>
                      <a:pt x="19" y="3"/>
                    </a:lnTo>
                    <a:lnTo>
                      <a:pt x="16" y="2"/>
                    </a:lnTo>
                    <a:lnTo>
                      <a:pt x="15" y="1"/>
                    </a:lnTo>
                    <a:lnTo>
                      <a:pt x="10" y="1"/>
                    </a:lnTo>
                    <a:lnTo>
                      <a:pt x="7" y="3"/>
                    </a:lnTo>
                    <a:lnTo>
                      <a:pt x="4" y="5"/>
                    </a:lnTo>
                    <a:lnTo>
                      <a:pt x="3" y="6"/>
                    </a:lnTo>
                    <a:lnTo>
                      <a:pt x="4" y="9"/>
                    </a:lnTo>
                    <a:lnTo>
                      <a:pt x="7" y="7"/>
                    </a:lnTo>
                    <a:lnTo>
                      <a:pt x="10" y="6"/>
                    </a:lnTo>
                    <a:lnTo>
                      <a:pt x="5" y="1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2" name="Freeform 405"/>
              <p:cNvSpPr>
                <a:spLocks/>
              </p:cNvSpPr>
              <p:nvPr/>
            </p:nvSpPr>
            <p:spPr bwMode="auto">
              <a:xfrm>
                <a:off x="3823" y="2498"/>
                <a:ext cx="7" cy="12"/>
              </a:xfrm>
              <a:custGeom>
                <a:avLst/>
                <a:gdLst>
                  <a:gd name="T0" fmla="*/ 6 w 7"/>
                  <a:gd name="T1" fmla="*/ 0 h 12"/>
                  <a:gd name="T2" fmla="*/ 3 w 7"/>
                  <a:gd name="T3" fmla="*/ 2 h 12"/>
                  <a:gd name="T4" fmla="*/ 1 w 7"/>
                  <a:gd name="T5" fmla="*/ 4 h 12"/>
                  <a:gd name="T6" fmla="*/ 0 w 7"/>
                  <a:gd name="T7" fmla="*/ 6 h 12"/>
                  <a:gd name="T8" fmla="*/ 2 w 7"/>
                  <a:gd name="T9" fmla="*/ 11 h 12"/>
                  <a:gd name="T10" fmla="*/ 3 w 7"/>
                  <a:gd name="T11" fmla="*/ 6 h 12"/>
                  <a:gd name="T12" fmla="*/ 5 w 7"/>
                  <a:gd name="T13" fmla="*/ 2 h 12"/>
                  <a:gd name="T14" fmla="*/ 6 w 7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12">
                    <a:moveTo>
                      <a:pt x="6" y="0"/>
                    </a:moveTo>
                    <a:lnTo>
                      <a:pt x="3" y="2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2" y="11"/>
                    </a:lnTo>
                    <a:lnTo>
                      <a:pt x="3" y="6"/>
                    </a:lnTo>
                    <a:lnTo>
                      <a:pt x="5" y="2"/>
                    </a:lnTo>
                    <a:lnTo>
                      <a:pt x="6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3" name="Freeform 406"/>
              <p:cNvSpPr>
                <a:spLocks/>
              </p:cNvSpPr>
              <p:nvPr/>
            </p:nvSpPr>
            <p:spPr bwMode="auto">
              <a:xfrm>
                <a:off x="3842" y="2469"/>
                <a:ext cx="37" cy="48"/>
              </a:xfrm>
              <a:custGeom>
                <a:avLst/>
                <a:gdLst>
                  <a:gd name="T0" fmla="*/ 26 w 37"/>
                  <a:gd name="T1" fmla="*/ 0 h 48"/>
                  <a:gd name="T2" fmla="*/ 26 w 37"/>
                  <a:gd name="T3" fmla="*/ 9 h 48"/>
                  <a:gd name="T4" fmla="*/ 25 w 37"/>
                  <a:gd name="T5" fmla="*/ 20 h 48"/>
                  <a:gd name="T6" fmla="*/ 22 w 37"/>
                  <a:gd name="T7" fmla="*/ 27 h 48"/>
                  <a:gd name="T8" fmla="*/ 18 w 37"/>
                  <a:gd name="T9" fmla="*/ 34 h 48"/>
                  <a:gd name="T10" fmla="*/ 12 w 37"/>
                  <a:gd name="T11" fmla="*/ 39 h 48"/>
                  <a:gd name="T12" fmla="*/ 7 w 37"/>
                  <a:gd name="T13" fmla="*/ 42 h 48"/>
                  <a:gd name="T14" fmla="*/ 0 w 37"/>
                  <a:gd name="T15" fmla="*/ 45 h 48"/>
                  <a:gd name="T16" fmla="*/ 6 w 37"/>
                  <a:gd name="T17" fmla="*/ 44 h 48"/>
                  <a:gd name="T18" fmla="*/ 10 w 37"/>
                  <a:gd name="T19" fmla="*/ 45 h 48"/>
                  <a:gd name="T20" fmla="*/ 13 w 37"/>
                  <a:gd name="T21" fmla="*/ 43 h 48"/>
                  <a:gd name="T22" fmla="*/ 17 w 37"/>
                  <a:gd name="T23" fmla="*/ 41 h 48"/>
                  <a:gd name="T24" fmla="*/ 25 w 37"/>
                  <a:gd name="T25" fmla="*/ 43 h 48"/>
                  <a:gd name="T26" fmla="*/ 30 w 37"/>
                  <a:gd name="T27" fmla="*/ 44 h 48"/>
                  <a:gd name="T28" fmla="*/ 36 w 37"/>
                  <a:gd name="T29" fmla="*/ 47 h 48"/>
                  <a:gd name="T30" fmla="*/ 33 w 37"/>
                  <a:gd name="T31" fmla="*/ 42 h 48"/>
                  <a:gd name="T32" fmla="*/ 29 w 37"/>
                  <a:gd name="T33" fmla="*/ 40 h 48"/>
                  <a:gd name="T34" fmla="*/ 26 w 37"/>
                  <a:gd name="T35" fmla="*/ 39 h 48"/>
                  <a:gd name="T36" fmla="*/ 22 w 37"/>
                  <a:gd name="T37" fmla="*/ 38 h 48"/>
                  <a:gd name="T38" fmla="*/ 21 w 37"/>
                  <a:gd name="T39" fmla="*/ 36 h 48"/>
                  <a:gd name="T40" fmla="*/ 22 w 37"/>
                  <a:gd name="T41" fmla="*/ 33 h 48"/>
                  <a:gd name="T42" fmla="*/ 25 w 37"/>
                  <a:gd name="T43" fmla="*/ 27 h 48"/>
                  <a:gd name="T44" fmla="*/ 27 w 37"/>
                  <a:gd name="T45" fmla="*/ 19 h 48"/>
                  <a:gd name="T46" fmla="*/ 27 w 37"/>
                  <a:gd name="T47" fmla="*/ 4 h 48"/>
                  <a:gd name="T48" fmla="*/ 26 w 37"/>
                  <a:gd name="T4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48">
                    <a:moveTo>
                      <a:pt x="26" y="0"/>
                    </a:moveTo>
                    <a:lnTo>
                      <a:pt x="26" y="9"/>
                    </a:lnTo>
                    <a:lnTo>
                      <a:pt x="25" y="20"/>
                    </a:lnTo>
                    <a:lnTo>
                      <a:pt x="22" y="27"/>
                    </a:lnTo>
                    <a:lnTo>
                      <a:pt x="18" y="34"/>
                    </a:lnTo>
                    <a:lnTo>
                      <a:pt x="12" y="39"/>
                    </a:lnTo>
                    <a:lnTo>
                      <a:pt x="7" y="42"/>
                    </a:lnTo>
                    <a:lnTo>
                      <a:pt x="0" y="45"/>
                    </a:lnTo>
                    <a:lnTo>
                      <a:pt x="6" y="44"/>
                    </a:lnTo>
                    <a:lnTo>
                      <a:pt x="10" y="45"/>
                    </a:lnTo>
                    <a:lnTo>
                      <a:pt x="13" y="43"/>
                    </a:lnTo>
                    <a:lnTo>
                      <a:pt x="17" y="41"/>
                    </a:lnTo>
                    <a:lnTo>
                      <a:pt x="25" y="43"/>
                    </a:lnTo>
                    <a:lnTo>
                      <a:pt x="30" y="44"/>
                    </a:lnTo>
                    <a:lnTo>
                      <a:pt x="36" y="47"/>
                    </a:lnTo>
                    <a:lnTo>
                      <a:pt x="33" y="42"/>
                    </a:lnTo>
                    <a:lnTo>
                      <a:pt x="29" y="40"/>
                    </a:lnTo>
                    <a:lnTo>
                      <a:pt x="26" y="39"/>
                    </a:lnTo>
                    <a:lnTo>
                      <a:pt x="22" y="38"/>
                    </a:lnTo>
                    <a:lnTo>
                      <a:pt x="21" y="36"/>
                    </a:lnTo>
                    <a:lnTo>
                      <a:pt x="22" y="33"/>
                    </a:lnTo>
                    <a:lnTo>
                      <a:pt x="25" y="27"/>
                    </a:lnTo>
                    <a:lnTo>
                      <a:pt x="27" y="19"/>
                    </a:lnTo>
                    <a:lnTo>
                      <a:pt x="27" y="4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4" name="Freeform 407"/>
              <p:cNvSpPr>
                <a:spLocks/>
              </p:cNvSpPr>
              <p:nvPr/>
            </p:nvSpPr>
            <p:spPr bwMode="auto">
              <a:xfrm>
                <a:off x="3781" y="2447"/>
                <a:ext cx="32" cy="43"/>
              </a:xfrm>
              <a:custGeom>
                <a:avLst/>
                <a:gdLst>
                  <a:gd name="T0" fmla="*/ 0 w 32"/>
                  <a:gd name="T1" fmla="*/ 4 h 43"/>
                  <a:gd name="T2" fmla="*/ 6 w 32"/>
                  <a:gd name="T3" fmla="*/ 1 h 43"/>
                  <a:gd name="T4" fmla="*/ 9 w 32"/>
                  <a:gd name="T5" fmla="*/ 1 h 43"/>
                  <a:gd name="T6" fmla="*/ 13 w 32"/>
                  <a:gd name="T7" fmla="*/ 0 h 43"/>
                  <a:gd name="T8" fmla="*/ 16 w 32"/>
                  <a:gd name="T9" fmla="*/ 0 h 43"/>
                  <a:gd name="T10" fmla="*/ 16 w 32"/>
                  <a:gd name="T11" fmla="*/ 2 h 43"/>
                  <a:gd name="T12" fmla="*/ 18 w 32"/>
                  <a:gd name="T13" fmla="*/ 6 h 43"/>
                  <a:gd name="T14" fmla="*/ 18 w 32"/>
                  <a:gd name="T15" fmla="*/ 11 h 43"/>
                  <a:gd name="T16" fmla="*/ 18 w 32"/>
                  <a:gd name="T17" fmla="*/ 18 h 43"/>
                  <a:gd name="T18" fmla="*/ 18 w 32"/>
                  <a:gd name="T19" fmla="*/ 23 h 43"/>
                  <a:gd name="T20" fmla="*/ 18 w 32"/>
                  <a:gd name="T21" fmla="*/ 27 h 43"/>
                  <a:gd name="T22" fmla="*/ 19 w 32"/>
                  <a:gd name="T23" fmla="*/ 29 h 43"/>
                  <a:gd name="T24" fmla="*/ 19 w 32"/>
                  <a:gd name="T25" fmla="*/ 30 h 43"/>
                  <a:gd name="T26" fmla="*/ 21 w 32"/>
                  <a:gd name="T27" fmla="*/ 32 h 43"/>
                  <a:gd name="T28" fmla="*/ 25 w 32"/>
                  <a:gd name="T29" fmla="*/ 33 h 43"/>
                  <a:gd name="T30" fmla="*/ 27 w 32"/>
                  <a:gd name="T31" fmla="*/ 32 h 43"/>
                  <a:gd name="T32" fmla="*/ 31 w 32"/>
                  <a:gd name="T33" fmla="*/ 34 h 43"/>
                  <a:gd name="T34" fmla="*/ 29 w 32"/>
                  <a:gd name="T35" fmla="*/ 37 h 43"/>
                  <a:gd name="T36" fmla="*/ 29 w 32"/>
                  <a:gd name="T37" fmla="*/ 41 h 43"/>
                  <a:gd name="T38" fmla="*/ 27 w 32"/>
                  <a:gd name="T39" fmla="*/ 42 h 43"/>
                  <a:gd name="T40" fmla="*/ 25 w 32"/>
                  <a:gd name="T41" fmla="*/ 41 h 43"/>
                  <a:gd name="T42" fmla="*/ 23 w 32"/>
                  <a:gd name="T43" fmla="*/ 35 h 43"/>
                  <a:gd name="T44" fmla="*/ 22 w 32"/>
                  <a:gd name="T45" fmla="*/ 33 h 43"/>
                  <a:gd name="T46" fmla="*/ 20 w 32"/>
                  <a:gd name="T47" fmla="*/ 33 h 43"/>
                  <a:gd name="T48" fmla="*/ 18 w 32"/>
                  <a:gd name="T49" fmla="*/ 31 h 43"/>
                  <a:gd name="T50" fmla="*/ 17 w 32"/>
                  <a:gd name="T51" fmla="*/ 27 h 43"/>
                  <a:gd name="T52" fmla="*/ 17 w 32"/>
                  <a:gd name="T53" fmla="*/ 18 h 43"/>
                  <a:gd name="T54" fmla="*/ 17 w 32"/>
                  <a:gd name="T55" fmla="*/ 11 h 43"/>
                  <a:gd name="T56" fmla="*/ 16 w 32"/>
                  <a:gd name="T57" fmla="*/ 6 h 43"/>
                  <a:gd name="T58" fmla="*/ 10 w 32"/>
                  <a:gd name="T59" fmla="*/ 4 h 43"/>
                  <a:gd name="T60" fmla="*/ 3 w 32"/>
                  <a:gd name="T61" fmla="*/ 4 h 43"/>
                  <a:gd name="T62" fmla="*/ 0 w 32"/>
                  <a:gd name="T63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43">
                    <a:moveTo>
                      <a:pt x="0" y="4"/>
                    </a:moveTo>
                    <a:lnTo>
                      <a:pt x="6" y="1"/>
                    </a:lnTo>
                    <a:lnTo>
                      <a:pt x="9" y="1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16" y="2"/>
                    </a:lnTo>
                    <a:lnTo>
                      <a:pt x="18" y="6"/>
                    </a:lnTo>
                    <a:lnTo>
                      <a:pt x="18" y="11"/>
                    </a:lnTo>
                    <a:lnTo>
                      <a:pt x="18" y="18"/>
                    </a:lnTo>
                    <a:lnTo>
                      <a:pt x="18" y="23"/>
                    </a:lnTo>
                    <a:lnTo>
                      <a:pt x="18" y="27"/>
                    </a:lnTo>
                    <a:lnTo>
                      <a:pt x="19" y="29"/>
                    </a:lnTo>
                    <a:lnTo>
                      <a:pt x="19" y="30"/>
                    </a:lnTo>
                    <a:lnTo>
                      <a:pt x="21" y="32"/>
                    </a:lnTo>
                    <a:lnTo>
                      <a:pt x="25" y="33"/>
                    </a:lnTo>
                    <a:lnTo>
                      <a:pt x="27" y="32"/>
                    </a:lnTo>
                    <a:lnTo>
                      <a:pt x="31" y="34"/>
                    </a:lnTo>
                    <a:lnTo>
                      <a:pt x="29" y="37"/>
                    </a:lnTo>
                    <a:lnTo>
                      <a:pt x="29" y="41"/>
                    </a:lnTo>
                    <a:lnTo>
                      <a:pt x="27" y="42"/>
                    </a:lnTo>
                    <a:lnTo>
                      <a:pt x="25" y="41"/>
                    </a:lnTo>
                    <a:lnTo>
                      <a:pt x="23" y="35"/>
                    </a:lnTo>
                    <a:lnTo>
                      <a:pt x="22" y="33"/>
                    </a:lnTo>
                    <a:lnTo>
                      <a:pt x="20" y="33"/>
                    </a:lnTo>
                    <a:lnTo>
                      <a:pt x="18" y="31"/>
                    </a:lnTo>
                    <a:lnTo>
                      <a:pt x="17" y="27"/>
                    </a:lnTo>
                    <a:lnTo>
                      <a:pt x="17" y="18"/>
                    </a:lnTo>
                    <a:lnTo>
                      <a:pt x="17" y="11"/>
                    </a:lnTo>
                    <a:lnTo>
                      <a:pt x="16" y="6"/>
                    </a:lnTo>
                    <a:lnTo>
                      <a:pt x="10" y="4"/>
                    </a:lnTo>
                    <a:lnTo>
                      <a:pt x="3" y="4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5" name="Freeform 408"/>
              <p:cNvSpPr>
                <a:spLocks/>
              </p:cNvSpPr>
              <p:nvPr/>
            </p:nvSpPr>
            <p:spPr bwMode="auto">
              <a:xfrm>
                <a:off x="3814" y="2474"/>
                <a:ext cx="8" cy="3"/>
              </a:xfrm>
              <a:custGeom>
                <a:avLst/>
                <a:gdLst>
                  <a:gd name="T0" fmla="*/ 1 w 8"/>
                  <a:gd name="T1" fmla="*/ 2 h 3"/>
                  <a:gd name="T2" fmla="*/ 0 w 8"/>
                  <a:gd name="T3" fmla="*/ 2 h 3"/>
                  <a:gd name="T4" fmla="*/ 1 w 8"/>
                  <a:gd name="T5" fmla="*/ 1 h 3"/>
                  <a:gd name="T6" fmla="*/ 4 w 8"/>
                  <a:gd name="T7" fmla="*/ 0 h 3"/>
                  <a:gd name="T8" fmla="*/ 7 w 8"/>
                  <a:gd name="T9" fmla="*/ 0 h 3"/>
                  <a:gd name="T10" fmla="*/ 7 w 8"/>
                  <a:gd name="T11" fmla="*/ 1 h 3"/>
                  <a:gd name="T12" fmla="*/ 4 w 8"/>
                  <a:gd name="T13" fmla="*/ 1 h 3"/>
                  <a:gd name="T14" fmla="*/ 1 w 8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3">
                    <a:moveTo>
                      <a:pt x="1" y="2"/>
                    </a:moveTo>
                    <a:lnTo>
                      <a:pt x="0" y="2"/>
                    </a:lnTo>
                    <a:lnTo>
                      <a:pt x="1" y="1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4" y="1"/>
                    </a:lnTo>
                    <a:lnTo>
                      <a:pt x="1" y="2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6" name="Freeform 409"/>
              <p:cNvSpPr>
                <a:spLocks/>
              </p:cNvSpPr>
              <p:nvPr/>
            </p:nvSpPr>
            <p:spPr bwMode="auto">
              <a:xfrm>
                <a:off x="3790" y="2456"/>
                <a:ext cx="10" cy="8"/>
              </a:xfrm>
              <a:custGeom>
                <a:avLst/>
                <a:gdLst>
                  <a:gd name="T0" fmla="*/ 0 w 10"/>
                  <a:gd name="T1" fmla="*/ 4 h 8"/>
                  <a:gd name="T2" fmla="*/ 2 w 10"/>
                  <a:gd name="T3" fmla="*/ 2 h 8"/>
                  <a:gd name="T4" fmla="*/ 0 w 10"/>
                  <a:gd name="T5" fmla="*/ 2 h 8"/>
                  <a:gd name="T6" fmla="*/ 2 w 10"/>
                  <a:gd name="T7" fmla="*/ 1 h 8"/>
                  <a:gd name="T8" fmla="*/ 2 w 10"/>
                  <a:gd name="T9" fmla="*/ 0 h 8"/>
                  <a:gd name="T10" fmla="*/ 7 w 10"/>
                  <a:gd name="T11" fmla="*/ 0 h 8"/>
                  <a:gd name="T12" fmla="*/ 8 w 10"/>
                  <a:gd name="T13" fmla="*/ 1 h 8"/>
                  <a:gd name="T14" fmla="*/ 9 w 10"/>
                  <a:gd name="T15" fmla="*/ 2 h 8"/>
                  <a:gd name="T16" fmla="*/ 8 w 10"/>
                  <a:gd name="T17" fmla="*/ 3 h 8"/>
                  <a:gd name="T18" fmla="*/ 5 w 10"/>
                  <a:gd name="T19" fmla="*/ 5 h 8"/>
                  <a:gd name="T20" fmla="*/ 4 w 10"/>
                  <a:gd name="T21" fmla="*/ 7 h 8"/>
                  <a:gd name="T22" fmla="*/ 4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7" y="0"/>
                    </a:lnTo>
                    <a:lnTo>
                      <a:pt x="8" y="1"/>
                    </a:lnTo>
                    <a:lnTo>
                      <a:pt x="9" y="2"/>
                    </a:lnTo>
                    <a:lnTo>
                      <a:pt x="8" y="3"/>
                    </a:lnTo>
                    <a:lnTo>
                      <a:pt x="5" y="5"/>
                    </a:lnTo>
                    <a:lnTo>
                      <a:pt x="4" y="7"/>
                    </a:lnTo>
                    <a:lnTo>
                      <a:pt x="4" y="4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7" name="Freeform 410"/>
              <p:cNvSpPr>
                <a:spLocks/>
              </p:cNvSpPr>
              <p:nvPr/>
            </p:nvSpPr>
            <p:spPr bwMode="auto">
              <a:xfrm>
                <a:off x="3814" y="2443"/>
                <a:ext cx="12" cy="7"/>
              </a:xfrm>
              <a:custGeom>
                <a:avLst/>
                <a:gdLst>
                  <a:gd name="T0" fmla="*/ 0 w 12"/>
                  <a:gd name="T1" fmla="*/ 6 h 7"/>
                  <a:gd name="T2" fmla="*/ 1 w 12"/>
                  <a:gd name="T3" fmla="*/ 3 h 7"/>
                  <a:gd name="T4" fmla="*/ 0 w 12"/>
                  <a:gd name="T5" fmla="*/ 3 h 7"/>
                  <a:gd name="T6" fmla="*/ 2 w 12"/>
                  <a:gd name="T7" fmla="*/ 2 h 7"/>
                  <a:gd name="T8" fmla="*/ 5 w 12"/>
                  <a:gd name="T9" fmla="*/ 0 h 7"/>
                  <a:gd name="T10" fmla="*/ 8 w 12"/>
                  <a:gd name="T11" fmla="*/ 0 h 7"/>
                  <a:gd name="T12" fmla="*/ 11 w 12"/>
                  <a:gd name="T13" fmla="*/ 0 h 7"/>
                  <a:gd name="T14" fmla="*/ 9 w 12"/>
                  <a:gd name="T15" fmla="*/ 1 h 7"/>
                  <a:gd name="T16" fmla="*/ 10 w 12"/>
                  <a:gd name="T17" fmla="*/ 2 h 7"/>
                  <a:gd name="T18" fmla="*/ 8 w 12"/>
                  <a:gd name="T19" fmla="*/ 3 h 7"/>
                  <a:gd name="T20" fmla="*/ 5 w 12"/>
                  <a:gd name="T21" fmla="*/ 4 h 7"/>
                  <a:gd name="T22" fmla="*/ 4 w 12"/>
                  <a:gd name="T23" fmla="*/ 5 h 7"/>
                  <a:gd name="T24" fmla="*/ 0 w 12"/>
                  <a:gd name="T2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7">
                    <a:moveTo>
                      <a:pt x="0" y="6"/>
                    </a:moveTo>
                    <a:lnTo>
                      <a:pt x="1" y="3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9" y="1"/>
                    </a:lnTo>
                    <a:lnTo>
                      <a:pt x="10" y="2"/>
                    </a:lnTo>
                    <a:lnTo>
                      <a:pt x="8" y="3"/>
                    </a:lnTo>
                    <a:lnTo>
                      <a:pt x="5" y="4"/>
                    </a:lnTo>
                    <a:lnTo>
                      <a:pt x="4" y="5"/>
                    </a:lnTo>
                    <a:lnTo>
                      <a:pt x="0" y="6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8" name="Freeform 411"/>
              <p:cNvSpPr>
                <a:spLocks/>
              </p:cNvSpPr>
              <p:nvPr/>
            </p:nvSpPr>
            <p:spPr bwMode="auto">
              <a:xfrm>
                <a:off x="3809" y="2435"/>
                <a:ext cx="17" cy="7"/>
              </a:xfrm>
              <a:custGeom>
                <a:avLst/>
                <a:gdLst>
                  <a:gd name="T0" fmla="*/ 0 w 17"/>
                  <a:gd name="T1" fmla="*/ 4 h 7"/>
                  <a:gd name="T2" fmla="*/ 0 w 17"/>
                  <a:gd name="T3" fmla="*/ 6 h 7"/>
                  <a:gd name="T4" fmla="*/ 2 w 17"/>
                  <a:gd name="T5" fmla="*/ 6 h 7"/>
                  <a:gd name="T6" fmla="*/ 4 w 17"/>
                  <a:gd name="T7" fmla="*/ 4 h 7"/>
                  <a:gd name="T8" fmla="*/ 6 w 17"/>
                  <a:gd name="T9" fmla="*/ 3 h 7"/>
                  <a:gd name="T10" fmla="*/ 9 w 17"/>
                  <a:gd name="T11" fmla="*/ 1 h 7"/>
                  <a:gd name="T12" fmla="*/ 16 w 17"/>
                  <a:gd name="T13" fmla="*/ 1 h 7"/>
                  <a:gd name="T14" fmla="*/ 9 w 17"/>
                  <a:gd name="T15" fmla="*/ 0 h 7"/>
                  <a:gd name="T16" fmla="*/ 7 w 17"/>
                  <a:gd name="T17" fmla="*/ 0 h 7"/>
                  <a:gd name="T18" fmla="*/ 3 w 17"/>
                  <a:gd name="T19" fmla="*/ 2 h 7"/>
                  <a:gd name="T20" fmla="*/ 0 w 17"/>
                  <a:gd name="T21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7">
                    <a:moveTo>
                      <a:pt x="0" y="4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6" y="3"/>
                    </a:lnTo>
                    <a:lnTo>
                      <a:pt x="9" y="1"/>
                    </a:lnTo>
                    <a:lnTo>
                      <a:pt x="16" y="1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9" name="Freeform 412"/>
              <p:cNvSpPr>
                <a:spLocks/>
              </p:cNvSpPr>
              <p:nvPr/>
            </p:nvSpPr>
            <p:spPr bwMode="auto">
              <a:xfrm>
                <a:off x="3875" y="2447"/>
                <a:ext cx="12" cy="7"/>
              </a:xfrm>
              <a:custGeom>
                <a:avLst/>
                <a:gdLst>
                  <a:gd name="T0" fmla="*/ 7 w 12"/>
                  <a:gd name="T1" fmla="*/ 0 h 7"/>
                  <a:gd name="T2" fmla="*/ 5 w 12"/>
                  <a:gd name="T3" fmla="*/ 2 h 7"/>
                  <a:gd name="T4" fmla="*/ 3 w 12"/>
                  <a:gd name="T5" fmla="*/ 4 h 7"/>
                  <a:gd name="T6" fmla="*/ 0 w 12"/>
                  <a:gd name="T7" fmla="*/ 4 h 7"/>
                  <a:gd name="T8" fmla="*/ 4 w 12"/>
                  <a:gd name="T9" fmla="*/ 6 h 7"/>
                  <a:gd name="T10" fmla="*/ 10 w 12"/>
                  <a:gd name="T11" fmla="*/ 6 h 7"/>
                  <a:gd name="T12" fmla="*/ 11 w 12"/>
                  <a:gd name="T13" fmla="*/ 6 h 7"/>
                  <a:gd name="T14" fmla="*/ 7 w 12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7">
                    <a:moveTo>
                      <a:pt x="7" y="0"/>
                    </a:moveTo>
                    <a:lnTo>
                      <a:pt x="5" y="2"/>
                    </a:lnTo>
                    <a:lnTo>
                      <a:pt x="3" y="4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0" y="6"/>
                    </a:lnTo>
                    <a:lnTo>
                      <a:pt x="11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20" name="Freeform 413"/>
              <p:cNvSpPr>
                <a:spLocks/>
              </p:cNvSpPr>
              <p:nvPr/>
            </p:nvSpPr>
            <p:spPr bwMode="auto">
              <a:xfrm>
                <a:off x="3872" y="2429"/>
                <a:ext cx="6" cy="13"/>
              </a:xfrm>
              <a:custGeom>
                <a:avLst/>
                <a:gdLst>
                  <a:gd name="T0" fmla="*/ 5 w 6"/>
                  <a:gd name="T1" fmla="*/ 0 h 13"/>
                  <a:gd name="T2" fmla="*/ 3 w 6"/>
                  <a:gd name="T3" fmla="*/ 0 h 13"/>
                  <a:gd name="T4" fmla="*/ 0 w 6"/>
                  <a:gd name="T5" fmla="*/ 2 h 13"/>
                  <a:gd name="T6" fmla="*/ 0 w 6"/>
                  <a:gd name="T7" fmla="*/ 4 h 13"/>
                  <a:gd name="T8" fmla="*/ 0 w 6"/>
                  <a:gd name="T9" fmla="*/ 6 h 13"/>
                  <a:gd name="T10" fmla="*/ 2 w 6"/>
                  <a:gd name="T11" fmla="*/ 7 h 13"/>
                  <a:gd name="T12" fmla="*/ 4 w 6"/>
                  <a:gd name="T13" fmla="*/ 10 h 13"/>
                  <a:gd name="T14" fmla="*/ 3 w 6"/>
                  <a:gd name="T15" fmla="*/ 12 h 13"/>
                  <a:gd name="T16" fmla="*/ 5 w 6"/>
                  <a:gd name="T17" fmla="*/ 11 h 13"/>
                  <a:gd name="T18" fmla="*/ 5 w 6"/>
                  <a:gd name="T19" fmla="*/ 7 h 13"/>
                  <a:gd name="T20" fmla="*/ 4 w 6"/>
                  <a:gd name="T21" fmla="*/ 5 h 13"/>
                  <a:gd name="T22" fmla="*/ 1 w 6"/>
                  <a:gd name="T23" fmla="*/ 5 h 13"/>
                  <a:gd name="T24" fmla="*/ 1 w 6"/>
                  <a:gd name="T25" fmla="*/ 4 h 13"/>
                  <a:gd name="T26" fmla="*/ 2 w 6"/>
                  <a:gd name="T27" fmla="*/ 1 h 13"/>
                  <a:gd name="T28" fmla="*/ 5 w 6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7"/>
                    </a:lnTo>
                    <a:lnTo>
                      <a:pt x="4" y="10"/>
                    </a:lnTo>
                    <a:lnTo>
                      <a:pt x="3" y="12"/>
                    </a:lnTo>
                    <a:lnTo>
                      <a:pt x="5" y="11"/>
                    </a:lnTo>
                    <a:lnTo>
                      <a:pt x="5" y="7"/>
                    </a:lnTo>
                    <a:lnTo>
                      <a:pt x="4" y="5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2" y="1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21" name="Freeform 414"/>
              <p:cNvSpPr>
                <a:spLocks/>
              </p:cNvSpPr>
              <p:nvPr/>
            </p:nvSpPr>
            <p:spPr bwMode="auto">
              <a:xfrm>
                <a:off x="3890" y="2471"/>
                <a:ext cx="3" cy="21"/>
              </a:xfrm>
              <a:custGeom>
                <a:avLst/>
                <a:gdLst>
                  <a:gd name="T0" fmla="*/ 0 w 3"/>
                  <a:gd name="T1" fmla="*/ 0 h 21"/>
                  <a:gd name="T2" fmla="*/ 1 w 3"/>
                  <a:gd name="T3" fmla="*/ 6 h 21"/>
                  <a:gd name="T4" fmla="*/ 1 w 3"/>
                  <a:gd name="T5" fmla="*/ 12 h 21"/>
                  <a:gd name="T6" fmla="*/ 2 w 3"/>
                  <a:gd name="T7" fmla="*/ 20 h 21"/>
                  <a:gd name="T8" fmla="*/ 2 w 3"/>
                  <a:gd name="T9" fmla="*/ 10 h 21"/>
                  <a:gd name="T10" fmla="*/ 1 w 3"/>
                  <a:gd name="T11" fmla="*/ 4 h 21"/>
                  <a:gd name="T12" fmla="*/ 0 w 3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1">
                    <a:moveTo>
                      <a:pt x="0" y="0"/>
                    </a:moveTo>
                    <a:lnTo>
                      <a:pt x="1" y="6"/>
                    </a:lnTo>
                    <a:lnTo>
                      <a:pt x="1" y="12"/>
                    </a:lnTo>
                    <a:lnTo>
                      <a:pt x="2" y="20"/>
                    </a:lnTo>
                    <a:lnTo>
                      <a:pt x="2" y="10"/>
                    </a:lnTo>
                    <a:lnTo>
                      <a:pt x="1" y="4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302" name="Group 420"/>
            <p:cNvGrpSpPr>
              <a:grpSpLocks/>
            </p:cNvGrpSpPr>
            <p:nvPr/>
          </p:nvGrpSpPr>
          <p:grpSpPr bwMode="auto">
            <a:xfrm>
              <a:off x="3210" y="2516"/>
              <a:ext cx="351" cy="159"/>
              <a:chOff x="3210" y="2516"/>
              <a:chExt cx="351" cy="159"/>
            </a:xfrm>
          </p:grpSpPr>
          <p:grpSp>
            <p:nvGrpSpPr>
              <p:cNvPr id="303" name="Group 418"/>
              <p:cNvGrpSpPr>
                <a:grpSpLocks/>
              </p:cNvGrpSpPr>
              <p:nvPr/>
            </p:nvGrpSpPr>
            <p:grpSpPr bwMode="auto">
              <a:xfrm>
                <a:off x="3210" y="2516"/>
                <a:ext cx="351" cy="159"/>
                <a:chOff x="3210" y="2516"/>
                <a:chExt cx="351" cy="159"/>
              </a:xfrm>
            </p:grpSpPr>
            <p:sp>
              <p:nvSpPr>
                <p:cNvPr id="305" name="Freeform 416"/>
                <p:cNvSpPr>
                  <a:spLocks/>
                </p:cNvSpPr>
                <p:nvPr/>
              </p:nvSpPr>
              <p:spPr bwMode="auto">
                <a:xfrm>
                  <a:off x="3210" y="2516"/>
                  <a:ext cx="351" cy="159"/>
                </a:xfrm>
                <a:custGeom>
                  <a:avLst/>
                  <a:gdLst>
                    <a:gd name="T0" fmla="*/ 347 w 351"/>
                    <a:gd name="T1" fmla="*/ 146 h 159"/>
                    <a:gd name="T2" fmla="*/ 336 w 351"/>
                    <a:gd name="T3" fmla="*/ 154 h 159"/>
                    <a:gd name="T4" fmla="*/ 265 w 351"/>
                    <a:gd name="T5" fmla="*/ 137 h 159"/>
                    <a:gd name="T6" fmla="*/ 231 w 351"/>
                    <a:gd name="T7" fmla="*/ 135 h 159"/>
                    <a:gd name="T8" fmla="*/ 206 w 351"/>
                    <a:gd name="T9" fmla="*/ 138 h 159"/>
                    <a:gd name="T10" fmla="*/ 178 w 351"/>
                    <a:gd name="T11" fmla="*/ 146 h 159"/>
                    <a:gd name="T12" fmla="*/ 189 w 351"/>
                    <a:gd name="T13" fmla="*/ 132 h 159"/>
                    <a:gd name="T14" fmla="*/ 211 w 351"/>
                    <a:gd name="T15" fmla="*/ 126 h 159"/>
                    <a:gd name="T16" fmla="*/ 243 w 351"/>
                    <a:gd name="T17" fmla="*/ 125 h 159"/>
                    <a:gd name="T18" fmla="*/ 238 w 351"/>
                    <a:gd name="T19" fmla="*/ 113 h 159"/>
                    <a:gd name="T20" fmla="*/ 220 w 351"/>
                    <a:gd name="T21" fmla="*/ 98 h 159"/>
                    <a:gd name="T22" fmla="*/ 205 w 351"/>
                    <a:gd name="T23" fmla="*/ 82 h 159"/>
                    <a:gd name="T24" fmla="*/ 197 w 351"/>
                    <a:gd name="T25" fmla="*/ 85 h 159"/>
                    <a:gd name="T26" fmla="*/ 195 w 351"/>
                    <a:gd name="T27" fmla="*/ 106 h 159"/>
                    <a:gd name="T28" fmla="*/ 187 w 351"/>
                    <a:gd name="T29" fmla="*/ 124 h 159"/>
                    <a:gd name="T30" fmla="*/ 179 w 351"/>
                    <a:gd name="T31" fmla="*/ 135 h 159"/>
                    <a:gd name="T32" fmla="*/ 158 w 351"/>
                    <a:gd name="T33" fmla="*/ 151 h 159"/>
                    <a:gd name="T34" fmla="*/ 130 w 351"/>
                    <a:gd name="T35" fmla="*/ 157 h 159"/>
                    <a:gd name="T36" fmla="*/ 106 w 351"/>
                    <a:gd name="T37" fmla="*/ 157 h 159"/>
                    <a:gd name="T38" fmla="*/ 78 w 351"/>
                    <a:gd name="T39" fmla="*/ 155 h 159"/>
                    <a:gd name="T40" fmla="*/ 50 w 351"/>
                    <a:gd name="T41" fmla="*/ 146 h 159"/>
                    <a:gd name="T42" fmla="*/ 25 w 351"/>
                    <a:gd name="T43" fmla="*/ 129 h 159"/>
                    <a:gd name="T44" fmla="*/ 11 w 351"/>
                    <a:gd name="T45" fmla="*/ 113 h 159"/>
                    <a:gd name="T46" fmla="*/ 2 w 351"/>
                    <a:gd name="T47" fmla="*/ 93 h 159"/>
                    <a:gd name="T48" fmla="*/ 0 w 351"/>
                    <a:gd name="T49" fmla="*/ 77 h 159"/>
                    <a:gd name="T50" fmla="*/ 1 w 351"/>
                    <a:gd name="T51" fmla="*/ 60 h 159"/>
                    <a:gd name="T52" fmla="*/ 4 w 351"/>
                    <a:gd name="T53" fmla="*/ 44 h 159"/>
                    <a:gd name="T54" fmla="*/ 14 w 351"/>
                    <a:gd name="T55" fmla="*/ 51 h 159"/>
                    <a:gd name="T56" fmla="*/ 11 w 351"/>
                    <a:gd name="T57" fmla="*/ 71 h 159"/>
                    <a:gd name="T58" fmla="*/ 12 w 351"/>
                    <a:gd name="T59" fmla="*/ 88 h 159"/>
                    <a:gd name="T60" fmla="*/ 20 w 351"/>
                    <a:gd name="T61" fmla="*/ 106 h 159"/>
                    <a:gd name="T62" fmla="*/ 37 w 351"/>
                    <a:gd name="T63" fmla="*/ 126 h 159"/>
                    <a:gd name="T64" fmla="*/ 61 w 351"/>
                    <a:gd name="T65" fmla="*/ 140 h 159"/>
                    <a:gd name="T66" fmla="*/ 85 w 351"/>
                    <a:gd name="T67" fmla="*/ 146 h 159"/>
                    <a:gd name="T68" fmla="*/ 112 w 351"/>
                    <a:gd name="T69" fmla="*/ 148 h 159"/>
                    <a:gd name="T70" fmla="*/ 144 w 351"/>
                    <a:gd name="T71" fmla="*/ 145 h 159"/>
                    <a:gd name="T72" fmla="*/ 163 w 351"/>
                    <a:gd name="T73" fmla="*/ 137 h 159"/>
                    <a:gd name="T74" fmla="*/ 176 w 351"/>
                    <a:gd name="T75" fmla="*/ 125 h 159"/>
                    <a:gd name="T76" fmla="*/ 186 w 351"/>
                    <a:gd name="T77" fmla="*/ 104 h 159"/>
                    <a:gd name="T78" fmla="*/ 186 w 351"/>
                    <a:gd name="T79" fmla="*/ 74 h 159"/>
                    <a:gd name="T80" fmla="*/ 180 w 351"/>
                    <a:gd name="T81" fmla="*/ 55 h 159"/>
                    <a:gd name="T82" fmla="*/ 166 w 351"/>
                    <a:gd name="T83" fmla="*/ 41 h 159"/>
                    <a:gd name="T84" fmla="*/ 147 w 351"/>
                    <a:gd name="T85" fmla="*/ 29 h 159"/>
                    <a:gd name="T86" fmla="*/ 126 w 351"/>
                    <a:gd name="T87" fmla="*/ 18 h 159"/>
                    <a:gd name="T88" fmla="*/ 94 w 351"/>
                    <a:gd name="T89" fmla="*/ 10 h 159"/>
                    <a:gd name="T90" fmla="*/ 68 w 351"/>
                    <a:gd name="T91" fmla="*/ 10 h 159"/>
                    <a:gd name="T92" fmla="*/ 44 w 351"/>
                    <a:gd name="T93" fmla="*/ 17 h 159"/>
                    <a:gd name="T94" fmla="*/ 27 w 351"/>
                    <a:gd name="T95" fmla="*/ 29 h 159"/>
                    <a:gd name="T96" fmla="*/ 15 w 351"/>
                    <a:gd name="T97" fmla="*/ 45 h 159"/>
                    <a:gd name="T98" fmla="*/ 8 w 351"/>
                    <a:gd name="T99" fmla="*/ 37 h 159"/>
                    <a:gd name="T100" fmla="*/ 21 w 351"/>
                    <a:gd name="T101" fmla="*/ 22 h 159"/>
                    <a:gd name="T102" fmla="*/ 36 w 351"/>
                    <a:gd name="T103" fmla="*/ 11 h 159"/>
                    <a:gd name="T104" fmla="*/ 60 w 351"/>
                    <a:gd name="T105" fmla="*/ 2 h 159"/>
                    <a:gd name="T106" fmla="*/ 89 w 351"/>
                    <a:gd name="T107" fmla="*/ 0 h 159"/>
                    <a:gd name="T108" fmla="*/ 115 w 351"/>
                    <a:gd name="T109" fmla="*/ 3 h 159"/>
                    <a:gd name="T110" fmla="*/ 144 w 351"/>
                    <a:gd name="T111" fmla="*/ 15 h 159"/>
                    <a:gd name="T112" fmla="*/ 167 w 351"/>
                    <a:gd name="T113" fmla="*/ 28 h 159"/>
                    <a:gd name="T114" fmla="*/ 188 w 351"/>
                    <a:gd name="T115" fmla="*/ 46 h 159"/>
                    <a:gd name="T116" fmla="*/ 202 w 351"/>
                    <a:gd name="T117" fmla="*/ 62 h 159"/>
                    <a:gd name="T118" fmla="*/ 218 w 351"/>
                    <a:gd name="T119" fmla="*/ 80 h 159"/>
                    <a:gd name="T120" fmla="*/ 241 w 351"/>
                    <a:gd name="T121" fmla="*/ 101 h 159"/>
                    <a:gd name="T122" fmla="*/ 268 w 351"/>
                    <a:gd name="T123" fmla="*/ 115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51" h="159">
                      <a:moveTo>
                        <a:pt x="350" y="137"/>
                      </a:moveTo>
                      <a:lnTo>
                        <a:pt x="347" y="146"/>
                      </a:lnTo>
                      <a:lnTo>
                        <a:pt x="341" y="152"/>
                      </a:lnTo>
                      <a:lnTo>
                        <a:pt x="336" y="154"/>
                      </a:lnTo>
                      <a:lnTo>
                        <a:pt x="323" y="154"/>
                      </a:lnTo>
                      <a:lnTo>
                        <a:pt x="265" y="137"/>
                      </a:lnTo>
                      <a:lnTo>
                        <a:pt x="244" y="135"/>
                      </a:lnTo>
                      <a:lnTo>
                        <a:pt x="231" y="135"/>
                      </a:lnTo>
                      <a:lnTo>
                        <a:pt x="219" y="136"/>
                      </a:lnTo>
                      <a:lnTo>
                        <a:pt x="206" y="138"/>
                      </a:lnTo>
                      <a:lnTo>
                        <a:pt x="192" y="142"/>
                      </a:lnTo>
                      <a:lnTo>
                        <a:pt x="178" y="146"/>
                      </a:lnTo>
                      <a:lnTo>
                        <a:pt x="179" y="135"/>
                      </a:lnTo>
                      <a:lnTo>
                        <a:pt x="189" y="132"/>
                      </a:lnTo>
                      <a:lnTo>
                        <a:pt x="199" y="129"/>
                      </a:lnTo>
                      <a:lnTo>
                        <a:pt x="211" y="126"/>
                      </a:lnTo>
                      <a:lnTo>
                        <a:pt x="225" y="125"/>
                      </a:lnTo>
                      <a:lnTo>
                        <a:pt x="243" y="125"/>
                      </a:lnTo>
                      <a:lnTo>
                        <a:pt x="246" y="117"/>
                      </a:lnTo>
                      <a:lnTo>
                        <a:pt x="238" y="113"/>
                      </a:lnTo>
                      <a:lnTo>
                        <a:pt x="230" y="106"/>
                      </a:lnTo>
                      <a:lnTo>
                        <a:pt x="220" y="98"/>
                      </a:lnTo>
                      <a:lnTo>
                        <a:pt x="212" y="90"/>
                      </a:lnTo>
                      <a:lnTo>
                        <a:pt x="205" y="82"/>
                      </a:lnTo>
                      <a:lnTo>
                        <a:pt x="195" y="72"/>
                      </a:lnTo>
                      <a:lnTo>
                        <a:pt x="197" y="85"/>
                      </a:lnTo>
                      <a:lnTo>
                        <a:pt x="197" y="93"/>
                      </a:lnTo>
                      <a:lnTo>
                        <a:pt x="195" y="106"/>
                      </a:lnTo>
                      <a:lnTo>
                        <a:pt x="192" y="116"/>
                      </a:lnTo>
                      <a:lnTo>
                        <a:pt x="187" y="124"/>
                      </a:lnTo>
                      <a:lnTo>
                        <a:pt x="182" y="132"/>
                      </a:lnTo>
                      <a:lnTo>
                        <a:pt x="179" y="135"/>
                      </a:lnTo>
                      <a:lnTo>
                        <a:pt x="178" y="146"/>
                      </a:lnTo>
                      <a:lnTo>
                        <a:pt x="158" y="151"/>
                      </a:lnTo>
                      <a:lnTo>
                        <a:pt x="145" y="154"/>
                      </a:lnTo>
                      <a:lnTo>
                        <a:pt x="130" y="157"/>
                      </a:lnTo>
                      <a:lnTo>
                        <a:pt x="116" y="158"/>
                      </a:lnTo>
                      <a:lnTo>
                        <a:pt x="106" y="157"/>
                      </a:lnTo>
                      <a:lnTo>
                        <a:pt x="93" y="157"/>
                      </a:lnTo>
                      <a:lnTo>
                        <a:pt x="78" y="155"/>
                      </a:lnTo>
                      <a:lnTo>
                        <a:pt x="65" y="152"/>
                      </a:lnTo>
                      <a:lnTo>
                        <a:pt x="50" y="146"/>
                      </a:lnTo>
                      <a:lnTo>
                        <a:pt x="37" y="139"/>
                      </a:lnTo>
                      <a:lnTo>
                        <a:pt x="25" y="129"/>
                      </a:lnTo>
                      <a:lnTo>
                        <a:pt x="18" y="122"/>
                      </a:lnTo>
                      <a:lnTo>
                        <a:pt x="11" y="113"/>
                      </a:lnTo>
                      <a:lnTo>
                        <a:pt x="6" y="103"/>
                      </a:lnTo>
                      <a:lnTo>
                        <a:pt x="2" y="93"/>
                      </a:lnTo>
                      <a:lnTo>
                        <a:pt x="1" y="85"/>
                      </a:lnTo>
                      <a:lnTo>
                        <a:pt x="0" y="77"/>
                      </a:lnTo>
                      <a:lnTo>
                        <a:pt x="0" y="69"/>
                      </a:lnTo>
                      <a:lnTo>
                        <a:pt x="1" y="60"/>
                      </a:lnTo>
                      <a:lnTo>
                        <a:pt x="3" y="51"/>
                      </a:lnTo>
                      <a:lnTo>
                        <a:pt x="4" y="44"/>
                      </a:lnTo>
                      <a:lnTo>
                        <a:pt x="15" y="45"/>
                      </a:lnTo>
                      <a:lnTo>
                        <a:pt x="14" y="51"/>
                      </a:lnTo>
                      <a:lnTo>
                        <a:pt x="12" y="61"/>
                      </a:lnTo>
                      <a:lnTo>
                        <a:pt x="11" y="71"/>
                      </a:lnTo>
                      <a:lnTo>
                        <a:pt x="11" y="78"/>
                      </a:lnTo>
                      <a:lnTo>
                        <a:pt x="12" y="88"/>
                      </a:lnTo>
                      <a:lnTo>
                        <a:pt x="14" y="96"/>
                      </a:lnTo>
                      <a:lnTo>
                        <a:pt x="20" y="106"/>
                      </a:lnTo>
                      <a:lnTo>
                        <a:pt x="27" y="117"/>
                      </a:lnTo>
                      <a:lnTo>
                        <a:pt x="37" y="126"/>
                      </a:lnTo>
                      <a:lnTo>
                        <a:pt x="48" y="134"/>
                      </a:lnTo>
                      <a:lnTo>
                        <a:pt x="61" y="140"/>
                      </a:lnTo>
                      <a:lnTo>
                        <a:pt x="73" y="144"/>
                      </a:lnTo>
                      <a:lnTo>
                        <a:pt x="85" y="146"/>
                      </a:lnTo>
                      <a:lnTo>
                        <a:pt x="98" y="147"/>
                      </a:lnTo>
                      <a:lnTo>
                        <a:pt x="112" y="148"/>
                      </a:lnTo>
                      <a:lnTo>
                        <a:pt x="127" y="147"/>
                      </a:lnTo>
                      <a:lnTo>
                        <a:pt x="144" y="145"/>
                      </a:lnTo>
                      <a:lnTo>
                        <a:pt x="154" y="141"/>
                      </a:lnTo>
                      <a:lnTo>
                        <a:pt x="163" y="137"/>
                      </a:lnTo>
                      <a:lnTo>
                        <a:pt x="170" y="132"/>
                      </a:lnTo>
                      <a:lnTo>
                        <a:pt x="176" y="125"/>
                      </a:lnTo>
                      <a:lnTo>
                        <a:pt x="182" y="115"/>
                      </a:lnTo>
                      <a:lnTo>
                        <a:pt x="186" y="104"/>
                      </a:lnTo>
                      <a:lnTo>
                        <a:pt x="187" y="91"/>
                      </a:lnTo>
                      <a:lnTo>
                        <a:pt x="186" y="74"/>
                      </a:lnTo>
                      <a:lnTo>
                        <a:pt x="183" y="64"/>
                      </a:lnTo>
                      <a:lnTo>
                        <a:pt x="180" y="55"/>
                      </a:lnTo>
                      <a:lnTo>
                        <a:pt x="174" y="48"/>
                      </a:lnTo>
                      <a:lnTo>
                        <a:pt x="166" y="41"/>
                      </a:lnTo>
                      <a:lnTo>
                        <a:pt x="157" y="35"/>
                      </a:lnTo>
                      <a:lnTo>
                        <a:pt x="147" y="29"/>
                      </a:lnTo>
                      <a:lnTo>
                        <a:pt x="138" y="24"/>
                      </a:lnTo>
                      <a:lnTo>
                        <a:pt x="126" y="18"/>
                      </a:lnTo>
                      <a:lnTo>
                        <a:pt x="112" y="13"/>
                      </a:lnTo>
                      <a:lnTo>
                        <a:pt x="94" y="10"/>
                      </a:lnTo>
                      <a:lnTo>
                        <a:pt x="80" y="10"/>
                      </a:lnTo>
                      <a:lnTo>
                        <a:pt x="68" y="10"/>
                      </a:lnTo>
                      <a:lnTo>
                        <a:pt x="55" y="13"/>
                      </a:lnTo>
                      <a:lnTo>
                        <a:pt x="44" y="17"/>
                      </a:lnTo>
                      <a:lnTo>
                        <a:pt x="37" y="22"/>
                      </a:lnTo>
                      <a:lnTo>
                        <a:pt x="27" y="29"/>
                      </a:lnTo>
                      <a:lnTo>
                        <a:pt x="20" y="38"/>
                      </a:lnTo>
                      <a:lnTo>
                        <a:pt x="15" y="45"/>
                      </a:lnTo>
                      <a:lnTo>
                        <a:pt x="4" y="44"/>
                      </a:lnTo>
                      <a:lnTo>
                        <a:pt x="8" y="37"/>
                      </a:lnTo>
                      <a:lnTo>
                        <a:pt x="14" y="29"/>
                      </a:lnTo>
                      <a:lnTo>
                        <a:pt x="21" y="22"/>
                      </a:lnTo>
                      <a:lnTo>
                        <a:pt x="27" y="16"/>
                      </a:lnTo>
                      <a:lnTo>
                        <a:pt x="36" y="11"/>
                      </a:lnTo>
                      <a:lnTo>
                        <a:pt x="46" y="6"/>
                      </a:lnTo>
                      <a:lnTo>
                        <a:pt x="60" y="2"/>
                      </a:lnTo>
                      <a:lnTo>
                        <a:pt x="75" y="1"/>
                      </a:lnTo>
                      <a:lnTo>
                        <a:pt x="89" y="0"/>
                      </a:lnTo>
                      <a:lnTo>
                        <a:pt x="101" y="1"/>
                      </a:lnTo>
                      <a:lnTo>
                        <a:pt x="115" y="3"/>
                      </a:lnTo>
                      <a:lnTo>
                        <a:pt x="130" y="8"/>
                      </a:lnTo>
                      <a:lnTo>
                        <a:pt x="144" y="15"/>
                      </a:lnTo>
                      <a:lnTo>
                        <a:pt x="155" y="21"/>
                      </a:lnTo>
                      <a:lnTo>
                        <a:pt x="167" y="28"/>
                      </a:lnTo>
                      <a:lnTo>
                        <a:pt x="180" y="38"/>
                      </a:lnTo>
                      <a:lnTo>
                        <a:pt x="188" y="46"/>
                      </a:lnTo>
                      <a:lnTo>
                        <a:pt x="194" y="53"/>
                      </a:lnTo>
                      <a:lnTo>
                        <a:pt x="202" y="62"/>
                      </a:lnTo>
                      <a:lnTo>
                        <a:pt x="208" y="70"/>
                      </a:lnTo>
                      <a:lnTo>
                        <a:pt x="218" y="80"/>
                      </a:lnTo>
                      <a:lnTo>
                        <a:pt x="230" y="91"/>
                      </a:lnTo>
                      <a:lnTo>
                        <a:pt x="241" y="101"/>
                      </a:lnTo>
                      <a:lnTo>
                        <a:pt x="253" y="109"/>
                      </a:lnTo>
                      <a:lnTo>
                        <a:pt x="268" y="115"/>
                      </a:lnTo>
                      <a:lnTo>
                        <a:pt x="350" y="137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40404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306" name="Freeform 417"/>
                <p:cNvSpPr>
                  <a:spLocks/>
                </p:cNvSpPr>
                <p:nvPr/>
              </p:nvSpPr>
              <p:spPr bwMode="auto">
                <a:xfrm>
                  <a:off x="3387" y="2651"/>
                  <a:ext cx="1" cy="7"/>
                </a:xfrm>
                <a:custGeom>
                  <a:avLst/>
                  <a:gdLst>
                    <a:gd name="T0" fmla="*/ 0 w 1"/>
                    <a:gd name="T1" fmla="*/ 0 h 7"/>
                    <a:gd name="T2" fmla="*/ 0 w 1"/>
                    <a:gd name="T3" fmla="*/ 6 h 7"/>
                    <a:gd name="T4" fmla="*/ 0 w 1"/>
                    <a:gd name="T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lnTo>
                        <a:pt x="0" y="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A0A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304" name="Freeform 419"/>
              <p:cNvSpPr>
                <a:spLocks/>
              </p:cNvSpPr>
              <p:nvPr/>
            </p:nvSpPr>
            <p:spPr bwMode="auto">
              <a:xfrm>
                <a:off x="3214" y="2556"/>
                <a:ext cx="9" cy="3"/>
              </a:xfrm>
              <a:custGeom>
                <a:avLst/>
                <a:gdLst>
                  <a:gd name="T0" fmla="*/ 2 w 9"/>
                  <a:gd name="T1" fmla="*/ 0 h 3"/>
                  <a:gd name="T2" fmla="*/ 0 w 9"/>
                  <a:gd name="T3" fmla="*/ 2 h 3"/>
                  <a:gd name="T4" fmla="*/ 7 w 9"/>
                  <a:gd name="T5" fmla="*/ 2 h 3"/>
                  <a:gd name="T6" fmla="*/ 8 w 9"/>
                  <a:gd name="T7" fmla="*/ 0 h 3"/>
                  <a:gd name="T8" fmla="*/ 2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2" y="0"/>
                    </a:moveTo>
                    <a:lnTo>
                      <a:pt x="0" y="2"/>
                    </a:lnTo>
                    <a:lnTo>
                      <a:pt x="7" y="2"/>
                    </a:lnTo>
                    <a:lnTo>
                      <a:pt x="8" y="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A0A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</p:grpSp>
      <p:sp>
        <p:nvSpPr>
          <p:cNvPr id="431" name="Rectangle 424"/>
          <p:cNvSpPr>
            <a:spLocks noChangeArrowheads="1"/>
          </p:cNvSpPr>
          <p:nvPr/>
        </p:nvSpPr>
        <p:spPr bwMode="auto">
          <a:xfrm>
            <a:off x="5937717" y="5149104"/>
            <a:ext cx="2846294" cy="1186423"/>
          </a:xfrm>
          <a:prstGeom prst="rect">
            <a:avLst/>
          </a:prstGeom>
          <a:gradFill rotWithShape="0">
            <a:gsLst>
              <a:gs pos="0">
                <a:srgbClr val="DBFFB8">
                  <a:gamma/>
                  <a:tint val="70196"/>
                  <a:invGamma/>
                </a:srgbClr>
              </a:gs>
              <a:gs pos="100000">
                <a:srgbClr val="DBFFB8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grpSp>
        <p:nvGrpSpPr>
          <p:cNvPr id="432" name="Group 495"/>
          <p:cNvGrpSpPr>
            <a:grpSpLocks/>
          </p:cNvGrpSpPr>
          <p:nvPr/>
        </p:nvGrpSpPr>
        <p:grpSpPr bwMode="auto">
          <a:xfrm>
            <a:off x="7545761" y="4967007"/>
            <a:ext cx="1926011" cy="644338"/>
            <a:chOff x="4203" y="3546"/>
            <a:chExt cx="1375" cy="460"/>
          </a:xfrm>
        </p:grpSpPr>
        <p:grpSp>
          <p:nvGrpSpPr>
            <p:cNvPr id="433" name="Group 449"/>
            <p:cNvGrpSpPr>
              <a:grpSpLocks/>
            </p:cNvGrpSpPr>
            <p:nvPr/>
          </p:nvGrpSpPr>
          <p:grpSpPr bwMode="auto">
            <a:xfrm>
              <a:off x="4203" y="3546"/>
              <a:ext cx="888" cy="404"/>
              <a:chOff x="4203" y="3546"/>
              <a:chExt cx="888" cy="404"/>
            </a:xfrm>
          </p:grpSpPr>
          <p:grpSp>
            <p:nvGrpSpPr>
              <p:cNvPr id="479" name="Group 440"/>
              <p:cNvGrpSpPr>
                <a:grpSpLocks/>
              </p:cNvGrpSpPr>
              <p:nvPr/>
            </p:nvGrpSpPr>
            <p:grpSpPr bwMode="auto">
              <a:xfrm>
                <a:off x="4523" y="3546"/>
                <a:ext cx="314" cy="109"/>
                <a:chOff x="4523" y="3546"/>
                <a:chExt cx="314" cy="109"/>
              </a:xfrm>
            </p:grpSpPr>
            <p:grpSp>
              <p:nvGrpSpPr>
                <p:cNvPr id="488" name="Group 429"/>
                <p:cNvGrpSpPr>
                  <a:grpSpLocks/>
                </p:cNvGrpSpPr>
                <p:nvPr/>
              </p:nvGrpSpPr>
              <p:grpSpPr bwMode="auto">
                <a:xfrm>
                  <a:off x="4561" y="3546"/>
                  <a:ext cx="120" cy="97"/>
                  <a:chOff x="4561" y="3546"/>
                  <a:chExt cx="120" cy="97"/>
                </a:xfrm>
              </p:grpSpPr>
              <p:sp>
                <p:nvSpPr>
                  <p:cNvPr id="499" name="Freeform 427"/>
                  <p:cNvSpPr>
                    <a:spLocks/>
                  </p:cNvSpPr>
                  <p:nvPr/>
                </p:nvSpPr>
                <p:spPr bwMode="auto">
                  <a:xfrm>
                    <a:off x="4585" y="3546"/>
                    <a:ext cx="96" cy="91"/>
                  </a:xfrm>
                  <a:custGeom>
                    <a:avLst/>
                    <a:gdLst>
                      <a:gd name="T0" fmla="*/ 20 w 96"/>
                      <a:gd name="T1" fmla="*/ 0 h 91"/>
                      <a:gd name="T2" fmla="*/ 36 w 96"/>
                      <a:gd name="T3" fmla="*/ 15 h 91"/>
                      <a:gd name="T4" fmla="*/ 49 w 96"/>
                      <a:gd name="T5" fmla="*/ 29 h 91"/>
                      <a:gd name="T6" fmla="*/ 57 w 96"/>
                      <a:gd name="T7" fmla="*/ 47 h 91"/>
                      <a:gd name="T8" fmla="*/ 60 w 96"/>
                      <a:gd name="T9" fmla="*/ 56 h 91"/>
                      <a:gd name="T10" fmla="*/ 71 w 96"/>
                      <a:gd name="T11" fmla="*/ 68 h 91"/>
                      <a:gd name="T12" fmla="*/ 95 w 96"/>
                      <a:gd name="T13" fmla="*/ 80 h 91"/>
                      <a:gd name="T14" fmla="*/ 62 w 96"/>
                      <a:gd name="T15" fmla="*/ 90 h 91"/>
                      <a:gd name="T16" fmla="*/ 40 w 96"/>
                      <a:gd name="T17" fmla="*/ 75 h 91"/>
                      <a:gd name="T18" fmla="*/ 31 w 96"/>
                      <a:gd name="T19" fmla="*/ 60 h 91"/>
                      <a:gd name="T20" fmla="*/ 27 w 96"/>
                      <a:gd name="T21" fmla="*/ 49 h 91"/>
                      <a:gd name="T22" fmla="*/ 18 w 96"/>
                      <a:gd name="T23" fmla="*/ 31 h 91"/>
                      <a:gd name="T24" fmla="*/ 0 w 96"/>
                      <a:gd name="T25" fmla="*/ 19 h 91"/>
                      <a:gd name="T26" fmla="*/ 20 w 96"/>
                      <a:gd name="T27" fmla="*/ 0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6" h="91">
                        <a:moveTo>
                          <a:pt x="20" y="0"/>
                        </a:moveTo>
                        <a:lnTo>
                          <a:pt x="36" y="15"/>
                        </a:lnTo>
                        <a:lnTo>
                          <a:pt x="49" y="29"/>
                        </a:lnTo>
                        <a:lnTo>
                          <a:pt x="57" y="47"/>
                        </a:lnTo>
                        <a:lnTo>
                          <a:pt x="60" y="56"/>
                        </a:lnTo>
                        <a:lnTo>
                          <a:pt x="71" y="68"/>
                        </a:lnTo>
                        <a:lnTo>
                          <a:pt x="95" y="80"/>
                        </a:lnTo>
                        <a:lnTo>
                          <a:pt x="62" y="90"/>
                        </a:lnTo>
                        <a:lnTo>
                          <a:pt x="40" y="75"/>
                        </a:lnTo>
                        <a:lnTo>
                          <a:pt x="31" y="60"/>
                        </a:lnTo>
                        <a:lnTo>
                          <a:pt x="27" y="49"/>
                        </a:lnTo>
                        <a:lnTo>
                          <a:pt x="18" y="31"/>
                        </a:lnTo>
                        <a:lnTo>
                          <a:pt x="0" y="19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rgbClr val="00E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500" name="Freeform 428"/>
                  <p:cNvSpPr>
                    <a:spLocks/>
                  </p:cNvSpPr>
                  <p:nvPr/>
                </p:nvSpPr>
                <p:spPr bwMode="auto">
                  <a:xfrm>
                    <a:off x="4561" y="3546"/>
                    <a:ext cx="109" cy="97"/>
                  </a:xfrm>
                  <a:custGeom>
                    <a:avLst/>
                    <a:gdLst>
                      <a:gd name="T0" fmla="*/ 80 w 109"/>
                      <a:gd name="T1" fmla="*/ 96 h 97"/>
                      <a:gd name="T2" fmla="*/ 35 w 109"/>
                      <a:gd name="T3" fmla="*/ 91 h 97"/>
                      <a:gd name="T4" fmla="*/ 17 w 109"/>
                      <a:gd name="T5" fmla="*/ 80 h 97"/>
                      <a:gd name="T6" fmla="*/ 5 w 109"/>
                      <a:gd name="T7" fmla="*/ 62 h 97"/>
                      <a:gd name="T8" fmla="*/ 0 w 109"/>
                      <a:gd name="T9" fmla="*/ 42 h 97"/>
                      <a:gd name="T10" fmla="*/ 4 w 109"/>
                      <a:gd name="T11" fmla="*/ 21 h 97"/>
                      <a:gd name="T12" fmla="*/ 13 w 109"/>
                      <a:gd name="T13" fmla="*/ 11 h 97"/>
                      <a:gd name="T14" fmla="*/ 43 w 109"/>
                      <a:gd name="T15" fmla="*/ 0 h 97"/>
                      <a:gd name="T16" fmla="*/ 31 w 109"/>
                      <a:gd name="T17" fmla="*/ 24 h 97"/>
                      <a:gd name="T18" fmla="*/ 28 w 109"/>
                      <a:gd name="T19" fmla="*/ 43 h 97"/>
                      <a:gd name="T20" fmla="*/ 35 w 109"/>
                      <a:gd name="T21" fmla="*/ 64 h 97"/>
                      <a:gd name="T22" fmla="*/ 50 w 109"/>
                      <a:gd name="T23" fmla="*/ 74 h 97"/>
                      <a:gd name="T24" fmla="*/ 73 w 109"/>
                      <a:gd name="T25" fmla="*/ 81 h 97"/>
                      <a:gd name="T26" fmla="*/ 108 w 109"/>
                      <a:gd name="T27" fmla="*/ 85 h 97"/>
                      <a:gd name="T28" fmla="*/ 80 w 109"/>
                      <a:gd name="T29" fmla="*/ 96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09" h="97">
                        <a:moveTo>
                          <a:pt x="80" y="96"/>
                        </a:moveTo>
                        <a:lnTo>
                          <a:pt x="35" y="91"/>
                        </a:lnTo>
                        <a:lnTo>
                          <a:pt x="17" y="80"/>
                        </a:lnTo>
                        <a:lnTo>
                          <a:pt x="5" y="62"/>
                        </a:lnTo>
                        <a:lnTo>
                          <a:pt x="0" y="42"/>
                        </a:lnTo>
                        <a:lnTo>
                          <a:pt x="4" y="21"/>
                        </a:lnTo>
                        <a:lnTo>
                          <a:pt x="13" y="11"/>
                        </a:lnTo>
                        <a:lnTo>
                          <a:pt x="43" y="0"/>
                        </a:lnTo>
                        <a:lnTo>
                          <a:pt x="31" y="24"/>
                        </a:lnTo>
                        <a:lnTo>
                          <a:pt x="28" y="43"/>
                        </a:lnTo>
                        <a:lnTo>
                          <a:pt x="35" y="64"/>
                        </a:lnTo>
                        <a:lnTo>
                          <a:pt x="50" y="74"/>
                        </a:lnTo>
                        <a:lnTo>
                          <a:pt x="73" y="81"/>
                        </a:lnTo>
                        <a:lnTo>
                          <a:pt x="108" y="85"/>
                        </a:lnTo>
                        <a:lnTo>
                          <a:pt x="80" y="96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89" name="Group 432"/>
                <p:cNvGrpSpPr>
                  <a:grpSpLocks/>
                </p:cNvGrpSpPr>
                <p:nvPr/>
              </p:nvGrpSpPr>
              <p:grpSpPr bwMode="auto">
                <a:xfrm>
                  <a:off x="4523" y="3562"/>
                  <a:ext cx="143" cy="90"/>
                  <a:chOff x="4523" y="3562"/>
                  <a:chExt cx="143" cy="90"/>
                </a:xfrm>
              </p:grpSpPr>
              <p:sp>
                <p:nvSpPr>
                  <p:cNvPr id="497" name="Freeform 430"/>
                  <p:cNvSpPr>
                    <a:spLocks/>
                  </p:cNvSpPr>
                  <p:nvPr/>
                </p:nvSpPr>
                <p:spPr bwMode="auto">
                  <a:xfrm>
                    <a:off x="4527" y="3562"/>
                    <a:ext cx="139" cy="84"/>
                  </a:xfrm>
                  <a:custGeom>
                    <a:avLst/>
                    <a:gdLst>
                      <a:gd name="T0" fmla="*/ 28 w 139"/>
                      <a:gd name="T1" fmla="*/ 0 h 84"/>
                      <a:gd name="T2" fmla="*/ 49 w 139"/>
                      <a:gd name="T3" fmla="*/ 8 h 84"/>
                      <a:gd name="T4" fmla="*/ 71 w 139"/>
                      <a:gd name="T5" fmla="*/ 33 h 84"/>
                      <a:gd name="T6" fmla="*/ 77 w 139"/>
                      <a:gd name="T7" fmla="*/ 52 h 84"/>
                      <a:gd name="T8" fmla="*/ 88 w 139"/>
                      <a:gd name="T9" fmla="*/ 64 h 84"/>
                      <a:gd name="T10" fmla="*/ 138 w 139"/>
                      <a:gd name="T11" fmla="*/ 72 h 84"/>
                      <a:gd name="T12" fmla="*/ 118 w 139"/>
                      <a:gd name="T13" fmla="*/ 83 h 84"/>
                      <a:gd name="T14" fmla="*/ 67 w 139"/>
                      <a:gd name="T15" fmla="*/ 77 h 84"/>
                      <a:gd name="T16" fmla="*/ 50 w 139"/>
                      <a:gd name="T17" fmla="*/ 65 h 84"/>
                      <a:gd name="T18" fmla="*/ 47 w 139"/>
                      <a:gd name="T19" fmla="*/ 38 h 84"/>
                      <a:gd name="T20" fmla="*/ 35 w 139"/>
                      <a:gd name="T21" fmla="*/ 28 h 84"/>
                      <a:gd name="T22" fmla="*/ 0 w 139"/>
                      <a:gd name="T23" fmla="*/ 16 h 84"/>
                      <a:gd name="T24" fmla="*/ 28 w 139"/>
                      <a:gd name="T25" fmla="*/ 0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39" h="84">
                        <a:moveTo>
                          <a:pt x="28" y="0"/>
                        </a:moveTo>
                        <a:lnTo>
                          <a:pt x="49" y="8"/>
                        </a:lnTo>
                        <a:lnTo>
                          <a:pt x="71" y="33"/>
                        </a:lnTo>
                        <a:lnTo>
                          <a:pt x="77" y="52"/>
                        </a:lnTo>
                        <a:lnTo>
                          <a:pt x="88" y="64"/>
                        </a:lnTo>
                        <a:lnTo>
                          <a:pt x="138" y="72"/>
                        </a:lnTo>
                        <a:lnTo>
                          <a:pt x="118" y="83"/>
                        </a:lnTo>
                        <a:lnTo>
                          <a:pt x="67" y="77"/>
                        </a:lnTo>
                        <a:lnTo>
                          <a:pt x="50" y="65"/>
                        </a:lnTo>
                        <a:lnTo>
                          <a:pt x="47" y="38"/>
                        </a:lnTo>
                        <a:lnTo>
                          <a:pt x="35" y="28"/>
                        </a:lnTo>
                        <a:lnTo>
                          <a:pt x="0" y="16"/>
                        </a:lnTo>
                        <a:lnTo>
                          <a:pt x="28" y="0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98" name="Freeform 431"/>
                  <p:cNvSpPr>
                    <a:spLocks/>
                  </p:cNvSpPr>
                  <p:nvPr/>
                </p:nvSpPr>
                <p:spPr bwMode="auto">
                  <a:xfrm>
                    <a:off x="4523" y="3562"/>
                    <a:ext cx="141" cy="90"/>
                  </a:xfrm>
                  <a:custGeom>
                    <a:avLst/>
                    <a:gdLst>
                      <a:gd name="T0" fmla="*/ 140 w 141"/>
                      <a:gd name="T1" fmla="*/ 71 h 90"/>
                      <a:gd name="T2" fmla="*/ 90 w 141"/>
                      <a:gd name="T3" fmla="*/ 69 h 90"/>
                      <a:gd name="T4" fmla="*/ 68 w 141"/>
                      <a:gd name="T5" fmla="*/ 65 h 90"/>
                      <a:gd name="T6" fmla="*/ 42 w 141"/>
                      <a:gd name="T7" fmla="*/ 53 h 90"/>
                      <a:gd name="T8" fmla="*/ 33 w 141"/>
                      <a:gd name="T9" fmla="*/ 41 h 90"/>
                      <a:gd name="T10" fmla="*/ 26 w 141"/>
                      <a:gd name="T11" fmla="*/ 11 h 90"/>
                      <a:gd name="T12" fmla="*/ 33 w 141"/>
                      <a:gd name="T13" fmla="*/ 0 h 90"/>
                      <a:gd name="T14" fmla="*/ 4 w 141"/>
                      <a:gd name="T15" fmla="*/ 16 h 90"/>
                      <a:gd name="T16" fmla="*/ 0 w 141"/>
                      <a:gd name="T17" fmla="*/ 31 h 90"/>
                      <a:gd name="T18" fmla="*/ 4 w 141"/>
                      <a:gd name="T19" fmla="*/ 49 h 90"/>
                      <a:gd name="T20" fmla="*/ 11 w 141"/>
                      <a:gd name="T21" fmla="*/ 61 h 90"/>
                      <a:gd name="T22" fmla="*/ 28 w 141"/>
                      <a:gd name="T23" fmla="*/ 73 h 90"/>
                      <a:gd name="T24" fmla="*/ 59 w 141"/>
                      <a:gd name="T25" fmla="*/ 81 h 90"/>
                      <a:gd name="T26" fmla="*/ 97 w 141"/>
                      <a:gd name="T27" fmla="*/ 87 h 90"/>
                      <a:gd name="T28" fmla="*/ 132 w 141"/>
                      <a:gd name="T29" fmla="*/ 89 h 90"/>
                      <a:gd name="T30" fmla="*/ 140 w 141"/>
                      <a:gd name="T31" fmla="*/ 71 h 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1" h="90">
                        <a:moveTo>
                          <a:pt x="140" y="71"/>
                        </a:moveTo>
                        <a:lnTo>
                          <a:pt x="90" y="69"/>
                        </a:lnTo>
                        <a:lnTo>
                          <a:pt x="68" y="65"/>
                        </a:lnTo>
                        <a:lnTo>
                          <a:pt x="42" y="53"/>
                        </a:lnTo>
                        <a:lnTo>
                          <a:pt x="33" y="41"/>
                        </a:lnTo>
                        <a:lnTo>
                          <a:pt x="26" y="11"/>
                        </a:lnTo>
                        <a:lnTo>
                          <a:pt x="33" y="0"/>
                        </a:lnTo>
                        <a:lnTo>
                          <a:pt x="4" y="16"/>
                        </a:lnTo>
                        <a:lnTo>
                          <a:pt x="0" y="31"/>
                        </a:lnTo>
                        <a:lnTo>
                          <a:pt x="4" y="49"/>
                        </a:lnTo>
                        <a:lnTo>
                          <a:pt x="11" y="61"/>
                        </a:lnTo>
                        <a:lnTo>
                          <a:pt x="28" y="73"/>
                        </a:lnTo>
                        <a:lnTo>
                          <a:pt x="59" y="81"/>
                        </a:lnTo>
                        <a:lnTo>
                          <a:pt x="97" y="87"/>
                        </a:lnTo>
                        <a:lnTo>
                          <a:pt x="132" y="89"/>
                        </a:lnTo>
                        <a:lnTo>
                          <a:pt x="140" y="71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90" name="Group 435"/>
                <p:cNvGrpSpPr>
                  <a:grpSpLocks/>
                </p:cNvGrpSpPr>
                <p:nvPr/>
              </p:nvGrpSpPr>
              <p:grpSpPr bwMode="auto">
                <a:xfrm>
                  <a:off x="4717" y="3549"/>
                  <a:ext cx="120" cy="97"/>
                  <a:chOff x="4717" y="3549"/>
                  <a:chExt cx="120" cy="97"/>
                </a:xfrm>
              </p:grpSpPr>
              <p:sp>
                <p:nvSpPr>
                  <p:cNvPr id="495" name="Freeform 433"/>
                  <p:cNvSpPr>
                    <a:spLocks/>
                  </p:cNvSpPr>
                  <p:nvPr/>
                </p:nvSpPr>
                <p:spPr bwMode="auto">
                  <a:xfrm>
                    <a:off x="4717" y="3549"/>
                    <a:ext cx="96" cy="91"/>
                  </a:xfrm>
                  <a:custGeom>
                    <a:avLst/>
                    <a:gdLst>
                      <a:gd name="T0" fmla="*/ 75 w 96"/>
                      <a:gd name="T1" fmla="*/ 0 h 91"/>
                      <a:gd name="T2" fmla="*/ 59 w 96"/>
                      <a:gd name="T3" fmla="*/ 15 h 91"/>
                      <a:gd name="T4" fmla="*/ 46 w 96"/>
                      <a:gd name="T5" fmla="*/ 29 h 91"/>
                      <a:gd name="T6" fmla="*/ 38 w 96"/>
                      <a:gd name="T7" fmla="*/ 48 h 91"/>
                      <a:gd name="T8" fmla="*/ 35 w 96"/>
                      <a:gd name="T9" fmla="*/ 56 h 91"/>
                      <a:gd name="T10" fmla="*/ 24 w 96"/>
                      <a:gd name="T11" fmla="*/ 68 h 91"/>
                      <a:gd name="T12" fmla="*/ 0 w 96"/>
                      <a:gd name="T13" fmla="*/ 80 h 91"/>
                      <a:gd name="T14" fmla="*/ 33 w 96"/>
                      <a:gd name="T15" fmla="*/ 90 h 91"/>
                      <a:gd name="T16" fmla="*/ 55 w 96"/>
                      <a:gd name="T17" fmla="*/ 75 h 91"/>
                      <a:gd name="T18" fmla="*/ 64 w 96"/>
                      <a:gd name="T19" fmla="*/ 60 h 91"/>
                      <a:gd name="T20" fmla="*/ 68 w 96"/>
                      <a:gd name="T21" fmla="*/ 49 h 91"/>
                      <a:gd name="T22" fmla="*/ 77 w 96"/>
                      <a:gd name="T23" fmla="*/ 31 h 91"/>
                      <a:gd name="T24" fmla="*/ 95 w 96"/>
                      <a:gd name="T25" fmla="*/ 19 h 91"/>
                      <a:gd name="T26" fmla="*/ 75 w 96"/>
                      <a:gd name="T27" fmla="*/ 0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6" h="91">
                        <a:moveTo>
                          <a:pt x="75" y="0"/>
                        </a:moveTo>
                        <a:lnTo>
                          <a:pt x="59" y="15"/>
                        </a:lnTo>
                        <a:lnTo>
                          <a:pt x="46" y="29"/>
                        </a:lnTo>
                        <a:lnTo>
                          <a:pt x="38" y="48"/>
                        </a:lnTo>
                        <a:lnTo>
                          <a:pt x="35" y="56"/>
                        </a:lnTo>
                        <a:lnTo>
                          <a:pt x="24" y="68"/>
                        </a:lnTo>
                        <a:lnTo>
                          <a:pt x="0" y="80"/>
                        </a:lnTo>
                        <a:lnTo>
                          <a:pt x="33" y="90"/>
                        </a:lnTo>
                        <a:lnTo>
                          <a:pt x="55" y="75"/>
                        </a:lnTo>
                        <a:lnTo>
                          <a:pt x="64" y="60"/>
                        </a:lnTo>
                        <a:lnTo>
                          <a:pt x="68" y="49"/>
                        </a:lnTo>
                        <a:lnTo>
                          <a:pt x="77" y="31"/>
                        </a:lnTo>
                        <a:lnTo>
                          <a:pt x="95" y="19"/>
                        </a:lnTo>
                        <a:lnTo>
                          <a:pt x="75" y="0"/>
                        </a:lnTo>
                      </a:path>
                    </a:pathLst>
                  </a:custGeom>
                  <a:solidFill>
                    <a:srgbClr val="00E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96" name="Freeform 434"/>
                  <p:cNvSpPr>
                    <a:spLocks/>
                  </p:cNvSpPr>
                  <p:nvPr/>
                </p:nvSpPr>
                <p:spPr bwMode="auto">
                  <a:xfrm>
                    <a:off x="4729" y="3549"/>
                    <a:ext cx="108" cy="97"/>
                  </a:xfrm>
                  <a:custGeom>
                    <a:avLst/>
                    <a:gdLst>
                      <a:gd name="T0" fmla="*/ 28 w 108"/>
                      <a:gd name="T1" fmla="*/ 96 h 97"/>
                      <a:gd name="T2" fmla="*/ 72 w 108"/>
                      <a:gd name="T3" fmla="*/ 91 h 97"/>
                      <a:gd name="T4" fmla="*/ 91 w 108"/>
                      <a:gd name="T5" fmla="*/ 80 h 97"/>
                      <a:gd name="T6" fmla="*/ 101 w 108"/>
                      <a:gd name="T7" fmla="*/ 62 h 97"/>
                      <a:gd name="T8" fmla="*/ 107 w 108"/>
                      <a:gd name="T9" fmla="*/ 42 h 97"/>
                      <a:gd name="T10" fmla="*/ 103 w 108"/>
                      <a:gd name="T11" fmla="*/ 22 h 97"/>
                      <a:gd name="T12" fmla="*/ 94 w 108"/>
                      <a:gd name="T13" fmla="*/ 11 h 97"/>
                      <a:gd name="T14" fmla="*/ 65 w 108"/>
                      <a:gd name="T15" fmla="*/ 0 h 97"/>
                      <a:gd name="T16" fmla="*/ 76 w 108"/>
                      <a:gd name="T17" fmla="*/ 24 h 97"/>
                      <a:gd name="T18" fmla="*/ 79 w 108"/>
                      <a:gd name="T19" fmla="*/ 43 h 97"/>
                      <a:gd name="T20" fmla="*/ 72 w 108"/>
                      <a:gd name="T21" fmla="*/ 65 h 97"/>
                      <a:gd name="T22" fmla="*/ 57 w 108"/>
                      <a:gd name="T23" fmla="*/ 74 h 97"/>
                      <a:gd name="T24" fmla="*/ 35 w 108"/>
                      <a:gd name="T25" fmla="*/ 81 h 97"/>
                      <a:gd name="T26" fmla="*/ 0 w 108"/>
                      <a:gd name="T27" fmla="*/ 85 h 97"/>
                      <a:gd name="T28" fmla="*/ 28 w 108"/>
                      <a:gd name="T29" fmla="*/ 96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08" h="97">
                        <a:moveTo>
                          <a:pt x="28" y="96"/>
                        </a:moveTo>
                        <a:lnTo>
                          <a:pt x="72" y="91"/>
                        </a:lnTo>
                        <a:lnTo>
                          <a:pt x="91" y="80"/>
                        </a:lnTo>
                        <a:lnTo>
                          <a:pt x="101" y="62"/>
                        </a:lnTo>
                        <a:lnTo>
                          <a:pt x="107" y="42"/>
                        </a:lnTo>
                        <a:lnTo>
                          <a:pt x="103" y="22"/>
                        </a:lnTo>
                        <a:lnTo>
                          <a:pt x="94" y="11"/>
                        </a:lnTo>
                        <a:lnTo>
                          <a:pt x="65" y="0"/>
                        </a:lnTo>
                        <a:lnTo>
                          <a:pt x="76" y="24"/>
                        </a:lnTo>
                        <a:lnTo>
                          <a:pt x="79" y="43"/>
                        </a:lnTo>
                        <a:lnTo>
                          <a:pt x="72" y="65"/>
                        </a:lnTo>
                        <a:lnTo>
                          <a:pt x="57" y="74"/>
                        </a:lnTo>
                        <a:lnTo>
                          <a:pt x="35" y="81"/>
                        </a:lnTo>
                        <a:lnTo>
                          <a:pt x="0" y="85"/>
                        </a:lnTo>
                        <a:lnTo>
                          <a:pt x="28" y="96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91" name="Group 438"/>
                <p:cNvGrpSpPr>
                  <a:grpSpLocks/>
                </p:cNvGrpSpPr>
                <p:nvPr/>
              </p:nvGrpSpPr>
              <p:grpSpPr bwMode="auto">
                <a:xfrm>
                  <a:off x="4684" y="3564"/>
                  <a:ext cx="144" cy="89"/>
                  <a:chOff x="4684" y="3564"/>
                  <a:chExt cx="144" cy="89"/>
                </a:xfrm>
              </p:grpSpPr>
              <p:sp>
                <p:nvSpPr>
                  <p:cNvPr id="493" name="Freeform 436"/>
                  <p:cNvSpPr>
                    <a:spLocks/>
                  </p:cNvSpPr>
                  <p:nvPr/>
                </p:nvSpPr>
                <p:spPr bwMode="auto">
                  <a:xfrm>
                    <a:off x="4684" y="3564"/>
                    <a:ext cx="139" cy="83"/>
                  </a:xfrm>
                  <a:custGeom>
                    <a:avLst/>
                    <a:gdLst>
                      <a:gd name="T0" fmla="*/ 110 w 139"/>
                      <a:gd name="T1" fmla="*/ 0 h 83"/>
                      <a:gd name="T2" fmla="*/ 90 w 139"/>
                      <a:gd name="T3" fmla="*/ 7 h 83"/>
                      <a:gd name="T4" fmla="*/ 67 w 139"/>
                      <a:gd name="T5" fmla="*/ 32 h 83"/>
                      <a:gd name="T6" fmla="*/ 62 w 139"/>
                      <a:gd name="T7" fmla="*/ 51 h 83"/>
                      <a:gd name="T8" fmla="*/ 50 w 139"/>
                      <a:gd name="T9" fmla="*/ 63 h 83"/>
                      <a:gd name="T10" fmla="*/ 0 w 139"/>
                      <a:gd name="T11" fmla="*/ 71 h 83"/>
                      <a:gd name="T12" fmla="*/ 21 w 139"/>
                      <a:gd name="T13" fmla="*/ 82 h 83"/>
                      <a:gd name="T14" fmla="*/ 71 w 139"/>
                      <a:gd name="T15" fmla="*/ 76 h 83"/>
                      <a:gd name="T16" fmla="*/ 88 w 139"/>
                      <a:gd name="T17" fmla="*/ 65 h 83"/>
                      <a:gd name="T18" fmla="*/ 92 w 139"/>
                      <a:gd name="T19" fmla="*/ 37 h 83"/>
                      <a:gd name="T20" fmla="*/ 103 w 139"/>
                      <a:gd name="T21" fmla="*/ 27 h 83"/>
                      <a:gd name="T22" fmla="*/ 138 w 139"/>
                      <a:gd name="T23" fmla="*/ 16 h 83"/>
                      <a:gd name="T24" fmla="*/ 110 w 139"/>
                      <a:gd name="T25" fmla="*/ 0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39" h="83">
                        <a:moveTo>
                          <a:pt x="110" y="0"/>
                        </a:moveTo>
                        <a:lnTo>
                          <a:pt x="90" y="7"/>
                        </a:lnTo>
                        <a:lnTo>
                          <a:pt x="67" y="32"/>
                        </a:lnTo>
                        <a:lnTo>
                          <a:pt x="62" y="51"/>
                        </a:lnTo>
                        <a:lnTo>
                          <a:pt x="50" y="63"/>
                        </a:lnTo>
                        <a:lnTo>
                          <a:pt x="0" y="71"/>
                        </a:lnTo>
                        <a:lnTo>
                          <a:pt x="21" y="82"/>
                        </a:lnTo>
                        <a:lnTo>
                          <a:pt x="71" y="76"/>
                        </a:lnTo>
                        <a:lnTo>
                          <a:pt x="88" y="65"/>
                        </a:lnTo>
                        <a:lnTo>
                          <a:pt x="92" y="37"/>
                        </a:lnTo>
                        <a:lnTo>
                          <a:pt x="103" y="27"/>
                        </a:lnTo>
                        <a:lnTo>
                          <a:pt x="138" y="16"/>
                        </a:lnTo>
                        <a:lnTo>
                          <a:pt x="110" y="0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94" name="Freeform 437"/>
                  <p:cNvSpPr>
                    <a:spLocks/>
                  </p:cNvSpPr>
                  <p:nvPr/>
                </p:nvSpPr>
                <p:spPr bwMode="auto">
                  <a:xfrm>
                    <a:off x="4686" y="3564"/>
                    <a:ext cx="142" cy="89"/>
                  </a:xfrm>
                  <a:custGeom>
                    <a:avLst/>
                    <a:gdLst>
                      <a:gd name="T0" fmla="*/ 0 w 142"/>
                      <a:gd name="T1" fmla="*/ 71 h 89"/>
                      <a:gd name="T2" fmla="*/ 50 w 142"/>
                      <a:gd name="T3" fmla="*/ 68 h 89"/>
                      <a:gd name="T4" fmla="*/ 72 w 142"/>
                      <a:gd name="T5" fmla="*/ 65 h 89"/>
                      <a:gd name="T6" fmla="*/ 98 w 142"/>
                      <a:gd name="T7" fmla="*/ 52 h 89"/>
                      <a:gd name="T8" fmla="*/ 108 w 142"/>
                      <a:gd name="T9" fmla="*/ 41 h 89"/>
                      <a:gd name="T10" fmla="*/ 115 w 142"/>
                      <a:gd name="T11" fmla="*/ 11 h 89"/>
                      <a:gd name="T12" fmla="*/ 108 w 142"/>
                      <a:gd name="T13" fmla="*/ 0 h 89"/>
                      <a:gd name="T14" fmla="*/ 137 w 142"/>
                      <a:gd name="T15" fmla="*/ 16 h 89"/>
                      <a:gd name="T16" fmla="*/ 141 w 142"/>
                      <a:gd name="T17" fmla="*/ 31 h 89"/>
                      <a:gd name="T18" fmla="*/ 137 w 142"/>
                      <a:gd name="T19" fmla="*/ 48 h 89"/>
                      <a:gd name="T20" fmla="*/ 130 w 142"/>
                      <a:gd name="T21" fmla="*/ 61 h 89"/>
                      <a:gd name="T22" fmla="*/ 113 w 142"/>
                      <a:gd name="T23" fmla="*/ 72 h 89"/>
                      <a:gd name="T24" fmla="*/ 82 w 142"/>
                      <a:gd name="T25" fmla="*/ 81 h 89"/>
                      <a:gd name="T26" fmla="*/ 43 w 142"/>
                      <a:gd name="T27" fmla="*/ 86 h 89"/>
                      <a:gd name="T28" fmla="*/ 7 w 142"/>
                      <a:gd name="T29" fmla="*/ 88 h 89"/>
                      <a:gd name="T30" fmla="*/ 0 w 142"/>
                      <a:gd name="T31" fmla="*/ 71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2" h="89">
                        <a:moveTo>
                          <a:pt x="0" y="71"/>
                        </a:moveTo>
                        <a:lnTo>
                          <a:pt x="50" y="68"/>
                        </a:lnTo>
                        <a:lnTo>
                          <a:pt x="72" y="65"/>
                        </a:lnTo>
                        <a:lnTo>
                          <a:pt x="98" y="52"/>
                        </a:lnTo>
                        <a:lnTo>
                          <a:pt x="108" y="41"/>
                        </a:lnTo>
                        <a:lnTo>
                          <a:pt x="115" y="11"/>
                        </a:lnTo>
                        <a:lnTo>
                          <a:pt x="108" y="0"/>
                        </a:lnTo>
                        <a:lnTo>
                          <a:pt x="137" y="16"/>
                        </a:lnTo>
                        <a:lnTo>
                          <a:pt x="141" y="31"/>
                        </a:lnTo>
                        <a:lnTo>
                          <a:pt x="137" y="48"/>
                        </a:lnTo>
                        <a:lnTo>
                          <a:pt x="130" y="61"/>
                        </a:lnTo>
                        <a:lnTo>
                          <a:pt x="113" y="72"/>
                        </a:lnTo>
                        <a:lnTo>
                          <a:pt x="82" y="81"/>
                        </a:lnTo>
                        <a:lnTo>
                          <a:pt x="43" y="86"/>
                        </a:lnTo>
                        <a:lnTo>
                          <a:pt x="7" y="88"/>
                        </a:lnTo>
                        <a:lnTo>
                          <a:pt x="0" y="71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92" name="Freeform 439"/>
                <p:cNvSpPr>
                  <a:spLocks/>
                </p:cNvSpPr>
                <p:nvPr/>
              </p:nvSpPr>
              <p:spPr bwMode="auto">
                <a:xfrm>
                  <a:off x="4655" y="3626"/>
                  <a:ext cx="79" cy="29"/>
                </a:xfrm>
                <a:custGeom>
                  <a:avLst/>
                  <a:gdLst>
                    <a:gd name="T0" fmla="*/ 0 w 79"/>
                    <a:gd name="T1" fmla="*/ 27 h 29"/>
                    <a:gd name="T2" fmla="*/ 7 w 79"/>
                    <a:gd name="T3" fmla="*/ 8 h 29"/>
                    <a:gd name="T4" fmla="*/ 29 w 79"/>
                    <a:gd name="T5" fmla="*/ 0 h 29"/>
                    <a:gd name="T6" fmla="*/ 78 w 79"/>
                    <a:gd name="T7" fmla="*/ 1 h 29"/>
                    <a:gd name="T8" fmla="*/ 40 w 79"/>
                    <a:gd name="T9" fmla="*/ 8 h 29"/>
                    <a:gd name="T10" fmla="*/ 38 w 79"/>
                    <a:gd name="T11" fmla="*/ 13 h 29"/>
                    <a:gd name="T12" fmla="*/ 34 w 79"/>
                    <a:gd name="T13" fmla="*/ 28 h 29"/>
                    <a:gd name="T14" fmla="*/ 0 w 79"/>
                    <a:gd name="T15" fmla="*/ 27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9" h="29">
                      <a:moveTo>
                        <a:pt x="0" y="27"/>
                      </a:moveTo>
                      <a:lnTo>
                        <a:pt x="7" y="8"/>
                      </a:lnTo>
                      <a:lnTo>
                        <a:pt x="29" y="0"/>
                      </a:lnTo>
                      <a:lnTo>
                        <a:pt x="78" y="1"/>
                      </a:lnTo>
                      <a:lnTo>
                        <a:pt x="40" y="8"/>
                      </a:lnTo>
                      <a:lnTo>
                        <a:pt x="38" y="13"/>
                      </a:lnTo>
                      <a:lnTo>
                        <a:pt x="34" y="28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480" name="Group 448"/>
              <p:cNvGrpSpPr>
                <a:grpSpLocks/>
              </p:cNvGrpSpPr>
              <p:nvPr/>
            </p:nvGrpSpPr>
            <p:grpSpPr bwMode="auto">
              <a:xfrm>
                <a:off x="4203" y="3648"/>
                <a:ext cx="888" cy="302"/>
                <a:chOff x="4203" y="3648"/>
                <a:chExt cx="888" cy="302"/>
              </a:xfrm>
            </p:grpSpPr>
            <p:grpSp>
              <p:nvGrpSpPr>
                <p:cNvPr id="481" name="Group 443"/>
                <p:cNvGrpSpPr>
                  <a:grpSpLocks/>
                </p:cNvGrpSpPr>
                <p:nvPr/>
              </p:nvGrpSpPr>
              <p:grpSpPr bwMode="auto">
                <a:xfrm>
                  <a:off x="4203" y="3648"/>
                  <a:ext cx="888" cy="302"/>
                  <a:chOff x="4203" y="3648"/>
                  <a:chExt cx="888" cy="302"/>
                </a:xfrm>
              </p:grpSpPr>
              <p:sp>
                <p:nvSpPr>
                  <p:cNvPr id="486" name="Freeform 441"/>
                  <p:cNvSpPr>
                    <a:spLocks/>
                  </p:cNvSpPr>
                  <p:nvPr/>
                </p:nvSpPr>
                <p:spPr bwMode="auto">
                  <a:xfrm>
                    <a:off x="4527" y="3648"/>
                    <a:ext cx="564" cy="302"/>
                  </a:xfrm>
                  <a:custGeom>
                    <a:avLst/>
                    <a:gdLst>
                      <a:gd name="T0" fmla="*/ 0 w 564"/>
                      <a:gd name="T1" fmla="*/ 0 h 302"/>
                      <a:gd name="T2" fmla="*/ 0 w 564"/>
                      <a:gd name="T3" fmla="*/ 301 h 302"/>
                      <a:gd name="T4" fmla="*/ 563 w 564"/>
                      <a:gd name="T5" fmla="*/ 241 h 302"/>
                      <a:gd name="T6" fmla="*/ 563 w 564"/>
                      <a:gd name="T7" fmla="*/ 0 h 302"/>
                      <a:gd name="T8" fmla="*/ 0 w 564"/>
                      <a:gd name="T9" fmla="*/ 0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64" h="302">
                        <a:moveTo>
                          <a:pt x="0" y="0"/>
                        </a:moveTo>
                        <a:lnTo>
                          <a:pt x="0" y="301"/>
                        </a:lnTo>
                        <a:lnTo>
                          <a:pt x="563" y="241"/>
                        </a:lnTo>
                        <a:lnTo>
                          <a:pt x="563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008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87" name="Freeform 442"/>
                  <p:cNvSpPr>
                    <a:spLocks/>
                  </p:cNvSpPr>
                  <p:nvPr/>
                </p:nvSpPr>
                <p:spPr bwMode="auto">
                  <a:xfrm>
                    <a:off x="4203" y="3648"/>
                    <a:ext cx="325" cy="302"/>
                  </a:xfrm>
                  <a:custGeom>
                    <a:avLst/>
                    <a:gdLst>
                      <a:gd name="T0" fmla="*/ 324 w 325"/>
                      <a:gd name="T1" fmla="*/ 301 h 302"/>
                      <a:gd name="T2" fmla="*/ 324 w 325"/>
                      <a:gd name="T3" fmla="*/ 0 h 302"/>
                      <a:gd name="T4" fmla="*/ 0 w 325"/>
                      <a:gd name="T5" fmla="*/ 11 h 302"/>
                      <a:gd name="T6" fmla="*/ 0 w 325"/>
                      <a:gd name="T7" fmla="*/ 261 h 302"/>
                      <a:gd name="T8" fmla="*/ 324 w 325"/>
                      <a:gd name="T9" fmla="*/ 301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5" h="302">
                        <a:moveTo>
                          <a:pt x="324" y="301"/>
                        </a:moveTo>
                        <a:lnTo>
                          <a:pt x="324" y="0"/>
                        </a:lnTo>
                        <a:lnTo>
                          <a:pt x="0" y="11"/>
                        </a:lnTo>
                        <a:lnTo>
                          <a:pt x="0" y="261"/>
                        </a:lnTo>
                        <a:lnTo>
                          <a:pt x="324" y="301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82" name="Freeform 444"/>
                <p:cNvSpPr>
                  <a:spLocks/>
                </p:cNvSpPr>
                <p:nvPr/>
              </p:nvSpPr>
              <p:spPr bwMode="auto">
                <a:xfrm>
                  <a:off x="4321" y="3655"/>
                  <a:ext cx="35" cy="274"/>
                </a:xfrm>
                <a:custGeom>
                  <a:avLst/>
                  <a:gdLst>
                    <a:gd name="T0" fmla="*/ 0 w 35"/>
                    <a:gd name="T1" fmla="*/ 2 h 274"/>
                    <a:gd name="T2" fmla="*/ 0 w 35"/>
                    <a:gd name="T3" fmla="*/ 269 h 274"/>
                    <a:gd name="T4" fmla="*/ 34 w 35"/>
                    <a:gd name="T5" fmla="*/ 273 h 274"/>
                    <a:gd name="T6" fmla="*/ 34 w 35"/>
                    <a:gd name="T7" fmla="*/ 0 h 274"/>
                    <a:gd name="T8" fmla="*/ 0 w 35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274">
                      <a:moveTo>
                        <a:pt x="0" y="2"/>
                      </a:moveTo>
                      <a:lnTo>
                        <a:pt x="0" y="269"/>
                      </a:lnTo>
                      <a:lnTo>
                        <a:pt x="34" y="273"/>
                      </a:lnTo>
                      <a:lnTo>
                        <a:pt x="34" y="0"/>
                      </a:lnTo>
                      <a:lnTo>
                        <a:pt x="0" y="2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83" name="Freeform 445"/>
                <p:cNvSpPr>
                  <a:spLocks/>
                </p:cNvSpPr>
                <p:nvPr/>
              </p:nvSpPr>
              <p:spPr bwMode="auto">
                <a:xfrm>
                  <a:off x="4203" y="3774"/>
                  <a:ext cx="325" cy="46"/>
                </a:xfrm>
                <a:custGeom>
                  <a:avLst/>
                  <a:gdLst>
                    <a:gd name="T0" fmla="*/ 0 w 325"/>
                    <a:gd name="T1" fmla="*/ 0 h 46"/>
                    <a:gd name="T2" fmla="*/ 324 w 325"/>
                    <a:gd name="T3" fmla="*/ 14 h 46"/>
                    <a:gd name="T4" fmla="*/ 324 w 325"/>
                    <a:gd name="T5" fmla="*/ 45 h 46"/>
                    <a:gd name="T6" fmla="*/ 0 w 325"/>
                    <a:gd name="T7" fmla="*/ 24 h 46"/>
                    <a:gd name="T8" fmla="*/ 0 w 325"/>
                    <a:gd name="T9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46">
                      <a:moveTo>
                        <a:pt x="0" y="0"/>
                      </a:moveTo>
                      <a:lnTo>
                        <a:pt x="324" y="14"/>
                      </a:lnTo>
                      <a:lnTo>
                        <a:pt x="324" y="45"/>
                      </a:lnTo>
                      <a:lnTo>
                        <a:pt x="0" y="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84" name="Freeform 446"/>
                <p:cNvSpPr>
                  <a:spLocks/>
                </p:cNvSpPr>
                <p:nvPr/>
              </p:nvSpPr>
              <p:spPr bwMode="auto">
                <a:xfrm>
                  <a:off x="4529" y="3761"/>
                  <a:ext cx="562" cy="59"/>
                </a:xfrm>
                <a:custGeom>
                  <a:avLst/>
                  <a:gdLst>
                    <a:gd name="T0" fmla="*/ 0 w 562"/>
                    <a:gd name="T1" fmla="*/ 27 h 59"/>
                    <a:gd name="T2" fmla="*/ 561 w 562"/>
                    <a:gd name="T3" fmla="*/ 0 h 59"/>
                    <a:gd name="T4" fmla="*/ 560 w 562"/>
                    <a:gd name="T5" fmla="*/ 19 h 59"/>
                    <a:gd name="T6" fmla="*/ 0 w 562"/>
                    <a:gd name="T7" fmla="*/ 58 h 59"/>
                    <a:gd name="T8" fmla="*/ 0 w 562"/>
                    <a:gd name="T9" fmla="*/ 27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2" h="59">
                      <a:moveTo>
                        <a:pt x="0" y="27"/>
                      </a:moveTo>
                      <a:lnTo>
                        <a:pt x="561" y="0"/>
                      </a:lnTo>
                      <a:lnTo>
                        <a:pt x="560" y="19"/>
                      </a:lnTo>
                      <a:lnTo>
                        <a:pt x="0" y="58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85" name="Freeform 447"/>
                <p:cNvSpPr>
                  <a:spLocks/>
                </p:cNvSpPr>
                <p:nvPr/>
              </p:nvSpPr>
              <p:spPr bwMode="auto">
                <a:xfrm>
                  <a:off x="4803" y="3649"/>
                  <a:ext cx="35" cy="274"/>
                </a:xfrm>
                <a:custGeom>
                  <a:avLst/>
                  <a:gdLst>
                    <a:gd name="T0" fmla="*/ 0 w 35"/>
                    <a:gd name="T1" fmla="*/ 0 h 274"/>
                    <a:gd name="T2" fmla="*/ 0 w 35"/>
                    <a:gd name="T3" fmla="*/ 273 h 274"/>
                    <a:gd name="T4" fmla="*/ 34 w 35"/>
                    <a:gd name="T5" fmla="*/ 269 h 274"/>
                    <a:gd name="T6" fmla="*/ 34 w 35"/>
                    <a:gd name="T7" fmla="*/ 0 h 274"/>
                    <a:gd name="T8" fmla="*/ 0 w 35"/>
                    <a:gd name="T9" fmla="*/ 0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274">
                      <a:moveTo>
                        <a:pt x="0" y="0"/>
                      </a:moveTo>
                      <a:lnTo>
                        <a:pt x="0" y="273"/>
                      </a:lnTo>
                      <a:lnTo>
                        <a:pt x="34" y="269"/>
                      </a:lnTo>
                      <a:lnTo>
                        <a:pt x="34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434" name="Group 471"/>
            <p:cNvGrpSpPr>
              <a:grpSpLocks/>
            </p:cNvGrpSpPr>
            <p:nvPr/>
          </p:nvGrpSpPr>
          <p:grpSpPr bwMode="auto">
            <a:xfrm>
              <a:off x="5147" y="3635"/>
              <a:ext cx="431" cy="260"/>
              <a:chOff x="5147" y="3635"/>
              <a:chExt cx="431" cy="260"/>
            </a:xfrm>
          </p:grpSpPr>
          <p:sp>
            <p:nvSpPr>
              <p:cNvPr id="458" name="Oval 450"/>
              <p:cNvSpPr>
                <a:spLocks noChangeArrowheads="1"/>
              </p:cNvSpPr>
              <p:nvPr/>
            </p:nvSpPr>
            <p:spPr bwMode="auto">
              <a:xfrm>
                <a:off x="5179" y="3845"/>
                <a:ext cx="371" cy="47"/>
              </a:xfrm>
              <a:prstGeom prst="ellipse">
                <a:avLst/>
              </a:prstGeom>
              <a:solidFill>
                <a:srgbClr val="0000E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459" name="Freeform 451"/>
              <p:cNvSpPr>
                <a:spLocks/>
              </p:cNvSpPr>
              <p:nvPr/>
            </p:nvSpPr>
            <p:spPr bwMode="auto">
              <a:xfrm>
                <a:off x="5160" y="3689"/>
                <a:ext cx="410" cy="181"/>
              </a:xfrm>
              <a:custGeom>
                <a:avLst/>
                <a:gdLst>
                  <a:gd name="T0" fmla="*/ 0 w 410"/>
                  <a:gd name="T1" fmla="*/ 0 h 181"/>
                  <a:gd name="T2" fmla="*/ 17 w 410"/>
                  <a:gd name="T3" fmla="*/ 180 h 181"/>
                  <a:gd name="T4" fmla="*/ 391 w 410"/>
                  <a:gd name="T5" fmla="*/ 180 h 181"/>
                  <a:gd name="T6" fmla="*/ 409 w 410"/>
                  <a:gd name="T7" fmla="*/ 0 h 181"/>
                  <a:gd name="T8" fmla="*/ 0 w 410"/>
                  <a:gd name="T9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0" h="181">
                    <a:moveTo>
                      <a:pt x="0" y="0"/>
                    </a:moveTo>
                    <a:lnTo>
                      <a:pt x="17" y="180"/>
                    </a:lnTo>
                    <a:lnTo>
                      <a:pt x="391" y="180"/>
                    </a:lnTo>
                    <a:lnTo>
                      <a:pt x="409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00E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0" name="Freeform 452"/>
              <p:cNvSpPr>
                <a:spLocks/>
              </p:cNvSpPr>
              <p:nvPr/>
            </p:nvSpPr>
            <p:spPr bwMode="auto">
              <a:xfrm>
                <a:off x="5179" y="3861"/>
                <a:ext cx="371" cy="10"/>
              </a:xfrm>
              <a:custGeom>
                <a:avLst/>
                <a:gdLst>
                  <a:gd name="T0" fmla="*/ 0 w 371"/>
                  <a:gd name="T1" fmla="*/ 0 h 10"/>
                  <a:gd name="T2" fmla="*/ 0 w 371"/>
                  <a:gd name="T3" fmla="*/ 9 h 10"/>
                  <a:gd name="T4" fmla="*/ 368 w 371"/>
                  <a:gd name="T5" fmla="*/ 9 h 10"/>
                  <a:gd name="T6" fmla="*/ 370 w 371"/>
                  <a:gd name="T7" fmla="*/ 0 h 10"/>
                  <a:gd name="T8" fmla="*/ 0 w 37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1" h="10">
                    <a:moveTo>
                      <a:pt x="0" y="0"/>
                    </a:moveTo>
                    <a:lnTo>
                      <a:pt x="0" y="9"/>
                    </a:lnTo>
                    <a:lnTo>
                      <a:pt x="368" y="9"/>
                    </a:lnTo>
                    <a:lnTo>
                      <a:pt x="37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00E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1" name="Oval 453"/>
              <p:cNvSpPr>
                <a:spLocks noChangeArrowheads="1"/>
              </p:cNvSpPr>
              <p:nvPr/>
            </p:nvSpPr>
            <p:spPr bwMode="auto">
              <a:xfrm>
                <a:off x="5151" y="3686"/>
                <a:ext cx="423" cy="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grpSp>
            <p:nvGrpSpPr>
              <p:cNvPr id="462" name="Group 456"/>
              <p:cNvGrpSpPr>
                <a:grpSpLocks/>
              </p:cNvGrpSpPr>
              <p:nvPr/>
            </p:nvGrpSpPr>
            <p:grpSpPr bwMode="auto">
              <a:xfrm>
                <a:off x="5147" y="3691"/>
                <a:ext cx="21" cy="15"/>
                <a:chOff x="5147" y="3691"/>
                <a:chExt cx="21" cy="15"/>
              </a:xfrm>
            </p:grpSpPr>
            <p:sp>
              <p:nvSpPr>
                <p:cNvPr id="477" name="Freeform 454"/>
                <p:cNvSpPr>
                  <a:spLocks/>
                </p:cNvSpPr>
                <p:nvPr/>
              </p:nvSpPr>
              <p:spPr bwMode="auto">
                <a:xfrm>
                  <a:off x="5147" y="3691"/>
                  <a:ext cx="21" cy="15"/>
                </a:xfrm>
                <a:custGeom>
                  <a:avLst/>
                  <a:gdLst>
                    <a:gd name="T0" fmla="*/ 20 w 21"/>
                    <a:gd name="T1" fmla="*/ 14 h 15"/>
                    <a:gd name="T2" fmla="*/ 20 w 21"/>
                    <a:gd name="T3" fmla="*/ 0 h 15"/>
                    <a:gd name="T4" fmla="*/ 0 w 21"/>
                    <a:gd name="T5" fmla="*/ 0 h 15"/>
                    <a:gd name="T6" fmla="*/ 0 w 21"/>
                    <a:gd name="T7" fmla="*/ 14 h 15"/>
                    <a:gd name="T8" fmla="*/ 20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20" y="14"/>
                      </a:moveTo>
                      <a:lnTo>
                        <a:pt x="20" y="0"/>
                      </a:lnTo>
                      <a:lnTo>
                        <a:pt x="0" y="0"/>
                      </a:lnTo>
                      <a:lnTo>
                        <a:pt x="0" y="14"/>
                      </a:lnTo>
                      <a:lnTo>
                        <a:pt x="20" y="14"/>
                      </a:lnTo>
                    </a:path>
                  </a:pathLst>
                </a:custGeom>
                <a:solidFill>
                  <a:srgbClr val="00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8" name="Line 455"/>
                <p:cNvSpPr>
                  <a:spLocks noChangeShapeType="1"/>
                </p:cNvSpPr>
                <p:nvPr/>
              </p:nvSpPr>
              <p:spPr bwMode="auto">
                <a:xfrm>
                  <a:off x="5149" y="3698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463" name="Group 459"/>
              <p:cNvGrpSpPr>
                <a:grpSpLocks/>
              </p:cNvGrpSpPr>
              <p:nvPr/>
            </p:nvGrpSpPr>
            <p:grpSpPr bwMode="auto">
              <a:xfrm>
                <a:off x="5559" y="3692"/>
                <a:ext cx="19" cy="14"/>
                <a:chOff x="5559" y="3692"/>
                <a:chExt cx="19" cy="14"/>
              </a:xfrm>
            </p:grpSpPr>
            <p:sp>
              <p:nvSpPr>
                <p:cNvPr id="475" name="Freeform 457"/>
                <p:cNvSpPr>
                  <a:spLocks/>
                </p:cNvSpPr>
                <p:nvPr/>
              </p:nvSpPr>
              <p:spPr bwMode="auto">
                <a:xfrm>
                  <a:off x="5559" y="3692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00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6" name="Line 458"/>
                <p:cNvSpPr>
                  <a:spLocks noChangeShapeType="1"/>
                </p:cNvSpPr>
                <p:nvPr/>
              </p:nvSpPr>
              <p:spPr bwMode="auto">
                <a:xfrm>
                  <a:off x="5578" y="3700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sp>
            <p:nvSpPr>
              <p:cNvPr id="464" name="Oval 460"/>
              <p:cNvSpPr>
                <a:spLocks noChangeArrowheads="1"/>
              </p:cNvSpPr>
              <p:nvPr/>
            </p:nvSpPr>
            <p:spPr bwMode="auto">
              <a:xfrm>
                <a:off x="5151" y="3668"/>
                <a:ext cx="425" cy="39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465" name="Freeform 461"/>
              <p:cNvSpPr>
                <a:spLocks/>
              </p:cNvSpPr>
              <p:nvPr/>
            </p:nvSpPr>
            <p:spPr bwMode="auto">
              <a:xfrm>
                <a:off x="5302" y="3730"/>
                <a:ext cx="27" cy="165"/>
              </a:xfrm>
              <a:custGeom>
                <a:avLst/>
                <a:gdLst>
                  <a:gd name="T0" fmla="*/ 0 w 27"/>
                  <a:gd name="T1" fmla="*/ 0 h 165"/>
                  <a:gd name="T2" fmla="*/ 0 w 27"/>
                  <a:gd name="T3" fmla="*/ 163 h 165"/>
                  <a:gd name="T4" fmla="*/ 26 w 27"/>
                  <a:gd name="T5" fmla="*/ 164 h 165"/>
                  <a:gd name="T6" fmla="*/ 26 w 27"/>
                  <a:gd name="T7" fmla="*/ 0 h 165"/>
                  <a:gd name="T8" fmla="*/ 0 w 27"/>
                  <a:gd name="T9" fmla="*/ 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65">
                    <a:moveTo>
                      <a:pt x="0" y="0"/>
                    </a:moveTo>
                    <a:lnTo>
                      <a:pt x="0" y="163"/>
                    </a:lnTo>
                    <a:lnTo>
                      <a:pt x="26" y="164"/>
                    </a:lnTo>
                    <a:lnTo>
                      <a:pt x="2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0E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6" name="Freeform 462"/>
              <p:cNvSpPr>
                <a:spLocks/>
              </p:cNvSpPr>
              <p:nvPr/>
            </p:nvSpPr>
            <p:spPr bwMode="auto">
              <a:xfrm>
                <a:off x="5296" y="3709"/>
                <a:ext cx="29" cy="22"/>
              </a:xfrm>
              <a:custGeom>
                <a:avLst/>
                <a:gdLst>
                  <a:gd name="T0" fmla="*/ 28 w 29"/>
                  <a:gd name="T1" fmla="*/ 1 h 22"/>
                  <a:gd name="T2" fmla="*/ 28 w 29"/>
                  <a:gd name="T3" fmla="*/ 21 h 22"/>
                  <a:gd name="T4" fmla="*/ 0 w 29"/>
                  <a:gd name="T5" fmla="*/ 21 h 22"/>
                  <a:gd name="T6" fmla="*/ 0 w 29"/>
                  <a:gd name="T7" fmla="*/ 0 h 22"/>
                  <a:gd name="T8" fmla="*/ 28 w 29"/>
                  <a:gd name="T9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2">
                    <a:moveTo>
                      <a:pt x="28" y="1"/>
                    </a:moveTo>
                    <a:lnTo>
                      <a:pt x="28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28" y="1"/>
                    </a:lnTo>
                  </a:path>
                </a:pathLst>
              </a:custGeom>
              <a:solidFill>
                <a:srgbClr val="F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7" name="Freeform 463"/>
              <p:cNvSpPr>
                <a:spLocks/>
              </p:cNvSpPr>
              <p:nvPr/>
            </p:nvSpPr>
            <p:spPr bwMode="auto">
              <a:xfrm>
                <a:off x="5296" y="3666"/>
                <a:ext cx="143" cy="44"/>
              </a:xfrm>
              <a:custGeom>
                <a:avLst/>
                <a:gdLst>
                  <a:gd name="T0" fmla="*/ 28 w 143"/>
                  <a:gd name="T1" fmla="*/ 43 h 44"/>
                  <a:gd name="T2" fmla="*/ 142 w 143"/>
                  <a:gd name="T3" fmla="*/ 1 h 44"/>
                  <a:gd name="T4" fmla="*/ 123 w 143"/>
                  <a:gd name="T5" fmla="*/ 0 h 44"/>
                  <a:gd name="T6" fmla="*/ 0 w 143"/>
                  <a:gd name="T7" fmla="*/ 43 h 44"/>
                  <a:gd name="T8" fmla="*/ 28 w 143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4">
                    <a:moveTo>
                      <a:pt x="28" y="43"/>
                    </a:moveTo>
                    <a:lnTo>
                      <a:pt x="142" y="1"/>
                    </a:lnTo>
                    <a:lnTo>
                      <a:pt x="123" y="0"/>
                    </a:lnTo>
                    <a:lnTo>
                      <a:pt x="0" y="43"/>
                    </a:lnTo>
                    <a:lnTo>
                      <a:pt x="28" y="43"/>
                    </a:lnTo>
                  </a:path>
                </a:pathLst>
              </a:custGeom>
              <a:solidFill>
                <a:srgbClr val="F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468" name="Group 470"/>
              <p:cNvGrpSpPr>
                <a:grpSpLocks/>
              </p:cNvGrpSpPr>
              <p:nvPr/>
            </p:nvGrpSpPr>
            <p:grpSpPr bwMode="auto">
              <a:xfrm>
                <a:off x="5264" y="3635"/>
                <a:ext cx="210" cy="56"/>
                <a:chOff x="5264" y="3635"/>
                <a:chExt cx="210" cy="56"/>
              </a:xfrm>
            </p:grpSpPr>
            <p:sp>
              <p:nvSpPr>
                <p:cNvPr id="469" name="Freeform 464"/>
                <p:cNvSpPr>
                  <a:spLocks/>
                </p:cNvSpPr>
                <p:nvPr/>
              </p:nvSpPr>
              <p:spPr bwMode="auto">
                <a:xfrm>
                  <a:off x="5390" y="3663"/>
                  <a:ext cx="84" cy="28"/>
                </a:xfrm>
                <a:custGeom>
                  <a:avLst/>
                  <a:gdLst>
                    <a:gd name="T0" fmla="*/ 13 w 84"/>
                    <a:gd name="T1" fmla="*/ 1 h 28"/>
                    <a:gd name="T2" fmla="*/ 5 w 84"/>
                    <a:gd name="T3" fmla="*/ 5 h 28"/>
                    <a:gd name="T4" fmla="*/ 2 w 84"/>
                    <a:gd name="T5" fmla="*/ 11 h 28"/>
                    <a:gd name="T6" fmla="*/ 0 w 84"/>
                    <a:gd name="T7" fmla="*/ 15 h 28"/>
                    <a:gd name="T8" fmla="*/ 0 w 84"/>
                    <a:gd name="T9" fmla="*/ 19 h 28"/>
                    <a:gd name="T10" fmla="*/ 32 w 84"/>
                    <a:gd name="T11" fmla="*/ 25 h 28"/>
                    <a:gd name="T12" fmla="*/ 45 w 84"/>
                    <a:gd name="T13" fmla="*/ 27 h 28"/>
                    <a:gd name="T14" fmla="*/ 60 w 84"/>
                    <a:gd name="T15" fmla="*/ 27 h 28"/>
                    <a:gd name="T16" fmla="*/ 72 w 84"/>
                    <a:gd name="T17" fmla="*/ 25 h 28"/>
                    <a:gd name="T18" fmla="*/ 80 w 84"/>
                    <a:gd name="T19" fmla="*/ 19 h 28"/>
                    <a:gd name="T20" fmla="*/ 83 w 84"/>
                    <a:gd name="T21" fmla="*/ 14 h 28"/>
                    <a:gd name="T22" fmla="*/ 81 w 84"/>
                    <a:gd name="T23" fmla="*/ 0 h 28"/>
                    <a:gd name="T24" fmla="*/ 13 w 84"/>
                    <a:gd name="T25" fmla="*/ 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4" h="28">
                      <a:moveTo>
                        <a:pt x="13" y="1"/>
                      </a:moveTo>
                      <a:lnTo>
                        <a:pt x="5" y="5"/>
                      </a:lnTo>
                      <a:lnTo>
                        <a:pt x="2" y="11"/>
                      </a:lnTo>
                      <a:lnTo>
                        <a:pt x="0" y="15"/>
                      </a:lnTo>
                      <a:lnTo>
                        <a:pt x="0" y="19"/>
                      </a:lnTo>
                      <a:lnTo>
                        <a:pt x="32" y="25"/>
                      </a:lnTo>
                      <a:lnTo>
                        <a:pt x="45" y="27"/>
                      </a:lnTo>
                      <a:lnTo>
                        <a:pt x="60" y="27"/>
                      </a:lnTo>
                      <a:lnTo>
                        <a:pt x="72" y="25"/>
                      </a:lnTo>
                      <a:lnTo>
                        <a:pt x="80" y="19"/>
                      </a:lnTo>
                      <a:lnTo>
                        <a:pt x="83" y="14"/>
                      </a:lnTo>
                      <a:lnTo>
                        <a:pt x="81" y="0"/>
                      </a:lnTo>
                      <a:lnTo>
                        <a:pt x="13" y="1"/>
                      </a:lnTo>
                    </a:path>
                  </a:pathLst>
                </a:custGeom>
                <a:solidFill>
                  <a:srgbClr val="E0E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0" name="Freeform 465"/>
                <p:cNvSpPr>
                  <a:spLocks/>
                </p:cNvSpPr>
                <p:nvPr/>
              </p:nvSpPr>
              <p:spPr bwMode="auto">
                <a:xfrm>
                  <a:off x="5404" y="3655"/>
                  <a:ext cx="65" cy="15"/>
                </a:xfrm>
                <a:custGeom>
                  <a:avLst/>
                  <a:gdLst>
                    <a:gd name="T0" fmla="*/ 0 w 65"/>
                    <a:gd name="T1" fmla="*/ 8 h 15"/>
                    <a:gd name="T2" fmla="*/ 21 w 65"/>
                    <a:gd name="T3" fmla="*/ 12 h 15"/>
                    <a:gd name="T4" fmla="*/ 37 w 65"/>
                    <a:gd name="T5" fmla="*/ 14 h 15"/>
                    <a:gd name="T6" fmla="*/ 59 w 65"/>
                    <a:gd name="T7" fmla="*/ 12 h 15"/>
                    <a:gd name="T8" fmla="*/ 64 w 65"/>
                    <a:gd name="T9" fmla="*/ 8 h 15"/>
                    <a:gd name="T10" fmla="*/ 64 w 65"/>
                    <a:gd name="T11" fmla="*/ 3 h 15"/>
                    <a:gd name="T12" fmla="*/ 53 w 65"/>
                    <a:gd name="T13" fmla="*/ 1 h 15"/>
                    <a:gd name="T14" fmla="*/ 39 w 65"/>
                    <a:gd name="T15" fmla="*/ 0 h 15"/>
                    <a:gd name="T16" fmla="*/ 19 w 65"/>
                    <a:gd name="T17" fmla="*/ 2 h 15"/>
                    <a:gd name="T18" fmla="*/ 2 w 65"/>
                    <a:gd name="T19" fmla="*/ 4 h 15"/>
                    <a:gd name="T20" fmla="*/ 0 w 65"/>
                    <a:gd name="T21" fmla="*/ 8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5" h="15">
                      <a:moveTo>
                        <a:pt x="0" y="8"/>
                      </a:moveTo>
                      <a:lnTo>
                        <a:pt x="21" y="12"/>
                      </a:lnTo>
                      <a:lnTo>
                        <a:pt x="37" y="14"/>
                      </a:lnTo>
                      <a:lnTo>
                        <a:pt x="59" y="12"/>
                      </a:lnTo>
                      <a:lnTo>
                        <a:pt x="64" y="8"/>
                      </a:lnTo>
                      <a:lnTo>
                        <a:pt x="64" y="3"/>
                      </a:lnTo>
                      <a:lnTo>
                        <a:pt x="53" y="1"/>
                      </a:lnTo>
                      <a:lnTo>
                        <a:pt x="39" y="0"/>
                      </a:lnTo>
                      <a:lnTo>
                        <a:pt x="19" y="2"/>
                      </a:lnTo>
                      <a:lnTo>
                        <a:pt x="2" y="4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A0A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1" name="Freeform 466"/>
                <p:cNvSpPr>
                  <a:spLocks/>
                </p:cNvSpPr>
                <p:nvPr/>
              </p:nvSpPr>
              <p:spPr bwMode="auto">
                <a:xfrm>
                  <a:off x="5264" y="3635"/>
                  <a:ext cx="105" cy="38"/>
                </a:xfrm>
                <a:custGeom>
                  <a:avLst/>
                  <a:gdLst>
                    <a:gd name="T0" fmla="*/ 79 w 105"/>
                    <a:gd name="T1" fmla="*/ 37 h 38"/>
                    <a:gd name="T2" fmla="*/ 0 w 105"/>
                    <a:gd name="T3" fmla="*/ 16 h 38"/>
                    <a:gd name="T4" fmla="*/ 6 w 105"/>
                    <a:gd name="T5" fmla="*/ 8 h 38"/>
                    <a:gd name="T6" fmla="*/ 14 w 105"/>
                    <a:gd name="T7" fmla="*/ 3 h 38"/>
                    <a:gd name="T8" fmla="*/ 24 w 105"/>
                    <a:gd name="T9" fmla="*/ 0 h 38"/>
                    <a:gd name="T10" fmla="*/ 35 w 105"/>
                    <a:gd name="T11" fmla="*/ 0 h 38"/>
                    <a:gd name="T12" fmla="*/ 46 w 105"/>
                    <a:gd name="T13" fmla="*/ 0 h 38"/>
                    <a:gd name="T14" fmla="*/ 56 w 105"/>
                    <a:gd name="T15" fmla="*/ 2 h 38"/>
                    <a:gd name="T16" fmla="*/ 66 w 105"/>
                    <a:gd name="T17" fmla="*/ 6 h 38"/>
                    <a:gd name="T18" fmla="*/ 80 w 105"/>
                    <a:gd name="T19" fmla="*/ 13 h 38"/>
                    <a:gd name="T20" fmla="*/ 104 w 105"/>
                    <a:gd name="T21" fmla="*/ 27 h 38"/>
                    <a:gd name="T22" fmla="*/ 79 w 105"/>
                    <a:gd name="T23" fmla="*/ 37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5" h="38">
                      <a:moveTo>
                        <a:pt x="79" y="37"/>
                      </a:moveTo>
                      <a:lnTo>
                        <a:pt x="0" y="16"/>
                      </a:lnTo>
                      <a:lnTo>
                        <a:pt x="6" y="8"/>
                      </a:lnTo>
                      <a:lnTo>
                        <a:pt x="14" y="3"/>
                      </a:lnTo>
                      <a:lnTo>
                        <a:pt x="24" y="0"/>
                      </a:lnTo>
                      <a:lnTo>
                        <a:pt x="35" y="0"/>
                      </a:lnTo>
                      <a:lnTo>
                        <a:pt x="46" y="0"/>
                      </a:lnTo>
                      <a:lnTo>
                        <a:pt x="56" y="2"/>
                      </a:lnTo>
                      <a:lnTo>
                        <a:pt x="66" y="6"/>
                      </a:lnTo>
                      <a:lnTo>
                        <a:pt x="80" y="13"/>
                      </a:lnTo>
                      <a:lnTo>
                        <a:pt x="104" y="27"/>
                      </a:lnTo>
                      <a:lnTo>
                        <a:pt x="79" y="37"/>
                      </a:lnTo>
                    </a:path>
                  </a:pathLst>
                </a:custGeom>
                <a:solidFill>
                  <a:srgbClr val="FF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2" name="Freeform 467"/>
                <p:cNvSpPr>
                  <a:spLocks/>
                </p:cNvSpPr>
                <p:nvPr/>
              </p:nvSpPr>
              <p:spPr bwMode="auto">
                <a:xfrm>
                  <a:off x="5348" y="3658"/>
                  <a:ext cx="61" cy="28"/>
                </a:xfrm>
                <a:custGeom>
                  <a:avLst/>
                  <a:gdLst>
                    <a:gd name="T0" fmla="*/ 15 w 61"/>
                    <a:gd name="T1" fmla="*/ 26 h 28"/>
                    <a:gd name="T2" fmla="*/ 0 w 61"/>
                    <a:gd name="T3" fmla="*/ 16 h 28"/>
                    <a:gd name="T4" fmla="*/ 0 w 61"/>
                    <a:gd name="T5" fmla="*/ 11 h 28"/>
                    <a:gd name="T6" fmla="*/ 4 w 61"/>
                    <a:gd name="T7" fmla="*/ 4 h 28"/>
                    <a:gd name="T8" fmla="*/ 12 w 61"/>
                    <a:gd name="T9" fmla="*/ 0 h 28"/>
                    <a:gd name="T10" fmla="*/ 60 w 61"/>
                    <a:gd name="T11" fmla="*/ 1 h 28"/>
                    <a:gd name="T12" fmla="*/ 50 w 61"/>
                    <a:gd name="T13" fmla="*/ 9 h 28"/>
                    <a:gd name="T14" fmla="*/ 43 w 61"/>
                    <a:gd name="T15" fmla="*/ 16 h 28"/>
                    <a:gd name="T16" fmla="*/ 46 w 61"/>
                    <a:gd name="T17" fmla="*/ 23 h 28"/>
                    <a:gd name="T18" fmla="*/ 37 w 61"/>
                    <a:gd name="T19" fmla="*/ 27 h 28"/>
                    <a:gd name="T20" fmla="*/ 15 w 61"/>
                    <a:gd name="T21" fmla="*/ 2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1" h="28">
                      <a:moveTo>
                        <a:pt x="15" y="26"/>
                      </a:moveTo>
                      <a:lnTo>
                        <a:pt x="0" y="16"/>
                      </a:lnTo>
                      <a:lnTo>
                        <a:pt x="0" y="11"/>
                      </a:lnTo>
                      <a:lnTo>
                        <a:pt x="4" y="4"/>
                      </a:lnTo>
                      <a:lnTo>
                        <a:pt x="12" y="0"/>
                      </a:lnTo>
                      <a:lnTo>
                        <a:pt x="60" y="1"/>
                      </a:lnTo>
                      <a:lnTo>
                        <a:pt x="50" y="9"/>
                      </a:lnTo>
                      <a:lnTo>
                        <a:pt x="43" y="16"/>
                      </a:lnTo>
                      <a:lnTo>
                        <a:pt x="46" y="23"/>
                      </a:lnTo>
                      <a:lnTo>
                        <a:pt x="37" y="27"/>
                      </a:lnTo>
                      <a:lnTo>
                        <a:pt x="15" y="26"/>
                      </a:lnTo>
                    </a:path>
                  </a:pathLst>
                </a:custGeom>
                <a:solidFill>
                  <a:srgbClr val="FF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3" name="Freeform 468"/>
                <p:cNvSpPr>
                  <a:spLocks/>
                </p:cNvSpPr>
                <p:nvPr/>
              </p:nvSpPr>
              <p:spPr bwMode="auto">
                <a:xfrm>
                  <a:off x="5265" y="3646"/>
                  <a:ext cx="83" cy="31"/>
                </a:xfrm>
                <a:custGeom>
                  <a:avLst/>
                  <a:gdLst>
                    <a:gd name="T0" fmla="*/ 82 w 83"/>
                    <a:gd name="T1" fmla="*/ 30 h 31"/>
                    <a:gd name="T2" fmla="*/ 64 w 83"/>
                    <a:gd name="T3" fmla="*/ 15 h 31"/>
                    <a:gd name="T4" fmla="*/ 52 w 83"/>
                    <a:gd name="T5" fmla="*/ 8 h 31"/>
                    <a:gd name="T6" fmla="*/ 39 w 83"/>
                    <a:gd name="T7" fmla="*/ 4 h 31"/>
                    <a:gd name="T8" fmla="*/ 26 w 83"/>
                    <a:gd name="T9" fmla="*/ 1 h 31"/>
                    <a:gd name="T10" fmla="*/ 15 w 83"/>
                    <a:gd name="T11" fmla="*/ 0 h 31"/>
                    <a:gd name="T12" fmla="*/ 5 w 83"/>
                    <a:gd name="T13" fmla="*/ 1 h 31"/>
                    <a:gd name="T14" fmla="*/ 0 w 83"/>
                    <a:gd name="T15" fmla="*/ 5 h 31"/>
                    <a:gd name="T16" fmla="*/ 0 w 83"/>
                    <a:gd name="T17" fmla="*/ 9 h 31"/>
                    <a:gd name="T18" fmla="*/ 2 w 83"/>
                    <a:gd name="T19" fmla="*/ 15 h 31"/>
                    <a:gd name="T20" fmla="*/ 8 w 83"/>
                    <a:gd name="T21" fmla="*/ 21 h 31"/>
                    <a:gd name="T22" fmla="*/ 21 w 83"/>
                    <a:gd name="T23" fmla="*/ 25 h 31"/>
                    <a:gd name="T24" fmla="*/ 32 w 83"/>
                    <a:gd name="T25" fmla="*/ 27 h 31"/>
                    <a:gd name="T26" fmla="*/ 43 w 83"/>
                    <a:gd name="T27" fmla="*/ 26 h 31"/>
                    <a:gd name="T28" fmla="*/ 55 w 83"/>
                    <a:gd name="T29" fmla="*/ 26 h 31"/>
                    <a:gd name="T30" fmla="*/ 68 w 83"/>
                    <a:gd name="T31" fmla="*/ 28 h 31"/>
                    <a:gd name="T32" fmla="*/ 82 w 83"/>
                    <a:gd name="T33" fmla="*/ 3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31">
                      <a:moveTo>
                        <a:pt x="82" y="30"/>
                      </a:moveTo>
                      <a:lnTo>
                        <a:pt x="64" y="15"/>
                      </a:lnTo>
                      <a:lnTo>
                        <a:pt x="52" y="8"/>
                      </a:lnTo>
                      <a:lnTo>
                        <a:pt x="39" y="4"/>
                      </a:lnTo>
                      <a:lnTo>
                        <a:pt x="26" y="1"/>
                      </a:lnTo>
                      <a:lnTo>
                        <a:pt x="15" y="0"/>
                      </a:lnTo>
                      <a:lnTo>
                        <a:pt x="5" y="1"/>
                      </a:lnTo>
                      <a:lnTo>
                        <a:pt x="0" y="5"/>
                      </a:lnTo>
                      <a:lnTo>
                        <a:pt x="0" y="9"/>
                      </a:lnTo>
                      <a:lnTo>
                        <a:pt x="2" y="15"/>
                      </a:lnTo>
                      <a:lnTo>
                        <a:pt x="8" y="21"/>
                      </a:lnTo>
                      <a:lnTo>
                        <a:pt x="21" y="25"/>
                      </a:lnTo>
                      <a:lnTo>
                        <a:pt x="32" y="27"/>
                      </a:lnTo>
                      <a:lnTo>
                        <a:pt x="43" y="26"/>
                      </a:lnTo>
                      <a:lnTo>
                        <a:pt x="55" y="26"/>
                      </a:lnTo>
                      <a:lnTo>
                        <a:pt x="68" y="28"/>
                      </a:lnTo>
                      <a:lnTo>
                        <a:pt x="82" y="30"/>
                      </a:lnTo>
                    </a:path>
                  </a:pathLst>
                </a:custGeom>
                <a:solidFill>
                  <a:srgbClr val="A0A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4" name="Freeform 469"/>
                <p:cNvSpPr>
                  <a:spLocks/>
                </p:cNvSpPr>
                <p:nvPr/>
              </p:nvSpPr>
              <p:spPr bwMode="auto">
                <a:xfrm>
                  <a:off x="5377" y="3658"/>
                  <a:ext cx="10" cy="28"/>
                </a:xfrm>
                <a:custGeom>
                  <a:avLst/>
                  <a:gdLst>
                    <a:gd name="T0" fmla="*/ 9 w 10"/>
                    <a:gd name="T1" fmla="*/ 0 h 28"/>
                    <a:gd name="T2" fmla="*/ 1 w 10"/>
                    <a:gd name="T3" fmla="*/ 5 h 28"/>
                    <a:gd name="T4" fmla="*/ 0 w 10"/>
                    <a:gd name="T5" fmla="*/ 10 h 28"/>
                    <a:gd name="T6" fmla="*/ 0 w 10"/>
                    <a:gd name="T7" fmla="*/ 15 h 28"/>
                    <a:gd name="T8" fmla="*/ 2 w 10"/>
                    <a:gd name="T9" fmla="*/ 19 h 28"/>
                    <a:gd name="T10" fmla="*/ 8 w 10"/>
                    <a:gd name="T11" fmla="*/ 27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" h="28">
                      <a:moveTo>
                        <a:pt x="9" y="0"/>
                      </a:moveTo>
                      <a:lnTo>
                        <a:pt x="1" y="5"/>
                      </a:lnTo>
                      <a:lnTo>
                        <a:pt x="0" y="10"/>
                      </a:lnTo>
                      <a:lnTo>
                        <a:pt x="0" y="15"/>
                      </a:lnTo>
                      <a:lnTo>
                        <a:pt x="2" y="19"/>
                      </a:lnTo>
                      <a:lnTo>
                        <a:pt x="8" y="2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435" name="Group 478"/>
            <p:cNvGrpSpPr>
              <a:grpSpLocks/>
            </p:cNvGrpSpPr>
            <p:nvPr/>
          </p:nvGrpSpPr>
          <p:grpSpPr bwMode="auto">
            <a:xfrm>
              <a:off x="4674" y="3846"/>
              <a:ext cx="711" cy="160"/>
              <a:chOff x="4674" y="3846"/>
              <a:chExt cx="711" cy="160"/>
            </a:xfrm>
          </p:grpSpPr>
          <p:grpSp>
            <p:nvGrpSpPr>
              <p:cNvPr id="452" name="Group 475"/>
              <p:cNvGrpSpPr>
                <a:grpSpLocks/>
              </p:cNvGrpSpPr>
              <p:nvPr/>
            </p:nvGrpSpPr>
            <p:grpSpPr bwMode="auto">
              <a:xfrm>
                <a:off x="4674" y="3846"/>
                <a:ext cx="711" cy="160"/>
                <a:chOff x="4674" y="3846"/>
                <a:chExt cx="711" cy="160"/>
              </a:xfrm>
            </p:grpSpPr>
            <p:sp>
              <p:nvSpPr>
                <p:cNvPr id="455" name="Freeform 472"/>
                <p:cNvSpPr>
                  <a:spLocks/>
                </p:cNvSpPr>
                <p:nvPr/>
              </p:nvSpPr>
              <p:spPr bwMode="auto">
                <a:xfrm>
                  <a:off x="4674" y="3915"/>
                  <a:ext cx="326" cy="91"/>
                </a:xfrm>
                <a:custGeom>
                  <a:avLst/>
                  <a:gdLst>
                    <a:gd name="T0" fmla="*/ 0 w 326"/>
                    <a:gd name="T1" fmla="*/ 0 h 91"/>
                    <a:gd name="T2" fmla="*/ 0 w 326"/>
                    <a:gd name="T3" fmla="*/ 50 h 91"/>
                    <a:gd name="T4" fmla="*/ 325 w 326"/>
                    <a:gd name="T5" fmla="*/ 90 h 91"/>
                    <a:gd name="T6" fmla="*/ 325 w 326"/>
                    <a:gd name="T7" fmla="*/ 30 h 91"/>
                    <a:gd name="T8" fmla="*/ 0 w 326"/>
                    <a:gd name="T9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6" h="91">
                      <a:moveTo>
                        <a:pt x="0" y="0"/>
                      </a:moveTo>
                      <a:lnTo>
                        <a:pt x="0" y="50"/>
                      </a:lnTo>
                      <a:lnTo>
                        <a:pt x="325" y="90"/>
                      </a:lnTo>
                      <a:lnTo>
                        <a:pt x="325" y="3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E0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56" name="Freeform 473"/>
                <p:cNvSpPr>
                  <a:spLocks/>
                </p:cNvSpPr>
                <p:nvPr/>
              </p:nvSpPr>
              <p:spPr bwMode="auto">
                <a:xfrm>
                  <a:off x="4999" y="3857"/>
                  <a:ext cx="386" cy="149"/>
                </a:xfrm>
                <a:custGeom>
                  <a:avLst/>
                  <a:gdLst>
                    <a:gd name="T0" fmla="*/ 0 w 386"/>
                    <a:gd name="T1" fmla="*/ 148 h 149"/>
                    <a:gd name="T2" fmla="*/ 0 w 386"/>
                    <a:gd name="T3" fmla="*/ 88 h 149"/>
                    <a:gd name="T4" fmla="*/ 385 w 386"/>
                    <a:gd name="T5" fmla="*/ 0 h 149"/>
                    <a:gd name="T6" fmla="*/ 385 w 386"/>
                    <a:gd name="T7" fmla="*/ 48 h 149"/>
                    <a:gd name="T8" fmla="*/ 0 w 386"/>
                    <a:gd name="T9" fmla="*/ 148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6" h="149">
                      <a:moveTo>
                        <a:pt x="0" y="148"/>
                      </a:moveTo>
                      <a:lnTo>
                        <a:pt x="0" y="88"/>
                      </a:lnTo>
                      <a:lnTo>
                        <a:pt x="385" y="0"/>
                      </a:lnTo>
                      <a:lnTo>
                        <a:pt x="385" y="48"/>
                      </a:lnTo>
                      <a:lnTo>
                        <a:pt x="0" y="148"/>
                      </a:lnTo>
                    </a:path>
                  </a:pathLst>
                </a:custGeom>
                <a:solidFill>
                  <a:srgbClr val="C06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57" name="Freeform 474"/>
                <p:cNvSpPr>
                  <a:spLocks/>
                </p:cNvSpPr>
                <p:nvPr/>
              </p:nvSpPr>
              <p:spPr bwMode="auto">
                <a:xfrm>
                  <a:off x="4674" y="3846"/>
                  <a:ext cx="711" cy="100"/>
                </a:xfrm>
                <a:custGeom>
                  <a:avLst/>
                  <a:gdLst>
                    <a:gd name="T0" fmla="*/ 0 w 711"/>
                    <a:gd name="T1" fmla="*/ 69 h 100"/>
                    <a:gd name="T2" fmla="*/ 325 w 711"/>
                    <a:gd name="T3" fmla="*/ 99 h 100"/>
                    <a:gd name="T4" fmla="*/ 710 w 711"/>
                    <a:gd name="T5" fmla="*/ 12 h 100"/>
                    <a:gd name="T6" fmla="*/ 444 w 711"/>
                    <a:gd name="T7" fmla="*/ 0 h 100"/>
                    <a:gd name="T8" fmla="*/ 0 w 711"/>
                    <a:gd name="T9" fmla="*/ 69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1" h="100">
                      <a:moveTo>
                        <a:pt x="0" y="69"/>
                      </a:moveTo>
                      <a:lnTo>
                        <a:pt x="325" y="99"/>
                      </a:lnTo>
                      <a:lnTo>
                        <a:pt x="710" y="12"/>
                      </a:lnTo>
                      <a:lnTo>
                        <a:pt x="444" y="0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rgbClr val="FF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453" name="Freeform 476"/>
              <p:cNvSpPr>
                <a:spLocks/>
              </p:cNvSpPr>
              <p:nvPr/>
            </p:nvSpPr>
            <p:spPr bwMode="auto">
              <a:xfrm>
                <a:off x="4819" y="3924"/>
                <a:ext cx="332" cy="65"/>
              </a:xfrm>
              <a:custGeom>
                <a:avLst/>
                <a:gdLst>
                  <a:gd name="T0" fmla="*/ 34 w 332"/>
                  <a:gd name="T1" fmla="*/ 64 h 65"/>
                  <a:gd name="T2" fmla="*/ 93 w 332"/>
                  <a:gd name="T3" fmla="*/ 12 h 65"/>
                  <a:gd name="T4" fmla="*/ 244 w 332"/>
                  <a:gd name="T5" fmla="*/ 7 h 65"/>
                  <a:gd name="T6" fmla="*/ 298 w 332"/>
                  <a:gd name="T7" fmla="*/ 51 h 65"/>
                  <a:gd name="T8" fmla="*/ 331 w 332"/>
                  <a:gd name="T9" fmla="*/ 43 h 65"/>
                  <a:gd name="T10" fmla="*/ 274 w 332"/>
                  <a:gd name="T11" fmla="*/ 0 h 65"/>
                  <a:gd name="T12" fmla="*/ 58 w 332"/>
                  <a:gd name="T13" fmla="*/ 9 h 65"/>
                  <a:gd name="T14" fmla="*/ 0 w 332"/>
                  <a:gd name="T15" fmla="*/ 59 h 65"/>
                  <a:gd name="T16" fmla="*/ 34 w 332"/>
                  <a:gd name="T17" fmla="*/ 6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2" h="65">
                    <a:moveTo>
                      <a:pt x="34" y="64"/>
                    </a:moveTo>
                    <a:lnTo>
                      <a:pt x="93" y="12"/>
                    </a:lnTo>
                    <a:lnTo>
                      <a:pt x="244" y="7"/>
                    </a:lnTo>
                    <a:lnTo>
                      <a:pt x="298" y="51"/>
                    </a:lnTo>
                    <a:lnTo>
                      <a:pt x="331" y="43"/>
                    </a:lnTo>
                    <a:lnTo>
                      <a:pt x="274" y="0"/>
                    </a:lnTo>
                    <a:lnTo>
                      <a:pt x="58" y="9"/>
                    </a:lnTo>
                    <a:lnTo>
                      <a:pt x="0" y="59"/>
                    </a:lnTo>
                    <a:lnTo>
                      <a:pt x="34" y="64"/>
                    </a:lnTo>
                  </a:path>
                </a:pathLst>
              </a:custGeom>
              <a:solidFill>
                <a:srgbClr val="40FF4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54" name="Freeform 477"/>
              <p:cNvSpPr>
                <a:spLocks/>
              </p:cNvSpPr>
              <p:nvPr/>
            </p:nvSpPr>
            <p:spPr bwMode="auto">
              <a:xfrm>
                <a:off x="5029" y="3846"/>
                <a:ext cx="157" cy="14"/>
              </a:xfrm>
              <a:custGeom>
                <a:avLst/>
                <a:gdLst>
                  <a:gd name="T0" fmla="*/ 0 w 157"/>
                  <a:gd name="T1" fmla="*/ 13 h 14"/>
                  <a:gd name="T2" fmla="*/ 156 w 157"/>
                  <a:gd name="T3" fmla="*/ 2 h 14"/>
                  <a:gd name="T4" fmla="*/ 119 w 157"/>
                  <a:gd name="T5" fmla="*/ 0 h 14"/>
                  <a:gd name="T6" fmla="*/ 48 w 157"/>
                  <a:gd name="T7" fmla="*/ 5 h 14"/>
                  <a:gd name="T8" fmla="*/ 0 w 157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7" h="14">
                    <a:moveTo>
                      <a:pt x="0" y="13"/>
                    </a:moveTo>
                    <a:lnTo>
                      <a:pt x="156" y="2"/>
                    </a:lnTo>
                    <a:lnTo>
                      <a:pt x="119" y="0"/>
                    </a:lnTo>
                    <a:lnTo>
                      <a:pt x="48" y="5"/>
                    </a:lnTo>
                    <a:lnTo>
                      <a:pt x="0" y="13"/>
                    </a:lnTo>
                  </a:path>
                </a:pathLst>
              </a:custGeom>
              <a:solidFill>
                <a:srgbClr val="40FF4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436" name="Group 494"/>
            <p:cNvGrpSpPr>
              <a:grpSpLocks/>
            </p:cNvGrpSpPr>
            <p:nvPr/>
          </p:nvGrpSpPr>
          <p:grpSpPr bwMode="auto">
            <a:xfrm>
              <a:off x="4836" y="3787"/>
              <a:ext cx="293" cy="131"/>
              <a:chOff x="4836" y="3787"/>
              <a:chExt cx="293" cy="131"/>
            </a:xfrm>
          </p:grpSpPr>
          <p:grpSp>
            <p:nvGrpSpPr>
              <p:cNvPr id="437" name="Group 486"/>
              <p:cNvGrpSpPr>
                <a:grpSpLocks/>
              </p:cNvGrpSpPr>
              <p:nvPr/>
            </p:nvGrpSpPr>
            <p:grpSpPr bwMode="auto">
              <a:xfrm>
                <a:off x="4836" y="3807"/>
                <a:ext cx="293" cy="111"/>
                <a:chOff x="4836" y="3807"/>
                <a:chExt cx="293" cy="111"/>
              </a:xfrm>
            </p:grpSpPr>
            <p:grpSp>
              <p:nvGrpSpPr>
                <p:cNvPr id="445" name="Group 482"/>
                <p:cNvGrpSpPr>
                  <a:grpSpLocks/>
                </p:cNvGrpSpPr>
                <p:nvPr/>
              </p:nvGrpSpPr>
              <p:grpSpPr bwMode="auto">
                <a:xfrm>
                  <a:off x="4836" y="3807"/>
                  <a:ext cx="293" cy="111"/>
                  <a:chOff x="4836" y="3807"/>
                  <a:chExt cx="293" cy="111"/>
                </a:xfrm>
              </p:grpSpPr>
              <p:sp>
                <p:nvSpPr>
                  <p:cNvPr id="449" name="Freeform 479"/>
                  <p:cNvSpPr>
                    <a:spLocks/>
                  </p:cNvSpPr>
                  <p:nvPr/>
                </p:nvSpPr>
                <p:spPr bwMode="auto">
                  <a:xfrm>
                    <a:off x="4836" y="3820"/>
                    <a:ext cx="148" cy="98"/>
                  </a:xfrm>
                  <a:custGeom>
                    <a:avLst/>
                    <a:gdLst>
                      <a:gd name="T0" fmla="*/ 147 w 148"/>
                      <a:gd name="T1" fmla="*/ 6 h 98"/>
                      <a:gd name="T2" fmla="*/ 147 w 148"/>
                      <a:gd name="T3" fmla="*/ 97 h 98"/>
                      <a:gd name="T4" fmla="*/ 0 w 148"/>
                      <a:gd name="T5" fmla="*/ 87 h 98"/>
                      <a:gd name="T6" fmla="*/ 0 w 148"/>
                      <a:gd name="T7" fmla="*/ 0 h 98"/>
                      <a:gd name="T8" fmla="*/ 147 w 148"/>
                      <a:gd name="T9" fmla="*/ 6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8" h="98">
                        <a:moveTo>
                          <a:pt x="147" y="6"/>
                        </a:moveTo>
                        <a:lnTo>
                          <a:pt x="147" y="97"/>
                        </a:lnTo>
                        <a:lnTo>
                          <a:pt x="0" y="87"/>
                        </a:lnTo>
                        <a:lnTo>
                          <a:pt x="0" y="0"/>
                        </a:lnTo>
                        <a:lnTo>
                          <a:pt x="147" y="6"/>
                        </a:lnTo>
                      </a:path>
                    </a:pathLst>
                  </a:custGeom>
                  <a:solidFill>
                    <a:srgbClr val="C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50" name="Freeform 480"/>
                  <p:cNvSpPr>
                    <a:spLocks/>
                  </p:cNvSpPr>
                  <p:nvPr/>
                </p:nvSpPr>
                <p:spPr bwMode="auto">
                  <a:xfrm>
                    <a:off x="4983" y="3810"/>
                    <a:ext cx="146" cy="108"/>
                  </a:xfrm>
                  <a:custGeom>
                    <a:avLst/>
                    <a:gdLst>
                      <a:gd name="T0" fmla="*/ 0 w 146"/>
                      <a:gd name="T1" fmla="*/ 107 h 108"/>
                      <a:gd name="T2" fmla="*/ 0 w 146"/>
                      <a:gd name="T3" fmla="*/ 16 h 108"/>
                      <a:gd name="T4" fmla="*/ 145 w 146"/>
                      <a:gd name="T5" fmla="*/ 0 h 108"/>
                      <a:gd name="T6" fmla="*/ 145 w 146"/>
                      <a:gd name="T7" fmla="*/ 77 h 108"/>
                      <a:gd name="T8" fmla="*/ 0 w 146"/>
                      <a:gd name="T9" fmla="*/ 107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6" h="108">
                        <a:moveTo>
                          <a:pt x="0" y="107"/>
                        </a:moveTo>
                        <a:lnTo>
                          <a:pt x="0" y="16"/>
                        </a:lnTo>
                        <a:lnTo>
                          <a:pt x="145" y="0"/>
                        </a:lnTo>
                        <a:lnTo>
                          <a:pt x="145" y="77"/>
                        </a:lnTo>
                        <a:lnTo>
                          <a:pt x="0" y="107"/>
                        </a:lnTo>
                      </a:path>
                    </a:pathLst>
                  </a:custGeom>
                  <a:solidFill>
                    <a:srgbClr val="A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51" name="Freeform 481"/>
                  <p:cNvSpPr>
                    <a:spLocks/>
                  </p:cNvSpPr>
                  <p:nvPr/>
                </p:nvSpPr>
                <p:spPr bwMode="auto">
                  <a:xfrm>
                    <a:off x="4836" y="3807"/>
                    <a:ext cx="293" cy="22"/>
                  </a:xfrm>
                  <a:custGeom>
                    <a:avLst/>
                    <a:gdLst>
                      <a:gd name="T0" fmla="*/ 0 w 293"/>
                      <a:gd name="T1" fmla="*/ 15 h 22"/>
                      <a:gd name="T2" fmla="*/ 150 w 293"/>
                      <a:gd name="T3" fmla="*/ 21 h 22"/>
                      <a:gd name="T4" fmla="*/ 292 w 293"/>
                      <a:gd name="T5" fmla="*/ 5 h 22"/>
                      <a:gd name="T6" fmla="*/ 146 w 293"/>
                      <a:gd name="T7" fmla="*/ 0 h 22"/>
                      <a:gd name="T8" fmla="*/ 0 w 293"/>
                      <a:gd name="T9" fmla="*/ 15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93" h="22">
                        <a:moveTo>
                          <a:pt x="0" y="15"/>
                        </a:moveTo>
                        <a:lnTo>
                          <a:pt x="150" y="21"/>
                        </a:lnTo>
                        <a:lnTo>
                          <a:pt x="292" y="5"/>
                        </a:lnTo>
                        <a:lnTo>
                          <a:pt x="146" y="0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rgbClr val="FF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46" name="Freeform 483"/>
                <p:cNvSpPr>
                  <a:spLocks/>
                </p:cNvSpPr>
                <p:nvPr/>
              </p:nvSpPr>
              <p:spPr bwMode="auto">
                <a:xfrm>
                  <a:off x="4885" y="3823"/>
                  <a:ext cx="41" cy="91"/>
                </a:xfrm>
                <a:custGeom>
                  <a:avLst/>
                  <a:gdLst>
                    <a:gd name="T0" fmla="*/ 40 w 41"/>
                    <a:gd name="T1" fmla="*/ 90 h 91"/>
                    <a:gd name="T2" fmla="*/ 40 w 41"/>
                    <a:gd name="T3" fmla="*/ 1 h 91"/>
                    <a:gd name="T4" fmla="*/ 0 w 41"/>
                    <a:gd name="T5" fmla="*/ 0 h 91"/>
                    <a:gd name="T6" fmla="*/ 0 w 41"/>
                    <a:gd name="T7" fmla="*/ 87 h 91"/>
                    <a:gd name="T8" fmla="*/ 40 w 41"/>
                    <a:gd name="T9" fmla="*/ 9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91">
                      <a:moveTo>
                        <a:pt x="40" y="90"/>
                      </a:moveTo>
                      <a:lnTo>
                        <a:pt x="40" y="1"/>
                      </a:lnTo>
                      <a:lnTo>
                        <a:pt x="0" y="0"/>
                      </a:lnTo>
                      <a:lnTo>
                        <a:pt x="0" y="87"/>
                      </a:lnTo>
                      <a:lnTo>
                        <a:pt x="40" y="90"/>
                      </a:lnTo>
                    </a:path>
                  </a:pathLst>
                </a:custGeom>
                <a:solidFill>
                  <a:srgbClr val="00E0E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7" name="Freeform 484"/>
                <p:cNvSpPr>
                  <a:spLocks/>
                </p:cNvSpPr>
                <p:nvPr/>
              </p:nvSpPr>
              <p:spPr bwMode="auto">
                <a:xfrm>
                  <a:off x="5043" y="3817"/>
                  <a:ext cx="37" cy="89"/>
                </a:xfrm>
                <a:custGeom>
                  <a:avLst/>
                  <a:gdLst>
                    <a:gd name="T0" fmla="*/ 0 w 37"/>
                    <a:gd name="T1" fmla="*/ 5 h 89"/>
                    <a:gd name="T2" fmla="*/ 0 w 37"/>
                    <a:gd name="T3" fmla="*/ 88 h 89"/>
                    <a:gd name="T4" fmla="*/ 36 w 37"/>
                    <a:gd name="T5" fmla="*/ 80 h 89"/>
                    <a:gd name="T6" fmla="*/ 36 w 37"/>
                    <a:gd name="T7" fmla="*/ 0 h 89"/>
                    <a:gd name="T8" fmla="*/ 0 w 37"/>
                    <a:gd name="T9" fmla="*/ 5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" h="89">
                      <a:moveTo>
                        <a:pt x="0" y="5"/>
                      </a:moveTo>
                      <a:lnTo>
                        <a:pt x="0" y="88"/>
                      </a:lnTo>
                      <a:lnTo>
                        <a:pt x="36" y="80"/>
                      </a:lnTo>
                      <a:lnTo>
                        <a:pt x="36" y="0"/>
                      </a:lnTo>
                      <a:lnTo>
                        <a:pt x="0" y="5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8" name="Freeform 485"/>
                <p:cNvSpPr>
                  <a:spLocks/>
                </p:cNvSpPr>
                <p:nvPr/>
              </p:nvSpPr>
              <p:spPr bwMode="auto">
                <a:xfrm>
                  <a:off x="4884" y="3808"/>
                  <a:ext cx="198" cy="17"/>
                </a:xfrm>
                <a:custGeom>
                  <a:avLst/>
                  <a:gdLst>
                    <a:gd name="T0" fmla="*/ 41 w 198"/>
                    <a:gd name="T1" fmla="*/ 16 h 17"/>
                    <a:gd name="T2" fmla="*/ 105 w 198"/>
                    <a:gd name="T3" fmla="*/ 10 h 17"/>
                    <a:gd name="T4" fmla="*/ 161 w 198"/>
                    <a:gd name="T5" fmla="*/ 13 h 17"/>
                    <a:gd name="T6" fmla="*/ 197 w 198"/>
                    <a:gd name="T7" fmla="*/ 8 h 17"/>
                    <a:gd name="T8" fmla="*/ 144 w 198"/>
                    <a:gd name="T9" fmla="*/ 6 h 17"/>
                    <a:gd name="T10" fmla="*/ 182 w 198"/>
                    <a:gd name="T11" fmla="*/ 1 h 17"/>
                    <a:gd name="T12" fmla="*/ 139 w 198"/>
                    <a:gd name="T13" fmla="*/ 0 h 17"/>
                    <a:gd name="T14" fmla="*/ 106 w 198"/>
                    <a:gd name="T15" fmla="*/ 3 h 17"/>
                    <a:gd name="T16" fmla="*/ 68 w 198"/>
                    <a:gd name="T17" fmla="*/ 1 h 17"/>
                    <a:gd name="T18" fmla="*/ 34 w 198"/>
                    <a:gd name="T19" fmla="*/ 4 h 17"/>
                    <a:gd name="T20" fmla="*/ 78 w 198"/>
                    <a:gd name="T21" fmla="*/ 6 h 17"/>
                    <a:gd name="T22" fmla="*/ 0 w 198"/>
                    <a:gd name="T23" fmla="*/ 15 h 17"/>
                    <a:gd name="T24" fmla="*/ 41 w 198"/>
                    <a:gd name="T25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98" h="17">
                      <a:moveTo>
                        <a:pt x="41" y="16"/>
                      </a:moveTo>
                      <a:lnTo>
                        <a:pt x="105" y="10"/>
                      </a:lnTo>
                      <a:lnTo>
                        <a:pt x="161" y="13"/>
                      </a:lnTo>
                      <a:lnTo>
                        <a:pt x="197" y="8"/>
                      </a:lnTo>
                      <a:lnTo>
                        <a:pt x="144" y="6"/>
                      </a:lnTo>
                      <a:lnTo>
                        <a:pt x="182" y="1"/>
                      </a:lnTo>
                      <a:lnTo>
                        <a:pt x="139" y="0"/>
                      </a:lnTo>
                      <a:lnTo>
                        <a:pt x="106" y="3"/>
                      </a:lnTo>
                      <a:lnTo>
                        <a:pt x="68" y="1"/>
                      </a:lnTo>
                      <a:lnTo>
                        <a:pt x="34" y="4"/>
                      </a:lnTo>
                      <a:lnTo>
                        <a:pt x="78" y="6"/>
                      </a:lnTo>
                      <a:lnTo>
                        <a:pt x="0" y="15"/>
                      </a:lnTo>
                      <a:lnTo>
                        <a:pt x="41" y="16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438" name="Group 493"/>
              <p:cNvGrpSpPr>
                <a:grpSpLocks/>
              </p:cNvGrpSpPr>
              <p:nvPr/>
            </p:nvGrpSpPr>
            <p:grpSpPr bwMode="auto">
              <a:xfrm>
                <a:off x="4893" y="3787"/>
                <a:ext cx="156" cy="33"/>
                <a:chOff x="4893" y="3787"/>
                <a:chExt cx="156" cy="33"/>
              </a:xfrm>
            </p:grpSpPr>
            <p:sp>
              <p:nvSpPr>
                <p:cNvPr id="439" name="Freeform 487"/>
                <p:cNvSpPr>
                  <a:spLocks/>
                </p:cNvSpPr>
                <p:nvPr/>
              </p:nvSpPr>
              <p:spPr bwMode="auto">
                <a:xfrm>
                  <a:off x="4987" y="3803"/>
                  <a:ext cx="62" cy="17"/>
                </a:xfrm>
                <a:custGeom>
                  <a:avLst/>
                  <a:gdLst>
                    <a:gd name="T0" fmla="*/ 10 w 62"/>
                    <a:gd name="T1" fmla="*/ 1 h 17"/>
                    <a:gd name="T2" fmla="*/ 4 w 62"/>
                    <a:gd name="T3" fmla="*/ 3 h 17"/>
                    <a:gd name="T4" fmla="*/ 2 w 62"/>
                    <a:gd name="T5" fmla="*/ 7 h 17"/>
                    <a:gd name="T6" fmla="*/ 0 w 62"/>
                    <a:gd name="T7" fmla="*/ 9 h 17"/>
                    <a:gd name="T8" fmla="*/ 1 w 62"/>
                    <a:gd name="T9" fmla="*/ 12 h 17"/>
                    <a:gd name="T10" fmla="*/ 24 w 62"/>
                    <a:gd name="T11" fmla="*/ 15 h 17"/>
                    <a:gd name="T12" fmla="*/ 33 w 62"/>
                    <a:gd name="T13" fmla="*/ 16 h 17"/>
                    <a:gd name="T14" fmla="*/ 44 w 62"/>
                    <a:gd name="T15" fmla="*/ 16 h 17"/>
                    <a:gd name="T16" fmla="*/ 54 w 62"/>
                    <a:gd name="T17" fmla="*/ 15 h 17"/>
                    <a:gd name="T18" fmla="*/ 59 w 62"/>
                    <a:gd name="T19" fmla="*/ 12 h 17"/>
                    <a:gd name="T20" fmla="*/ 61 w 62"/>
                    <a:gd name="T21" fmla="*/ 9 h 17"/>
                    <a:gd name="T22" fmla="*/ 60 w 62"/>
                    <a:gd name="T23" fmla="*/ 0 h 17"/>
                    <a:gd name="T24" fmla="*/ 10 w 62"/>
                    <a:gd name="T25" fmla="*/ 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2" h="17">
                      <a:moveTo>
                        <a:pt x="10" y="1"/>
                      </a:moveTo>
                      <a:lnTo>
                        <a:pt x="4" y="3"/>
                      </a:lnTo>
                      <a:lnTo>
                        <a:pt x="2" y="7"/>
                      </a:lnTo>
                      <a:lnTo>
                        <a:pt x="0" y="9"/>
                      </a:lnTo>
                      <a:lnTo>
                        <a:pt x="1" y="12"/>
                      </a:lnTo>
                      <a:lnTo>
                        <a:pt x="24" y="15"/>
                      </a:lnTo>
                      <a:lnTo>
                        <a:pt x="33" y="16"/>
                      </a:lnTo>
                      <a:lnTo>
                        <a:pt x="44" y="16"/>
                      </a:lnTo>
                      <a:lnTo>
                        <a:pt x="54" y="15"/>
                      </a:lnTo>
                      <a:lnTo>
                        <a:pt x="59" y="12"/>
                      </a:lnTo>
                      <a:lnTo>
                        <a:pt x="61" y="9"/>
                      </a:lnTo>
                      <a:lnTo>
                        <a:pt x="60" y="0"/>
                      </a:lnTo>
                      <a:lnTo>
                        <a:pt x="10" y="1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0" name="Freeform 488"/>
                <p:cNvSpPr>
                  <a:spLocks/>
                </p:cNvSpPr>
                <p:nvPr/>
              </p:nvSpPr>
              <p:spPr bwMode="auto">
                <a:xfrm>
                  <a:off x="4997" y="3798"/>
                  <a:ext cx="50" cy="11"/>
                </a:xfrm>
                <a:custGeom>
                  <a:avLst/>
                  <a:gdLst>
                    <a:gd name="T0" fmla="*/ 0 w 50"/>
                    <a:gd name="T1" fmla="*/ 6 h 11"/>
                    <a:gd name="T2" fmla="*/ 16 w 50"/>
                    <a:gd name="T3" fmla="*/ 9 h 11"/>
                    <a:gd name="T4" fmla="*/ 28 w 50"/>
                    <a:gd name="T5" fmla="*/ 10 h 11"/>
                    <a:gd name="T6" fmla="*/ 45 w 50"/>
                    <a:gd name="T7" fmla="*/ 8 h 11"/>
                    <a:gd name="T8" fmla="*/ 49 w 50"/>
                    <a:gd name="T9" fmla="*/ 6 h 11"/>
                    <a:gd name="T10" fmla="*/ 48 w 50"/>
                    <a:gd name="T11" fmla="*/ 3 h 11"/>
                    <a:gd name="T12" fmla="*/ 40 w 50"/>
                    <a:gd name="T13" fmla="*/ 1 h 11"/>
                    <a:gd name="T14" fmla="*/ 30 w 50"/>
                    <a:gd name="T15" fmla="*/ 0 h 11"/>
                    <a:gd name="T16" fmla="*/ 14 w 50"/>
                    <a:gd name="T17" fmla="*/ 2 h 11"/>
                    <a:gd name="T18" fmla="*/ 2 w 50"/>
                    <a:gd name="T19" fmla="*/ 3 h 11"/>
                    <a:gd name="T20" fmla="*/ 0 w 50"/>
                    <a:gd name="T21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0" h="11">
                      <a:moveTo>
                        <a:pt x="0" y="6"/>
                      </a:moveTo>
                      <a:lnTo>
                        <a:pt x="16" y="9"/>
                      </a:lnTo>
                      <a:lnTo>
                        <a:pt x="28" y="10"/>
                      </a:lnTo>
                      <a:lnTo>
                        <a:pt x="45" y="8"/>
                      </a:lnTo>
                      <a:lnTo>
                        <a:pt x="49" y="6"/>
                      </a:lnTo>
                      <a:lnTo>
                        <a:pt x="48" y="3"/>
                      </a:lnTo>
                      <a:lnTo>
                        <a:pt x="40" y="1"/>
                      </a:lnTo>
                      <a:lnTo>
                        <a:pt x="30" y="0"/>
                      </a:lnTo>
                      <a:lnTo>
                        <a:pt x="14" y="2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1" name="Freeform 489"/>
                <p:cNvSpPr>
                  <a:spLocks/>
                </p:cNvSpPr>
                <p:nvPr/>
              </p:nvSpPr>
              <p:spPr bwMode="auto">
                <a:xfrm>
                  <a:off x="4893" y="3787"/>
                  <a:ext cx="79" cy="23"/>
                </a:xfrm>
                <a:custGeom>
                  <a:avLst/>
                  <a:gdLst>
                    <a:gd name="T0" fmla="*/ 59 w 79"/>
                    <a:gd name="T1" fmla="*/ 22 h 23"/>
                    <a:gd name="T2" fmla="*/ 0 w 79"/>
                    <a:gd name="T3" fmla="*/ 9 h 23"/>
                    <a:gd name="T4" fmla="*/ 4 w 79"/>
                    <a:gd name="T5" fmla="*/ 5 h 23"/>
                    <a:gd name="T6" fmla="*/ 10 w 79"/>
                    <a:gd name="T7" fmla="*/ 2 h 23"/>
                    <a:gd name="T8" fmla="*/ 18 w 79"/>
                    <a:gd name="T9" fmla="*/ 0 h 23"/>
                    <a:gd name="T10" fmla="*/ 25 w 79"/>
                    <a:gd name="T11" fmla="*/ 0 h 23"/>
                    <a:gd name="T12" fmla="*/ 34 w 79"/>
                    <a:gd name="T13" fmla="*/ 0 h 23"/>
                    <a:gd name="T14" fmla="*/ 41 w 79"/>
                    <a:gd name="T15" fmla="*/ 1 h 23"/>
                    <a:gd name="T16" fmla="*/ 49 w 79"/>
                    <a:gd name="T17" fmla="*/ 3 h 23"/>
                    <a:gd name="T18" fmla="*/ 59 w 79"/>
                    <a:gd name="T19" fmla="*/ 7 h 23"/>
                    <a:gd name="T20" fmla="*/ 78 w 79"/>
                    <a:gd name="T21" fmla="*/ 16 h 23"/>
                    <a:gd name="T22" fmla="*/ 59 w 79"/>
                    <a:gd name="T23" fmla="*/ 22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9" h="23">
                      <a:moveTo>
                        <a:pt x="59" y="22"/>
                      </a:moveTo>
                      <a:lnTo>
                        <a:pt x="0" y="9"/>
                      </a:lnTo>
                      <a:lnTo>
                        <a:pt x="4" y="5"/>
                      </a:lnTo>
                      <a:lnTo>
                        <a:pt x="10" y="2"/>
                      </a:lnTo>
                      <a:lnTo>
                        <a:pt x="18" y="0"/>
                      </a:lnTo>
                      <a:lnTo>
                        <a:pt x="25" y="0"/>
                      </a:lnTo>
                      <a:lnTo>
                        <a:pt x="34" y="0"/>
                      </a:lnTo>
                      <a:lnTo>
                        <a:pt x="41" y="1"/>
                      </a:lnTo>
                      <a:lnTo>
                        <a:pt x="49" y="3"/>
                      </a:lnTo>
                      <a:lnTo>
                        <a:pt x="59" y="7"/>
                      </a:lnTo>
                      <a:lnTo>
                        <a:pt x="78" y="16"/>
                      </a:lnTo>
                      <a:lnTo>
                        <a:pt x="59" y="22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2" name="Freeform 490"/>
                <p:cNvSpPr>
                  <a:spLocks/>
                </p:cNvSpPr>
                <p:nvPr/>
              </p:nvSpPr>
              <p:spPr bwMode="auto">
                <a:xfrm>
                  <a:off x="4955" y="3802"/>
                  <a:ext cx="45" cy="16"/>
                </a:xfrm>
                <a:custGeom>
                  <a:avLst/>
                  <a:gdLst>
                    <a:gd name="T0" fmla="*/ 11 w 45"/>
                    <a:gd name="T1" fmla="*/ 15 h 16"/>
                    <a:gd name="T2" fmla="*/ 0 w 45"/>
                    <a:gd name="T3" fmla="*/ 9 h 16"/>
                    <a:gd name="T4" fmla="*/ 0 w 45"/>
                    <a:gd name="T5" fmla="*/ 6 h 16"/>
                    <a:gd name="T6" fmla="*/ 3 w 45"/>
                    <a:gd name="T7" fmla="*/ 2 h 16"/>
                    <a:gd name="T8" fmla="*/ 9 w 45"/>
                    <a:gd name="T9" fmla="*/ 0 h 16"/>
                    <a:gd name="T10" fmla="*/ 44 w 45"/>
                    <a:gd name="T11" fmla="*/ 0 h 16"/>
                    <a:gd name="T12" fmla="*/ 36 w 45"/>
                    <a:gd name="T13" fmla="*/ 5 h 16"/>
                    <a:gd name="T14" fmla="*/ 31 w 45"/>
                    <a:gd name="T15" fmla="*/ 9 h 16"/>
                    <a:gd name="T16" fmla="*/ 33 w 45"/>
                    <a:gd name="T17" fmla="*/ 13 h 16"/>
                    <a:gd name="T18" fmla="*/ 27 w 45"/>
                    <a:gd name="T19" fmla="*/ 15 h 16"/>
                    <a:gd name="T20" fmla="*/ 11 w 45"/>
                    <a:gd name="T21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5" h="16">
                      <a:moveTo>
                        <a:pt x="11" y="15"/>
                      </a:moveTo>
                      <a:lnTo>
                        <a:pt x="0" y="9"/>
                      </a:lnTo>
                      <a:lnTo>
                        <a:pt x="0" y="6"/>
                      </a:lnTo>
                      <a:lnTo>
                        <a:pt x="3" y="2"/>
                      </a:lnTo>
                      <a:lnTo>
                        <a:pt x="9" y="0"/>
                      </a:lnTo>
                      <a:lnTo>
                        <a:pt x="44" y="0"/>
                      </a:lnTo>
                      <a:lnTo>
                        <a:pt x="36" y="5"/>
                      </a:lnTo>
                      <a:lnTo>
                        <a:pt x="31" y="9"/>
                      </a:lnTo>
                      <a:lnTo>
                        <a:pt x="33" y="13"/>
                      </a:lnTo>
                      <a:lnTo>
                        <a:pt x="27" y="15"/>
                      </a:lnTo>
                      <a:lnTo>
                        <a:pt x="11" y="15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3" name="Freeform 491"/>
                <p:cNvSpPr>
                  <a:spLocks/>
                </p:cNvSpPr>
                <p:nvPr/>
              </p:nvSpPr>
              <p:spPr bwMode="auto">
                <a:xfrm>
                  <a:off x="4893" y="3793"/>
                  <a:ext cx="63" cy="18"/>
                </a:xfrm>
                <a:custGeom>
                  <a:avLst/>
                  <a:gdLst>
                    <a:gd name="T0" fmla="*/ 62 w 63"/>
                    <a:gd name="T1" fmla="*/ 17 h 18"/>
                    <a:gd name="T2" fmla="*/ 49 w 63"/>
                    <a:gd name="T3" fmla="*/ 8 h 18"/>
                    <a:gd name="T4" fmla="*/ 39 w 63"/>
                    <a:gd name="T5" fmla="*/ 5 h 18"/>
                    <a:gd name="T6" fmla="*/ 29 w 63"/>
                    <a:gd name="T7" fmla="*/ 2 h 18"/>
                    <a:gd name="T8" fmla="*/ 20 w 63"/>
                    <a:gd name="T9" fmla="*/ 1 h 18"/>
                    <a:gd name="T10" fmla="*/ 11 w 63"/>
                    <a:gd name="T11" fmla="*/ 0 h 18"/>
                    <a:gd name="T12" fmla="*/ 4 w 63"/>
                    <a:gd name="T13" fmla="*/ 1 h 18"/>
                    <a:gd name="T14" fmla="*/ 0 w 63"/>
                    <a:gd name="T15" fmla="*/ 3 h 18"/>
                    <a:gd name="T16" fmla="*/ 0 w 63"/>
                    <a:gd name="T17" fmla="*/ 5 h 18"/>
                    <a:gd name="T18" fmla="*/ 1 w 63"/>
                    <a:gd name="T19" fmla="*/ 8 h 18"/>
                    <a:gd name="T20" fmla="*/ 6 w 63"/>
                    <a:gd name="T21" fmla="*/ 11 h 18"/>
                    <a:gd name="T22" fmla="*/ 16 w 63"/>
                    <a:gd name="T23" fmla="*/ 14 h 18"/>
                    <a:gd name="T24" fmla="*/ 24 w 63"/>
                    <a:gd name="T25" fmla="*/ 15 h 18"/>
                    <a:gd name="T26" fmla="*/ 32 w 63"/>
                    <a:gd name="T27" fmla="*/ 15 h 18"/>
                    <a:gd name="T28" fmla="*/ 42 w 63"/>
                    <a:gd name="T29" fmla="*/ 14 h 18"/>
                    <a:gd name="T30" fmla="*/ 51 w 63"/>
                    <a:gd name="T31" fmla="*/ 16 h 18"/>
                    <a:gd name="T32" fmla="*/ 62 w 63"/>
                    <a:gd name="T33" fmla="*/ 17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3" h="18">
                      <a:moveTo>
                        <a:pt x="62" y="17"/>
                      </a:moveTo>
                      <a:lnTo>
                        <a:pt x="49" y="8"/>
                      </a:lnTo>
                      <a:lnTo>
                        <a:pt x="39" y="5"/>
                      </a:lnTo>
                      <a:lnTo>
                        <a:pt x="29" y="2"/>
                      </a:lnTo>
                      <a:lnTo>
                        <a:pt x="20" y="1"/>
                      </a:lnTo>
                      <a:lnTo>
                        <a:pt x="11" y="0"/>
                      </a:lnTo>
                      <a:lnTo>
                        <a:pt x="4" y="1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1" y="8"/>
                      </a:lnTo>
                      <a:lnTo>
                        <a:pt x="6" y="11"/>
                      </a:lnTo>
                      <a:lnTo>
                        <a:pt x="16" y="14"/>
                      </a:lnTo>
                      <a:lnTo>
                        <a:pt x="24" y="15"/>
                      </a:lnTo>
                      <a:lnTo>
                        <a:pt x="32" y="15"/>
                      </a:lnTo>
                      <a:lnTo>
                        <a:pt x="42" y="14"/>
                      </a:lnTo>
                      <a:lnTo>
                        <a:pt x="51" y="16"/>
                      </a:lnTo>
                      <a:lnTo>
                        <a:pt x="62" y="17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4" name="Freeform 492"/>
                <p:cNvSpPr>
                  <a:spLocks/>
                </p:cNvSpPr>
                <p:nvPr/>
              </p:nvSpPr>
              <p:spPr bwMode="auto">
                <a:xfrm>
                  <a:off x="4976" y="3802"/>
                  <a:ext cx="9" cy="16"/>
                </a:xfrm>
                <a:custGeom>
                  <a:avLst/>
                  <a:gdLst>
                    <a:gd name="T0" fmla="*/ 8 w 9"/>
                    <a:gd name="T1" fmla="*/ 0 h 16"/>
                    <a:gd name="T2" fmla="*/ 1 w 9"/>
                    <a:gd name="T3" fmla="*/ 3 h 16"/>
                    <a:gd name="T4" fmla="*/ 0 w 9"/>
                    <a:gd name="T5" fmla="*/ 6 h 16"/>
                    <a:gd name="T6" fmla="*/ 0 w 9"/>
                    <a:gd name="T7" fmla="*/ 8 h 16"/>
                    <a:gd name="T8" fmla="*/ 2 w 9"/>
                    <a:gd name="T9" fmla="*/ 10 h 16"/>
                    <a:gd name="T10" fmla="*/ 7 w 9"/>
                    <a:gd name="T11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" h="16">
                      <a:moveTo>
                        <a:pt x="8" y="0"/>
                      </a:moveTo>
                      <a:lnTo>
                        <a:pt x="1" y="3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2" y="10"/>
                      </a:lnTo>
                      <a:lnTo>
                        <a:pt x="7" y="15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</p:grpSp>
      <p:grpSp>
        <p:nvGrpSpPr>
          <p:cNvPr id="501" name="Group 884"/>
          <p:cNvGrpSpPr>
            <a:grpSpLocks/>
          </p:cNvGrpSpPr>
          <p:nvPr/>
        </p:nvGrpSpPr>
        <p:grpSpPr bwMode="auto">
          <a:xfrm>
            <a:off x="5074865" y="5647765"/>
            <a:ext cx="1126191" cy="819431"/>
            <a:chOff x="2439" y="4032"/>
            <a:chExt cx="804" cy="585"/>
          </a:xfrm>
        </p:grpSpPr>
        <p:grpSp>
          <p:nvGrpSpPr>
            <p:cNvPr id="502" name="Group 760"/>
            <p:cNvGrpSpPr>
              <a:grpSpLocks/>
            </p:cNvGrpSpPr>
            <p:nvPr/>
          </p:nvGrpSpPr>
          <p:grpSpPr bwMode="auto">
            <a:xfrm>
              <a:off x="2439" y="4032"/>
              <a:ext cx="405" cy="286"/>
              <a:chOff x="2439" y="4032"/>
              <a:chExt cx="405" cy="286"/>
            </a:xfrm>
          </p:grpSpPr>
          <p:sp>
            <p:nvSpPr>
              <p:cNvPr id="626" name="Freeform 496"/>
              <p:cNvSpPr>
                <a:spLocks/>
              </p:cNvSpPr>
              <p:nvPr/>
            </p:nvSpPr>
            <p:spPr bwMode="auto">
              <a:xfrm>
                <a:off x="2494" y="4032"/>
                <a:ext cx="328" cy="286"/>
              </a:xfrm>
              <a:custGeom>
                <a:avLst/>
                <a:gdLst>
                  <a:gd name="T0" fmla="*/ 287 w 328"/>
                  <a:gd name="T1" fmla="*/ 197 h 286"/>
                  <a:gd name="T2" fmla="*/ 224 w 328"/>
                  <a:gd name="T3" fmla="*/ 143 h 286"/>
                  <a:gd name="T4" fmla="*/ 200 w 328"/>
                  <a:gd name="T5" fmla="*/ 94 h 286"/>
                  <a:gd name="T6" fmla="*/ 187 w 328"/>
                  <a:gd name="T7" fmla="*/ 48 h 286"/>
                  <a:gd name="T8" fmla="*/ 186 w 328"/>
                  <a:gd name="T9" fmla="*/ 73 h 286"/>
                  <a:gd name="T10" fmla="*/ 172 w 328"/>
                  <a:gd name="T11" fmla="*/ 61 h 286"/>
                  <a:gd name="T12" fmla="*/ 146 w 328"/>
                  <a:gd name="T13" fmla="*/ 16 h 286"/>
                  <a:gd name="T14" fmla="*/ 139 w 328"/>
                  <a:gd name="T15" fmla="*/ 20 h 286"/>
                  <a:gd name="T16" fmla="*/ 156 w 328"/>
                  <a:gd name="T17" fmla="*/ 64 h 286"/>
                  <a:gd name="T18" fmla="*/ 170 w 328"/>
                  <a:gd name="T19" fmla="*/ 102 h 286"/>
                  <a:gd name="T20" fmla="*/ 165 w 328"/>
                  <a:gd name="T21" fmla="*/ 105 h 286"/>
                  <a:gd name="T22" fmla="*/ 135 w 328"/>
                  <a:gd name="T23" fmla="*/ 74 h 286"/>
                  <a:gd name="T24" fmla="*/ 102 w 328"/>
                  <a:gd name="T25" fmla="*/ 50 h 286"/>
                  <a:gd name="T26" fmla="*/ 53 w 328"/>
                  <a:gd name="T27" fmla="*/ 37 h 286"/>
                  <a:gd name="T28" fmla="*/ 83 w 328"/>
                  <a:gd name="T29" fmla="*/ 52 h 286"/>
                  <a:gd name="T30" fmla="*/ 115 w 328"/>
                  <a:gd name="T31" fmla="*/ 76 h 286"/>
                  <a:gd name="T32" fmla="*/ 143 w 328"/>
                  <a:gd name="T33" fmla="*/ 105 h 286"/>
                  <a:gd name="T34" fmla="*/ 164 w 328"/>
                  <a:gd name="T35" fmla="*/ 143 h 286"/>
                  <a:gd name="T36" fmla="*/ 133 w 328"/>
                  <a:gd name="T37" fmla="*/ 114 h 286"/>
                  <a:gd name="T38" fmla="*/ 105 w 328"/>
                  <a:gd name="T39" fmla="*/ 100 h 286"/>
                  <a:gd name="T40" fmla="*/ 70 w 328"/>
                  <a:gd name="T41" fmla="*/ 92 h 286"/>
                  <a:gd name="T42" fmla="*/ 28 w 328"/>
                  <a:gd name="T43" fmla="*/ 98 h 286"/>
                  <a:gd name="T44" fmla="*/ 15 w 328"/>
                  <a:gd name="T45" fmla="*/ 124 h 286"/>
                  <a:gd name="T46" fmla="*/ 36 w 328"/>
                  <a:gd name="T47" fmla="*/ 103 h 286"/>
                  <a:gd name="T48" fmla="*/ 74 w 328"/>
                  <a:gd name="T49" fmla="*/ 103 h 286"/>
                  <a:gd name="T50" fmla="*/ 104 w 328"/>
                  <a:gd name="T51" fmla="*/ 121 h 286"/>
                  <a:gd name="T52" fmla="*/ 95 w 328"/>
                  <a:gd name="T53" fmla="*/ 130 h 286"/>
                  <a:gd name="T54" fmla="*/ 61 w 328"/>
                  <a:gd name="T55" fmla="*/ 124 h 286"/>
                  <a:gd name="T56" fmla="*/ 61 w 328"/>
                  <a:gd name="T57" fmla="*/ 132 h 286"/>
                  <a:gd name="T58" fmla="*/ 91 w 328"/>
                  <a:gd name="T59" fmla="*/ 143 h 286"/>
                  <a:gd name="T60" fmla="*/ 74 w 328"/>
                  <a:gd name="T61" fmla="*/ 151 h 286"/>
                  <a:gd name="T62" fmla="*/ 37 w 328"/>
                  <a:gd name="T63" fmla="*/ 151 h 286"/>
                  <a:gd name="T64" fmla="*/ 46 w 328"/>
                  <a:gd name="T65" fmla="*/ 156 h 286"/>
                  <a:gd name="T66" fmla="*/ 56 w 328"/>
                  <a:gd name="T67" fmla="*/ 165 h 286"/>
                  <a:gd name="T68" fmla="*/ 23 w 328"/>
                  <a:gd name="T69" fmla="*/ 179 h 286"/>
                  <a:gd name="T70" fmla="*/ 36 w 328"/>
                  <a:gd name="T71" fmla="*/ 181 h 286"/>
                  <a:gd name="T72" fmla="*/ 73 w 328"/>
                  <a:gd name="T73" fmla="*/ 179 h 286"/>
                  <a:gd name="T74" fmla="*/ 114 w 328"/>
                  <a:gd name="T75" fmla="*/ 188 h 286"/>
                  <a:gd name="T76" fmla="*/ 118 w 328"/>
                  <a:gd name="T77" fmla="*/ 198 h 286"/>
                  <a:gd name="T78" fmla="*/ 112 w 328"/>
                  <a:gd name="T79" fmla="*/ 204 h 286"/>
                  <a:gd name="T80" fmla="*/ 91 w 328"/>
                  <a:gd name="T81" fmla="*/ 221 h 286"/>
                  <a:gd name="T82" fmla="*/ 159 w 328"/>
                  <a:gd name="T83" fmla="*/ 214 h 286"/>
                  <a:gd name="T84" fmla="*/ 200 w 328"/>
                  <a:gd name="T85" fmla="*/ 235 h 286"/>
                  <a:gd name="T86" fmla="*/ 327 w 328"/>
                  <a:gd name="T87" fmla="*/ 221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28" h="286">
                    <a:moveTo>
                      <a:pt x="327" y="221"/>
                    </a:moveTo>
                    <a:lnTo>
                      <a:pt x="287" y="197"/>
                    </a:lnTo>
                    <a:lnTo>
                      <a:pt x="244" y="167"/>
                    </a:lnTo>
                    <a:lnTo>
                      <a:pt x="224" y="143"/>
                    </a:lnTo>
                    <a:lnTo>
                      <a:pt x="208" y="116"/>
                    </a:lnTo>
                    <a:lnTo>
                      <a:pt x="200" y="94"/>
                    </a:lnTo>
                    <a:lnTo>
                      <a:pt x="195" y="74"/>
                    </a:lnTo>
                    <a:lnTo>
                      <a:pt x="187" y="48"/>
                    </a:lnTo>
                    <a:lnTo>
                      <a:pt x="187" y="60"/>
                    </a:lnTo>
                    <a:lnTo>
                      <a:pt x="186" y="73"/>
                    </a:lnTo>
                    <a:lnTo>
                      <a:pt x="183" y="86"/>
                    </a:lnTo>
                    <a:lnTo>
                      <a:pt x="172" y="61"/>
                    </a:lnTo>
                    <a:lnTo>
                      <a:pt x="160" y="36"/>
                    </a:lnTo>
                    <a:lnTo>
                      <a:pt x="146" y="16"/>
                    </a:lnTo>
                    <a:lnTo>
                      <a:pt x="128" y="0"/>
                    </a:lnTo>
                    <a:lnTo>
                      <a:pt x="139" y="20"/>
                    </a:lnTo>
                    <a:lnTo>
                      <a:pt x="149" y="44"/>
                    </a:lnTo>
                    <a:lnTo>
                      <a:pt x="156" y="64"/>
                    </a:lnTo>
                    <a:lnTo>
                      <a:pt x="164" y="84"/>
                    </a:lnTo>
                    <a:lnTo>
                      <a:pt x="170" y="102"/>
                    </a:lnTo>
                    <a:lnTo>
                      <a:pt x="180" y="126"/>
                    </a:lnTo>
                    <a:lnTo>
                      <a:pt x="165" y="105"/>
                    </a:lnTo>
                    <a:lnTo>
                      <a:pt x="153" y="91"/>
                    </a:lnTo>
                    <a:lnTo>
                      <a:pt x="135" y="74"/>
                    </a:lnTo>
                    <a:lnTo>
                      <a:pt x="119" y="62"/>
                    </a:lnTo>
                    <a:lnTo>
                      <a:pt x="102" y="50"/>
                    </a:lnTo>
                    <a:lnTo>
                      <a:pt x="87" y="44"/>
                    </a:lnTo>
                    <a:lnTo>
                      <a:pt x="53" y="37"/>
                    </a:lnTo>
                    <a:lnTo>
                      <a:pt x="71" y="44"/>
                    </a:lnTo>
                    <a:lnTo>
                      <a:pt x="83" y="52"/>
                    </a:lnTo>
                    <a:lnTo>
                      <a:pt x="100" y="62"/>
                    </a:lnTo>
                    <a:lnTo>
                      <a:pt x="115" y="76"/>
                    </a:lnTo>
                    <a:lnTo>
                      <a:pt x="131" y="91"/>
                    </a:lnTo>
                    <a:lnTo>
                      <a:pt x="143" y="105"/>
                    </a:lnTo>
                    <a:lnTo>
                      <a:pt x="155" y="121"/>
                    </a:lnTo>
                    <a:lnTo>
                      <a:pt x="164" y="143"/>
                    </a:lnTo>
                    <a:lnTo>
                      <a:pt x="148" y="126"/>
                    </a:lnTo>
                    <a:lnTo>
                      <a:pt x="133" y="114"/>
                    </a:lnTo>
                    <a:lnTo>
                      <a:pt x="121" y="106"/>
                    </a:lnTo>
                    <a:lnTo>
                      <a:pt x="105" y="100"/>
                    </a:lnTo>
                    <a:lnTo>
                      <a:pt x="87" y="95"/>
                    </a:lnTo>
                    <a:lnTo>
                      <a:pt x="70" y="92"/>
                    </a:lnTo>
                    <a:lnTo>
                      <a:pt x="50" y="93"/>
                    </a:lnTo>
                    <a:lnTo>
                      <a:pt x="28" y="98"/>
                    </a:lnTo>
                    <a:lnTo>
                      <a:pt x="17" y="108"/>
                    </a:lnTo>
                    <a:lnTo>
                      <a:pt x="15" y="124"/>
                    </a:lnTo>
                    <a:lnTo>
                      <a:pt x="26" y="108"/>
                    </a:lnTo>
                    <a:lnTo>
                      <a:pt x="36" y="103"/>
                    </a:lnTo>
                    <a:lnTo>
                      <a:pt x="53" y="100"/>
                    </a:lnTo>
                    <a:lnTo>
                      <a:pt x="74" y="103"/>
                    </a:lnTo>
                    <a:lnTo>
                      <a:pt x="91" y="110"/>
                    </a:lnTo>
                    <a:lnTo>
                      <a:pt x="104" y="121"/>
                    </a:lnTo>
                    <a:lnTo>
                      <a:pt x="111" y="134"/>
                    </a:lnTo>
                    <a:lnTo>
                      <a:pt x="95" y="130"/>
                    </a:lnTo>
                    <a:lnTo>
                      <a:pt x="75" y="125"/>
                    </a:lnTo>
                    <a:lnTo>
                      <a:pt x="61" y="124"/>
                    </a:lnTo>
                    <a:lnTo>
                      <a:pt x="40" y="127"/>
                    </a:lnTo>
                    <a:lnTo>
                      <a:pt x="61" y="132"/>
                    </a:lnTo>
                    <a:lnTo>
                      <a:pt x="78" y="137"/>
                    </a:lnTo>
                    <a:lnTo>
                      <a:pt x="91" y="143"/>
                    </a:lnTo>
                    <a:lnTo>
                      <a:pt x="107" y="153"/>
                    </a:lnTo>
                    <a:lnTo>
                      <a:pt x="74" y="151"/>
                    </a:lnTo>
                    <a:lnTo>
                      <a:pt x="53" y="151"/>
                    </a:lnTo>
                    <a:lnTo>
                      <a:pt x="37" y="151"/>
                    </a:lnTo>
                    <a:lnTo>
                      <a:pt x="0" y="158"/>
                    </a:lnTo>
                    <a:lnTo>
                      <a:pt x="46" y="156"/>
                    </a:lnTo>
                    <a:lnTo>
                      <a:pt x="74" y="161"/>
                    </a:lnTo>
                    <a:lnTo>
                      <a:pt x="56" y="165"/>
                    </a:lnTo>
                    <a:lnTo>
                      <a:pt x="40" y="171"/>
                    </a:lnTo>
                    <a:lnTo>
                      <a:pt x="23" y="179"/>
                    </a:lnTo>
                    <a:lnTo>
                      <a:pt x="11" y="187"/>
                    </a:lnTo>
                    <a:lnTo>
                      <a:pt x="36" y="181"/>
                    </a:lnTo>
                    <a:lnTo>
                      <a:pt x="54" y="178"/>
                    </a:lnTo>
                    <a:lnTo>
                      <a:pt x="73" y="179"/>
                    </a:lnTo>
                    <a:lnTo>
                      <a:pt x="94" y="182"/>
                    </a:lnTo>
                    <a:lnTo>
                      <a:pt x="114" y="188"/>
                    </a:lnTo>
                    <a:lnTo>
                      <a:pt x="135" y="195"/>
                    </a:lnTo>
                    <a:lnTo>
                      <a:pt x="118" y="198"/>
                    </a:lnTo>
                    <a:lnTo>
                      <a:pt x="70" y="208"/>
                    </a:lnTo>
                    <a:lnTo>
                      <a:pt x="112" y="204"/>
                    </a:lnTo>
                    <a:lnTo>
                      <a:pt x="134" y="206"/>
                    </a:lnTo>
                    <a:lnTo>
                      <a:pt x="91" y="221"/>
                    </a:lnTo>
                    <a:lnTo>
                      <a:pt x="135" y="213"/>
                    </a:lnTo>
                    <a:lnTo>
                      <a:pt x="159" y="214"/>
                    </a:lnTo>
                    <a:lnTo>
                      <a:pt x="180" y="223"/>
                    </a:lnTo>
                    <a:lnTo>
                      <a:pt x="200" y="235"/>
                    </a:lnTo>
                    <a:lnTo>
                      <a:pt x="291" y="285"/>
                    </a:lnTo>
                    <a:lnTo>
                      <a:pt x="327" y="221"/>
                    </a:lnTo>
                  </a:path>
                </a:pathLst>
              </a:custGeom>
              <a:solidFill>
                <a:srgbClr val="00E0E0"/>
              </a:solidFill>
              <a:ln w="12700" cap="rnd" cmpd="sng">
                <a:solidFill>
                  <a:srgbClr val="0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627" name="Group 500"/>
              <p:cNvGrpSpPr>
                <a:grpSpLocks/>
              </p:cNvGrpSpPr>
              <p:nvPr/>
            </p:nvGrpSpPr>
            <p:grpSpPr bwMode="auto">
              <a:xfrm>
                <a:off x="2439" y="4032"/>
                <a:ext cx="142" cy="108"/>
                <a:chOff x="2439" y="4032"/>
                <a:chExt cx="142" cy="108"/>
              </a:xfrm>
            </p:grpSpPr>
            <p:sp>
              <p:nvSpPr>
                <p:cNvPr id="887" name="Freeform 497"/>
                <p:cNvSpPr>
                  <a:spLocks/>
                </p:cNvSpPr>
                <p:nvPr/>
              </p:nvSpPr>
              <p:spPr bwMode="auto">
                <a:xfrm>
                  <a:off x="2439" y="4032"/>
                  <a:ext cx="117" cy="92"/>
                </a:xfrm>
                <a:custGeom>
                  <a:avLst/>
                  <a:gdLst>
                    <a:gd name="T0" fmla="*/ 115 w 117"/>
                    <a:gd name="T1" fmla="*/ 28 h 92"/>
                    <a:gd name="T2" fmla="*/ 116 w 117"/>
                    <a:gd name="T3" fmla="*/ 17 h 92"/>
                    <a:gd name="T4" fmla="*/ 114 w 117"/>
                    <a:gd name="T5" fmla="*/ 9 h 92"/>
                    <a:gd name="T6" fmla="*/ 108 w 117"/>
                    <a:gd name="T7" fmla="*/ 3 h 92"/>
                    <a:gd name="T8" fmla="*/ 97 w 117"/>
                    <a:gd name="T9" fmla="*/ 0 h 92"/>
                    <a:gd name="T10" fmla="*/ 81 w 117"/>
                    <a:gd name="T11" fmla="*/ 0 h 92"/>
                    <a:gd name="T12" fmla="*/ 63 w 117"/>
                    <a:gd name="T13" fmla="*/ 1 h 92"/>
                    <a:gd name="T14" fmla="*/ 47 w 117"/>
                    <a:gd name="T15" fmla="*/ 5 h 92"/>
                    <a:gd name="T16" fmla="*/ 34 w 117"/>
                    <a:gd name="T17" fmla="*/ 10 h 92"/>
                    <a:gd name="T18" fmla="*/ 24 w 117"/>
                    <a:gd name="T19" fmla="*/ 17 h 92"/>
                    <a:gd name="T20" fmla="*/ 14 w 117"/>
                    <a:gd name="T21" fmla="*/ 27 h 92"/>
                    <a:gd name="T22" fmla="*/ 6 w 117"/>
                    <a:gd name="T23" fmla="*/ 38 h 92"/>
                    <a:gd name="T24" fmla="*/ 2 w 117"/>
                    <a:gd name="T25" fmla="*/ 50 h 92"/>
                    <a:gd name="T26" fmla="*/ 0 w 117"/>
                    <a:gd name="T27" fmla="*/ 60 h 92"/>
                    <a:gd name="T28" fmla="*/ 2 w 117"/>
                    <a:gd name="T29" fmla="*/ 68 h 92"/>
                    <a:gd name="T30" fmla="*/ 4 w 117"/>
                    <a:gd name="T31" fmla="*/ 78 h 92"/>
                    <a:gd name="T32" fmla="*/ 10 w 117"/>
                    <a:gd name="T33" fmla="*/ 85 h 92"/>
                    <a:gd name="T34" fmla="*/ 16 w 117"/>
                    <a:gd name="T35" fmla="*/ 88 h 92"/>
                    <a:gd name="T36" fmla="*/ 26 w 117"/>
                    <a:gd name="T37" fmla="*/ 91 h 92"/>
                    <a:gd name="T38" fmla="*/ 38 w 117"/>
                    <a:gd name="T39" fmla="*/ 88 h 92"/>
                    <a:gd name="T40" fmla="*/ 115 w 117"/>
                    <a:gd name="T41" fmla="*/ 28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7" h="92">
                      <a:moveTo>
                        <a:pt x="115" y="28"/>
                      </a:moveTo>
                      <a:lnTo>
                        <a:pt x="116" y="17"/>
                      </a:lnTo>
                      <a:lnTo>
                        <a:pt x="114" y="9"/>
                      </a:lnTo>
                      <a:lnTo>
                        <a:pt x="108" y="3"/>
                      </a:lnTo>
                      <a:lnTo>
                        <a:pt x="97" y="0"/>
                      </a:lnTo>
                      <a:lnTo>
                        <a:pt x="81" y="0"/>
                      </a:lnTo>
                      <a:lnTo>
                        <a:pt x="63" y="1"/>
                      </a:lnTo>
                      <a:lnTo>
                        <a:pt x="47" y="5"/>
                      </a:lnTo>
                      <a:lnTo>
                        <a:pt x="34" y="10"/>
                      </a:lnTo>
                      <a:lnTo>
                        <a:pt x="24" y="17"/>
                      </a:lnTo>
                      <a:lnTo>
                        <a:pt x="14" y="27"/>
                      </a:lnTo>
                      <a:lnTo>
                        <a:pt x="6" y="38"/>
                      </a:lnTo>
                      <a:lnTo>
                        <a:pt x="2" y="50"/>
                      </a:lnTo>
                      <a:lnTo>
                        <a:pt x="0" y="60"/>
                      </a:lnTo>
                      <a:lnTo>
                        <a:pt x="2" y="68"/>
                      </a:lnTo>
                      <a:lnTo>
                        <a:pt x="4" y="78"/>
                      </a:lnTo>
                      <a:lnTo>
                        <a:pt x="10" y="85"/>
                      </a:lnTo>
                      <a:lnTo>
                        <a:pt x="16" y="88"/>
                      </a:lnTo>
                      <a:lnTo>
                        <a:pt x="26" y="91"/>
                      </a:lnTo>
                      <a:lnTo>
                        <a:pt x="38" y="88"/>
                      </a:lnTo>
                      <a:lnTo>
                        <a:pt x="115" y="28"/>
                      </a:lnTo>
                    </a:path>
                  </a:pathLst>
                </a:custGeom>
                <a:solidFill>
                  <a:srgbClr val="E0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888" name="Freeform 498"/>
                <p:cNvSpPr>
                  <a:spLocks/>
                </p:cNvSpPr>
                <p:nvPr/>
              </p:nvSpPr>
              <p:spPr bwMode="auto">
                <a:xfrm>
                  <a:off x="2497" y="4071"/>
                  <a:ext cx="84" cy="69"/>
                </a:xfrm>
                <a:custGeom>
                  <a:avLst/>
                  <a:gdLst>
                    <a:gd name="T0" fmla="*/ 4 w 84"/>
                    <a:gd name="T1" fmla="*/ 67 h 69"/>
                    <a:gd name="T2" fmla="*/ 13 w 84"/>
                    <a:gd name="T3" fmla="*/ 68 h 69"/>
                    <a:gd name="T4" fmla="*/ 23 w 84"/>
                    <a:gd name="T5" fmla="*/ 67 h 69"/>
                    <a:gd name="T6" fmla="*/ 34 w 84"/>
                    <a:gd name="T7" fmla="*/ 64 h 69"/>
                    <a:gd name="T8" fmla="*/ 43 w 84"/>
                    <a:gd name="T9" fmla="*/ 60 h 69"/>
                    <a:gd name="T10" fmla="*/ 53 w 84"/>
                    <a:gd name="T11" fmla="*/ 55 h 69"/>
                    <a:gd name="T12" fmla="*/ 62 w 84"/>
                    <a:gd name="T13" fmla="*/ 48 h 69"/>
                    <a:gd name="T14" fmla="*/ 69 w 84"/>
                    <a:gd name="T15" fmla="*/ 41 h 69"/>
                    <a:gd name="T16" fmla="*/ 76 w 84"/>
                    <a:gd name="T17" fmla="*/ 32 h 69"/>
                    <a:gd name="T18" fmla="*/ 81 w 84"/>
                    <a:gd name="T19" fmla="*/ 22 h 69"/>
                    <a:gd name="T20" fmla="*/ 82 w 84"/>
                    <a:gd name="T21" fmla="*/ 15 h 69"/>
                    <a:gd name="T22" fmla="*/ 83 w 84"/>
                    <a:gd name="T23" fmla="*/ 7 h 69"/>
                    <a:gd name="T24" fmla="*/ 80 w 84"/>
                    <a:gd name="T25" fmla="*/ 0 h 69"/>
                    <a:gd name="T26" fmla="*/ 49 w 84"/>
                    <a:gd name="T27" fmla="*/ 3 h 69"/>
                    <a:gd name="T28" fmla="*/ 14 w 84"/>
                    <a:gd name="T29" fmla="*/ 14 h 69"/>
                    <a:gd name="T30" fmla="*/ 0 w 84"/>
                    <a:gd name="T31" fmla="*/ 44 h 69"/>
                    <a:gd name="T32" fmla="*/ 4 w 84"/>
                    <a:gd name="T33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4" h="69">
                      <a:moveTo>
                        <a:pt x="4" y="67"/>
                      </a:moveTo>
                      <a:lnTo>
                        <a:pt x="13" y="68"/>
                      </a:lnTo>
                      <a:lnTo>
                        <a:pt x="23" y="67"/>
                      </a:lnTo>
                      <a:lnTo>
                        <a:pt x="34" y="64"/>
                      </a:lnTo>
                      <a:lnTo>
                        <a:pt x="43" y="60"/>
                      </a:lnTo>
                      <a:lnTo>
                        <a:pt x="53" y="55"/>
                      </a:lnTo>
                      <a:lnTo>
                        <a:pt x="62" y="48"/>
                      </a:lnTo>
                      <a:lnTo>
                        <a:pt x="69" y="41"/>
                      </a:lnTo>
                      <a:lnTo>
                        <a:pt x="76" y="32"/>
                      </a:lnTo>
                      <a:lnTo>
                        <a:pt x="81" y="22"/>
                      </a:lnTo>
                      <a:lnTo>
                        <a:pt x="82" y="15"/>
                      </a:lnTo>
                      <a:lnTo>
                        <a:pt x="83" y="7"/>
                      </a:lnTo>
                      <a:lnTo>
                        <a:pt x="80" y="0"/>
                      </a:lnTo>
                      <a:lnTo>
                        <a:pt x="49" y="3"/>
                      </a:lnTo>
                      <a:lnTo>
                        <a:pt x="14" y="14"/>
                      </a:lnTo>
                      <a:lnTo>
                        <a:pt x="0" y="44"/>
                      </a:lnTo>
                      <a:lnTo>
                        <a:pt x="4" y="67"/>
                      </a:lnTo>
                    </a:path>
                  </a:pathLst>
                </a:custGeom>
                <a:solidFill>
                  <a:srgbClr val="FFA0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889" name="Freeform 499"/>
                <p:cNvSpPr>
                  <a:spLocks/>
                </p:cNvSpPr>
                <p:nvPr/>
              </p:nvSpPr>
              <p:spPr bwMode="auto">
                <a:xfrm>
                  <a:off x="2469" y="4054"/>
                  <a:ext cx="110" cy="85"/>
                </a:xfrm>
                <a:custGeom>
                  <a:avLst/>
                  <a:gdLst>
                    <a:gd name="T0" fmla="*/ 81 w 110"/>
                    <a:gd name="T1" fmla="*/ 0 h 85"/>
                    <a:gd name="T2" fmla="*/ 68 w 110"/>
                    <a:gd name="T3" fmla="*/ 0 h 85"/>
                    <a:gd name="T4" fmla="*/ 53 w 110"/>
                    <a:gd name="T5" fmla="*/ 2 h 85"/>
                    <a:gd name="T6" fmla="*/ 41 w 110"/>
                    <a:gd name="T7" fmla="*/ 5 h 85"/>
                    <a:gd name="T8" fmla="*/ 30 w 110"/>
                    <a:gd name="T9" fmla="*/ 9 h 85"/>
                    <a:gd name="T10" fmla="*/ 20 w 110"/>
                    <a:gd name="T11" fmla="*/ 15 h 85"/>
                    <a:gd name="T12" fmla="*/ 12 w 110"/>
                    <a:gd name="T13" fmla="*/ 22 h 85"/>
                    <a:gd name="T14" fmla="*/ 6 w 110"/>
                    <a:gd name="T15" fmla="*/ 29 h 85"/>
                    <a:gd name="T16" fmla="*/ 2 w 110"/>
                    <a:gd name="T17" fmla="*/ 37 h 85"/>
                    <a:gd name="T18" fmla="*/ 0 w 110"/>
                    <a:gd name="T19" fmla="*/ 45 h 85"/>
                    <a:gd name="T20" fmla="*/ 0 w 110"/>
                    <a:gd name="T21" fmla="*/ 53 h 85"/>
                    <a:gd name="T22" fmla="*/ 1 w 110"/>
                    <a:gd name="T23" fmla="*/ 63 h 85"/>
                    <a:gd name="T24" fmla="*/ 31 w 110"/>
                    <a:gd name="T25" fmla="*/ 84 h 85"/>
                    <a:gd name="T26" fmla="*/ 33 w 110"/>
                    <a:gd name="T27" fmla="*/ 72 h 85"/>
                    <a:gd name="T28" fmla="*/ 37 w 110"/>
                    <a:gd name="T29" fmla="*/ 63 h 85"/>
                    <a:gd name="T30" fmla="*/ 44 w 110"/>
                    <a:gd name="T31" fmla="*/ 51 h 85"/>
                    <a:gd name="T32" fmla="*/ 53 w 110"/>
                    <a:gd name="T33" fmla="*/ 42 h 85"/>
                    <a:gd name="T34" fmla="*/ 65 w 110"/>
                    <a:gd name="T35" fmla="*/ 33 h 85"/>
                    <a:gd name="T36" fmla="*/ 81 w 110"/>
                    <a:gd name="T37" fmla="*/ 24 h 85"/>
                    <a:gd name="T38" fmla="*/ 94 w 110"/>
                    <a:gd name="T39" fmla="*/ 20 h 85"/>
                    <a:gd name="T40" fmla="*/ 109 w 110"/>
                    <a:gd name="T41" fmla="*/ 17 h 85"/>
                    <a:gd name="T42" fmla="*/ 81 w 110"/>
                    <a:gd name="T43" fmla="*/ 0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10" h="85">
                      <a:moveTo>
                        <a:pt x="81" y="0"/>
                      </a:moveTo>
                      <a:lnTo>
                        <a:pt x="68" y="0"/>
                      </a:lnTo>
                      <a:lnTo>
                        <a:pt x="53" y="2"/>
                      </a:lnTo>
                      <a:lnTo>
                        <a:pt x="41" y="5"/>
                      </a:lnTo>
                      <a:lnTo>
                        <a:pt x="30" y="9"/>
                      </a:lnTo>
                      <a:lnTo>
                        <a:pt x="20" y="15"/>
                      </a:lnTo>
                      <a:lnTo>
                        <a:pt x="12" y="22"/>
                      </a:lnTo>
                      <a:lnTo>
                        <a:pt x="6" y="29"/>
                      </a:lnTo>
                      <a:lnTo>
                        <a:pt x="2" y="37"/>
                      </a:lnTo>
                      <a:lnTo>
                        <a:pt x="0" y="45"/>
                      </a:lnTo>
                      <a:lnTo>
                        <a:pt x="0" y="53"/>
                      </a:lnTo>
                      <a:lnTo>
                        <a:pt x="1" y="63"/>
                      </a:lnTo>
                      <a:lnTo>
                        <a:pt x="31" y="84"/>
                      </a:lnTo>
                      <a:lnTo>
                        <a:pt x="33" y="72"/>
                      </a:lnTo>
                      <a:lnTo>
                        <a:pt x="37" y="63"/>
                      </a:lnTo>
                      <a:lnTo>
                        <a:pt x="44" y="51"/>
                      </a:lnTo>
                      <a:lnTo>
                        <a:pt x="53" y="42"/>
                      </a:lnTo>
                      <a:lnTo>
                        <a:pt x="65" y="33"/>
                      </a:lnTo>
                      <a:lnTo>
                        <a:pt x="81" y="24"/>
                      </a:lnTo>
                      <a:lnTo>
                        <a:pt x="94" y="20"/>
                      </a:lnTo>
                      <a:lnTo>
                        <a:pt x="109" y="17"/>
                      </a:lnTo>
                      <a:lnTo>
                        <a:pt x="81" y="0"/>
                      </a:lnTo>
                    </a:path>
                  </a:pathLst>
                </a:custGeom>
                <a:solidFill>
                  <a:srgbClr val="FF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628" name="Group 759"/>
              <p:cNvGrpSpPr>
                <a:grpSpLocks/>
              </p:cNvGrpSpPr>
              <p:nvPr/>
            </p:nvGrpSpPr>
            <p:grpSpPr bwMode="auto">
              <a:xfrm>
                <a:off x="2481" y="4055"/>
                <a:ext cx="363" cy="234"/>
                <a:chOff x="2481" y="4055"/>
                <a:chExt cx="363" cy="234"/>
              </a:xfrm>
            </p:grpSpPr>
            <p:grpSp>
              <p:nvGrpSpPr>
                <p:cNvPr id="629" name="Group 506"/>
                <p:cNvGrpSpPr>
                  <a:grpSpLocks/>
                </p:cNvGrpSpPr>
                <p:nvPr/>
              </p:nvGrpSpPr>
              <p:grpSpPr bwMode="auto">
                <a:xfrm>
                  <a:off x="2654" y="4217"/>
                  <a:ext cx="33" cy="28"/>
                  <a:chOff x="2654" y="4217"/>
                  <a:chExt cx="33" cy="28"/>
                </a:xfrm>
              </p:grpSpPr>
              <p:sp>
                <p:nvSpPr>
                  <p:cNvPr id="882" name="Oval 501"/>
                  <p:cNvSpPr>
                    <a:spLocks noChangeArrowheads="1"/>
                  </p:cNvSpPr>
                  <p:nvPr/>
                </p:nvSpPr>
                <p:spPr bwMode="auto">
                  <a:xfrm>
                    <a:off x="2654" y="4217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3" name="Oval 502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219"/>
                    <a:ext cx="23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4" name="Oval 503"/>
                  <p:cNvSpPr>
                    <a:spLocks noChangeArrowheads="1"/>
                  </p:cNvSpPr>
                  <p:nvPr/>
                </p:nvSpPr>
                <p:spPr bwMode="auto">
                  <a:xfrm>
                    <a:off x="2660" y="4219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5" name="Oval 504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22"/>
                    <a:ext cx="12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6" name="Oval 505"/>
                  <p:cNvSpPr>
                    <a:spLocks noChangeArrowheads="1"/>
                  </p:cNvSpPr>
                  <p:nvPr/>
                </p:nvSpPr>
                <p:spPr bwMode="auto">
                  <a:xfrm>
                    <a:off x="2679" y="4227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0" name="Group 512"/>
                <p:cNvGrpSpPr>
                  <a:grpSpLocks/>
                </p:cNvGrpSpPr>
                <p:nvPr/>
              </p:nvGrpSpPr>
              <p:grpSpPr bwMode="auto">
                <a:xfrm>
                  <a:off x="2637" y="4182"/>
                  <a:ext cx="33" cy="28"/>
                  <a:chOff x="2637" y="4182"/>
                  <a:chExt cx="33" cy="28"/>
                </a:xfrm>
              </p:grpSpPr>
              <p:sp>
                <p:nvSpPr>
                  <p:cNvPr id="877" name="Oval 507"/>
                  <p:cNvSpPr>
                    <a:spLocks noChangeArrowheads="1"/>
                  </p:cNvSpPr>
                  <p:nvPr/>
                </p:nvSpPr>
                <p:spPr bwMode="auto">
                  <a:xfrm>
                    <a:off x="2637" y="4182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8" name="Oval 508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88"/>
                    <a:ext cx="22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9" name="Oval 509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83"/>
                    <a:ext cx="24" cy="2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0" name="Oval 510"/>
                  <p:cNvSpPr>
                    <a:spLocks noChangeArrowheads="1"/>
                  </p:cNvSpPr>
                  <p:nvPr/>
                </p:nvSpPr>
                <p:spPr bwMode="auto">
                  <a:xfrm>
                    <a:off x="2641" y="4193"/>
                    <a:ext cx="13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1" name="Oval 511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99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1" name="Group 518"/>
                <p:cNvGrpSpPr>
                  <a:grpSpLocks/>
                </p:cNvGrpSpPr>
                <p:nvPr/>
              </p:nvGrpSpPr>
              <p:grpSpPr bwMode="auto">
                <a:xfrm>
                  <a:off x="2692" y="4186"/>
                  <a:ext cx="33" cy="27"/>
                  <a:chOff x="2692" y="4186"/>
                  <a:chExt cx="33" cy="27"/>
                </a:xfrm>
              </p:grpSpPr>
              <p:sp>
                <p:nvSpPr>
                  <p:cNvPr id="872" name="Oval 513"/>
                  <p:cNvSpPr>
                    <a:spLocks noChangeArrowheads="1"/>
                  </p:cNvSpPr>
                  <p:nvPr/>
                </p:nvSpPr>
                <p:spPr bwMode="auto">
                  <a:xfrm>
                    <a:off x="2692" y="4186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3" name="Oval 514"/>
                  <p:cNvSpPr>
                    <a:spLocks noChangeArrowheads="1"/>
                  </p:cNvSpPr>
                  <p:nvPr/>
                </p:nvSpPr>
                <p:spPr bwMode="auto">
                  <a:xfrm>
                    <a:off x="2698" y="4188"/>
                    <a:ext cx="23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4" name="Oval 515"/>
                  <p:cNvSpPr>
                    <a:spLocks noChangeArrowheads="1"/>
                  </p:cNvSpPr>
                  <p:nvPr/>
                </p:nvSpPr>
                <p:spPr bwMode="auto">
                  <a:xfrm>
                    <a:off x="2695" y="4188"/>
                    <a:ext cx="23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5" name="Oval 516"/>
                  <p:cNvSpPr>
                    <a:spLocks noChangeArrowheads="1"/>
                  </p:cNvSpPr>
                  <p:nvPr/>
                </p:nvSpPr>
                <p:spPr bwMode="auto">
                  <a:xfrm>
                    <a:off x="2697" y="4190"/>
                    <a:ext cx="13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6" name="Oval 517"/>
                  <p:cNvSpPr>
                    <a:spLocks noChangeArrowheads="1"/>
                  </p:cNvSpPr>
                  <p:nvPr/>
                </p:nvSpPr>
                <p:spPr bwMode="auto">
                  <a:xfrm>
                    <a:off x="2699" y="4196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2" name="Group 524"/>
                <p:cNvGrpSpPr>
                  <a:grpSpLocks/>
                </p:cNvGrpSpPr>
                <p:nvPr/>
              </p:nvGrpSpPr>
              <p:grpSpPr bwMode="auto">
                <a:xfrm>
                  <a:off x="2740" y="4205"/>
                  <a:ext cx="24" cy="19"/>
                  <a:chOff x="2740" y="4205"/>
                  <a:chExt cx="24" cy="19"/>
                </a:xfrm>
              </p:grpSpPr>
              <p:sp>
                <p:nvSpPr>
                  <p:cNvPr id="867" name="Oval 519"/>
                  <p:cNvSpPr>
                    <a:spLocks noChangeArrowheads="1"/>
                  </p:cNvSpPr>
                  <p:nvPr/>
                </p:nvSpPr>
                <p:spPr bwMode="auto">
                  <a:xfrm>
                    <a:off x="2740" y="4205"/>
                    <a:ext cx="24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8" name="Oval 520"/>
                  <p:cNvSpPr>
                    <a:spLocks noChangeArrowheads="1"/>
                  </p:cNvSpPr>
                  <p:nvPr/>
                </p:nvSpPr>
                <p:spPr bwMode="auto">
                  <a:xfrm>
                    <a:off x="2745" y="4208"/>
                    <a:ext cx="16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9" name="Oval 521"/>
                  <p:cNvSpPr>
                    <a:spLocks noChangeArrowheads="1"/>
                  </p:cNvSpPr>
                  <p:nvPr/>
                </p:nvSpPr>
                <p:spPr bwMode="auto">
                  <a:xfrm>
                    <a:off x="2743" y="4208"/>
                    <a:ext cx="16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0" name="Oval 522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209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1" name="Oval 523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211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3" name="Group 530"/>
                <p:cNvGrpSpPr>
                  <a:grpSpLocks/>
                </p:cNvGrpSpPr>
                <p:nvPr/>
              </p:nvGrpSpPr>
              <p:grpSpPr bwMode="auto">
                <a:xfrm>
                  <a:off x="2710" y="4216"/>
                  <a:ext cx="29" cy="22"/>
                  <a:chOff x="2710" y="4216"/>
                  <a:chExt cx="29" cy="22"/>
                </a:xfrm>
              </p:grpSpPr>
              <p:sp>
                <p:nvSpPr>
                  <p:cNvPr id="862" name="Oval 525"/>
                  <p:cNvSpPr>
                    <a:spLocks noChangeArrowheads="1"/>
                  </p:cNvSpPr>
                  <p:nvPr/>
                </p:nvSpPr>
                <p:spPr bwMode="auto">
                  <a:xfrm>
                    <a:off x="2710" y="4216"/>
                    <a:ext cx="29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3" name="Oval 526"/>
                  <p:cNvSpPr>
                    <a:spLocks noChangeArrowheads="1"/>
                  </p:cNvSpPr>
                  <p:nvPr/>
                </p:nvSpPr>
                <p:spPr bwMode="auto">
                  <a:xfrm>
                    <a:off x="2714" y="4217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4" name="Oval 527"/>
                  <p:cNvSpPr>
                    <a:spLocks noChangeArrowheads="1"/>
                  </p:cNvSpPr>
                  <p:nvPr/>
                </p:nvSpPr>
                <p:spPr bwMode="auto">
                  <a:xfrm>
                    <a:off x="2716" y="4217"/>
                    <a:ext cx="20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5" name="Oval 528"/>
                  <p:cNvSpPr>
                    <a:spLocks noChangeArrowheads="1"/>
                  </p:cNvSpPr>
                  <p:nvPr/>
                </p:nvSpPr>
                <p:spPr bwMode="auto">
                  <a:xfrm>
                    <a:off x="2723" y="4219"/>
                    <a:ext cx="11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6" name="Oval 529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224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4" name="Group 536"/>
                <p:cNvGrpSpPr>
                  <a:grpSpLocks/>
                </p:cNvGrpSpPr>
                <p:nvPr/>
              </p:nvGrpSpPr>
              <p:grpSpPr bwMode="auto">
                <a:xfrm>
                  <a:off x="2666" y="4204"/>
                  <a:ext cx="18" cy="14"/>
                  <a:chOff x="2666" y="4204"/>
                  <a:chExt cx="18" cy="14"/>
                </a:xfrm>
              </p:grpSpPr>
              <p:sp>
                <p:nvSpPr>
                  <p:cNvPr id="857" name="Oval 531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204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8" name="Oval 532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05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9" name="Oval 533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05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0" name="Oval 534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08"/>
                    <a:ext cx="5" cy="4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1" name="Oval 535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10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5" name="Group 542"/>
                <p:cNvGrpSpPr>
                  <a:grpSpLocks/>
                </p:cNvGrpSpPr>
                <p:nvPr/>
              </p:nvGrpSpPr>
              <p:grpSpPr bwMode="auto">
                <a:xfrm>
                  <a:off x="2674" y="4158"/>
                  <a:ext cx="32" cy="28"/>
                  <a:chOff x="2674" y="4158"/>
                  <a:chExt cx="32" cy="28"/>
                </a:xfrm>
              </p:grpSpPr>
              <p:sp>
                <p:nvSpPr>
                  <p:cNvPr id="852" name="Oval 537"/>
                  <p:cNvSpPr>
                    <a:spLocks noChangeArrowheads="1"/>
                  </p:cNvSpPr>
                  <p:nvPr/>
                </p:nvSpPr>
                <p:spPr bwMode="auto">
                  <a:xfrm>
                    <a:off x="2674" y="4158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3" name="Oval 538"/>
                  <p:cNvSpPr>
                    <a:spLocks noChangeArrowheads="1"/>
                  </p:cNvSpPr>
                  <p:nvPr/>
                </p:nvSpPr>
                <p:spPr bwMode="auto">
                  <a:xfrm>
                    <a:off x="2677" y="4160"/>
                    <a:ext cx="23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4" name="Oval 539"/>
                  <p:cNvSpPr>
                    <a:spLocks noChangeArrowheads="1"/>
                  </p:cNvSpPr>
                  <p:nvPr/>
                </p:nvSpPr>
                <p:spPr bwMode="auto">
                  <a:xfrm>
                    <a:off x="2680" y="4160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5" name="Oval 540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63"/>
                    <a:ext cx="14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6" name="Oval 541"/>
                  <p:cNvSpPr>
                    <a:spLocks noChangeArrowheads="1"/>
                  </p:cNvSpPr>
                  <p:nvPr/>
                </p:nvSpPr>
                <p:spPr bwMode="auto">
                  <a:xfrm>
                    <a:off x="2699" y="4167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6" name="Group 548"/>
                <p:cNvGrpSpPr>
                  <a:grpSpLocks/>
                </p:cNvGrpSpPr>
                <p:nvPr/>
              </p:nvGrpSpPr>
              <p:grpSpPr bwMode="auto">
                <a:xfrm>
                  <a:off x="2657" y="4122"/>
                  <a:ext cx="33" cy="27"/>
                  <a:chOff x="2657" y="4122"/>
                  <a:chExt cx="33" cy="27"/>
                </a:xfrm>
              </p:grpSpPr>
              <p:sp>
                <p:nvSpPr>
                  <p:cNvPr id="847" name="Oval 543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122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8" name="Oval 544"/>
                  <p:cNvSpPr>
                    <a:spLocks noChangeArrowheads="1"/>
                  </p:cNvSpPr>
                  <p:nvPr/>
                </p:nvSpPr>
                <p:spPr bwMode="auto">
                  <a:xfrm>
                    <a:off x="2663" y="4130"/>
                    <a:ext cx="22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9" name="Oval 545"/>
                  <p:cNvSpPr>
                    <a:spLocks noChangeArrowheads="1"/>
                  </p:cNvSpPr>
                  <p:nvPr/>
                </p:nvSpPr>
                <p:spPr bwMode="auto">
                  <a:xfrm>
                    <a:off x="2660" y="4123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0" name="Oval 546"/>
                  <p:cNvSpPr>
                    <a:spLocks noChangeArrowheads="1"/>
                  </p:cNvSpPr>
                  <p:nvPr/>
                </p:nvSpPr>
                <p:spPr bwMode="auto">
                  <a:xfrm>
                    <a:off x="2662" y="4134"/>
                    <a:ext cx="12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1" name="Oval 547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140"/>
                    <a:ext cx="1" cy="3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7" name="Group 554"/>
                <p:cNvGrpSpPr>
                  <a:grpSpLocks/>
                </p:cNvGrpSpPr>
                <p:nvPr/>
              </p:nvGrpSpPr>
              <p:grpSpPr bwMode="auto">
                <a:xfrm>
                  <a:off x="2708" y="4128"/>
                  <a:ext cx="32" cy="28"/>
                  <a:chOff x="2708" y="4128"/>
                  <a:chExt cx="32" cy="28"/>
                </a:xfrm>
              </p:grpSpPr>
              <p:sp>
                <p:nvSpPr>
                  <p:cNvPr id="842" name="Oval 549"/>
                  <p:cNvSpPr>
                    <a:spLocks noChangeArrowheads="1"/>
                  </p:cNvSpPr>
                  <p:nvPr/>
                </p:nvSpPr>
                <p:spPr bwMode="auto">
                  <a:xfrm>
                    <a:off x="2708" y="4128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3" name="Oval 550"/>
                  <p:cNvSpPr>
                    <a:spLocks noChangeArrowheads="1"/>
                  </p:cNvSpPr>
                  <p:nvPr/>
                </p:nvSpPr>
                <p:spPr bwMode="auto">
                  <a:xfrm>
                    <a:off x="2715" y="4131"/>
                    <a:ext cx="22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4" name="Oval 551"/>
                  <p:cNvSpPr>
                    <a:spLocks noChangeArrowheads="1"/>
                  </p:cNvSpPr>
                  <p:nvPr/>
                </p:nvSpPr>
                <p:spPr bwMode="auto">
                  <a:xfrm>
                    <a:off x="2710" y="4131"/>
                    <a:ext cx="25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5" name="Oval 552"/>
                  <p:cNvSpPr>
                    <a:spLocks noChangeArrowheads="1"/>
                  </p:cNvSpPr>
                  <p:nvPr/>
                </p:nvSpPr>
                <p:spPr bwMode="auto">
                  <a:xfrm>
                    <a:off x="2712" y="4133"/>
                    <a:ext cx="14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6" name="Oval 553"/>
                  <p:cNvSpPr>
                    <a:spLocks noChangeArrowheads="1"/>
                  </p:cNvSpPr>
                  <p:nvPr/>
                </p:nvSpPr>
                <p:spPr bwMode="auto">
                  <a:xfrm>
                    <a:off x="2716" y="4137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8" name="Group 560"/>
                <p:cNvGrpSpPr>
                  <a:grpSpLocks/>
                </p:cNvGrpSpPr>
                <p:nvPr/>
              </p:nvGrpSpPr>
              <p:grpSpPr bwMode="auto">
                <a:xfrm>
                  <a:off x="2761" y="4146"/>
                  <a:ext cx="22" cy="18"/>
                  <a:chOff x="2761" y="4146"/>
                  <a:chExt cx="22" cy="18"/>
                </a:xfrm>
              </p:grpSpPr>
              <p:sp>
                <p:nvSpPr>
                  <p:cNvPr id="837" name="Oval 555"/>
                  <p:cNvSpPr>
                    <a:spLocks noChangeArrowheads="1"/>
                  </p:cNvSpPr>
                  <p:nvPr/>
                </p:nvSpPr>
                <p:spPr bwMode="auto">
                  <a:xfrm>
                    <a:off x="2761" y="4146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8" name="Oval 556"/>
                  <p:cNvSpPr>
                    <a:spLocks noChangeArrowheads="1"/>
                  </p:cNvSpPr>
                  <p:nvPr/>
                </p:nvSpPr>
                <p:spPr bwMode="auto">
                  <a:xfrm>
                    <a:off x="2766" y="4147"/>
                    <a:ext cx="15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9" name="Oval 557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48"/>
                    <a:ext cx="15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0" name="Oval 558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49"/>
                    <a:ext cx="8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1" name="Oval 559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51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9" name="Group 566"/>
                <p:cNvGrpSpPr>
                  <a:grpSpLocks/>
                </p:cNvGrpSpPr>
                <p:nvPr/>
              </p:nvGrpSpPr>
              <p:grpSpPr bwMode="auto">
                <a:xfrm>
                  <a:off x="2731" y="4157"/>
                  <a:ext cx="28" cy="21"/>
                  <a:chOff x="2731" y="4157"/>
                  <a:chExt cx="28" cy="21"/>
                </a:xfrm>
              </p:grpSpPr>
              <p:sp>
                <p:nvSpPr>
                  <p:cNvPr id="832" name="Oval 561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157"/>
                    <a:ext cx="28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3" name="Oval 562"/>
                  <p:cNvSpPr>
                    <a:spLocks noChangeArrowheads="1"/>
                  </p:cNvSpPr>
                  <p:nvPr/>
                </p:nvSpPr>
                <p:spPr bwMode="auto">
                  <a:xfrm>
                    <a:off x="2733" y="4159"/>
                    <a:ext cx="19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4" name="Oval 563"/>
                  <p:cNvSpPr>
                    <a:spLocks noChangeArrowheads="1"/>
                  </p:cNvSpPr>
                  <p:nvPr/>
                </p:nvSpPr>
                <p:spPr bwMode="auto">
                  <a:xfrm>
                    <a:off x="2736" y="4159"/>
                    <a:ext cx="20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5" name="Oval 564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160"/>
                    <a:ext cx="10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6" name="Oval 565"/>
                  <p:cNvSpPr>
                    <a:spLocks noChangeArrowheads="1"/>
                  </p:cNvSpPr>
                  <p:nvPr/>
                </p:nvSpPr>
                <p:spPr bwMode="auto">
                  <a:xfrm>
                    <a:off x="2752" y="4164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0" name="Group 572"/>
                <p:cNvGrpSpPr>
                  <a:grpSpLocks/>
                </p:cNvGrpSpPr>
                <p:nvPr/>
              </p:nvGrpSpPr>
              <p:grpSpPr bwMode="auto">
                <a:xfrm>
                  <a:off x="2687" y="4146"/>
                  <a:ext cx="16" cy="14"/>
                  <a:chOff x="2687" y="4146"/>
                  <a:chExt cx="16" cy="14"/>
                </a:xfrm>
              </p:grpSpPr>
              <p:sp>
                <p:nvSpPr>
                  <p:cNvPr id="827" name="Oval 567"/>
                  <p:cNvSpPr>
                    <a:spLocks noChangeArrowheads="1"/>
                  </p:cNvSpPr>
                  <p:nvPr/>
                </p:nvSpPr>
                <p:spPr bwMode="auto">
                  <a:xfrm>
                    <a:off x="2687" y="4146"/>
                    <a:ext cx="16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8" name="Oval 568"/>
                  <p:cNvSpPr>
                    <a:spLocks noChangeArrowheads="1"/>
                  </p:cNvSpPr>
                  <p:nvPr/>
                </p:nvSpPr>
                <p:spPr bwMode="auto">
                  <a:xfrm>
                    <a:off x="2690" y="4146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9" name="Oval 569"/>
                  <p:cNvSpPr>
                    <a:spLocks noChangeArrowheads="1"/>
                  </p:cNvSpPr>
                  <p:nvPr/>
                </p:nvSpPr>
                <p:spPr bwMode="auto">
                  <a:xfrm>
                    <a:off x="2688" y="4146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0" name="Oval 570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47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1" name="Oval 571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49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1" name="Group 578"/>
                <p:cNvGrpSpPr>
                  <a:grpSpLocks/>
                </p:cNvGrpSpPr>
                <p:nvPr/>
              </p:nvGrpSpPr>
              <p:grpSpPr bwMode="auto">
                <a:xfrm>
                  <a:off x="2558" y="4195"/>
                  <a:ext cx="25" cy="20"/>
                  <a:chOff x="2558" y="4195"/>
                  <a:chExt cx="25" cy="20"/>
                </a:xfrm>
              </p:grpSpPr>
              <p:sp>
                <p:nvSpPr>
                  <p:cNvPr id="822" name="Oval 573"/>
                  <p:cNvSpPr>
                    <a:spLocks noChangeArrowheads="1"/>
                  </p:cNvSpPr>
                  <p:nvPr/>
                </p:nvSpPr>
                <p:spPr bwMode="auto">
                  <a:xfrm>
                    <a:off x="2558" y="4195"/>
                    <a:ext cx="25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3" name="Oval 574"/>
                  <p:cNvSpPr>
                    <a:spLocks noChangeArrowheads="1"/>
                  </p:cNvSpPr>
                  <p:nvPr/>
                </p:nvSpPr>
                <p:spPr bwMode="auto">
                  <a:xfrm>
                    <a:off x="2561" y="4197"/>
                    <a:ext cx="17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4" name="Oval 575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197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5" name="Oval 576"/>
                  <p:cNvSpPr>
                    <a:spLocks noChangeArrowheads="1"/>
                  </p:cNvSpPr>
                  <p:nvPr/>
                </p:nvSpPr>
                <p:spPr bwMode="auto">
                  <a:xfrm>
                    <a:off x="2570" y="4199"/>
                    <a:ext cx="10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6" name="Oval 577"/>
                  <p:cNvSpPr>
                    <a:spLocks noChangeArrowheads="1"/>
                  </p:cNvSpPr>
                  <p:nvPr/>
                </p:nvSpPr>
                <p:spPr bwMode="auto">
                  <a:xfrm>
                    <a:off x="2577" y="420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2" name="Group 584"/>
                <p:cNvGrpSpPr>
                  <a:grpSpLocks/>
                </p:cNvGrpSpPr>
                <p:nvPr/>
              </p:nvGrpSpPr>
              <p:grpSpPr bwMode="auto">
                <a:xfrm>
                  <a:off x="2591" y="4161"/>
                  <a:ext cx="25" cy="24"/>
                  <a:chOff x="2591" y="4161"/>
                  <a:chExt cx="25" cy="24"/>
                </a:xfrm>
              </p:grpSpPr>
              <p:sp>
                <p:nvSpPr>
                  <p:cNvPr id="817" name="Oval 579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161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8" name="Oval 580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64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9" name="Oval 581"/>
                  <p:cNvSpPr>
                    <a:spLocks noChangeArrowheads="1"/>
                  </p:cNvSpPr>
                  <p:nvPr/>
                </p:nvSpPr>
                <p:spPr bwMode="auto">
                  <a:xfrm>
                    <a:off x="2593" y="4164"/>
                    <a:ext cx="19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0" name="Oval 582"/>
                  <p:cNvSpPr>
                    <a:spLocks noChangeArrowheads="1"/>
                  </p:cNvSpPr>
                  <p:nvPr/>
                </p:nvSpPr>
                <p:spPr bwMode="auto">
                  <a:xfrm>
                    <a:off x="2594" y="4165"/>
                    <a:ext cx="10" cy="11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1" name="Oval 583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69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3" name="Group 590"/>
                <p:cNvGrpSpPr>
                  <a:grpSpLocks/>
                </p:cNvGrpSpPr>
                <p:nvPr/>
              </p:nvGrpSpPr>
              <p:grpSpPr bwMode="auto">
                <a:xfrm>
                  <a:off x="2634" y="4167"/>
                  <a:ext cx="23" cy="18"/>
                  <a:chOff x="2634" y="4167"/>
                  <a:chExt cx="23" cy="18"/>
                </a:xfrm>
              </p:grpSpPr>
              <p:sp>
                <p:nvSpPr>
                  <p:cNvPr id="812" name="Oval 585"/>
                  <p:cNvSpPr>
                    <a:spLocks noChangeArrowheads="1"/>
                  </p:cNvSpPr>
                  <p:nvPr/>
                </p:nvSpPr>
                <p:spPr bwMode="auto">
                  <a:xfrm>
                    <a:off x="2634" y="4167"/>
                    <a:ext cx="23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3" name="Oval 586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69"/>
                    <a:ext cx="15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4" name="Oval 587"/>
                  <p:cNvSpPr>
                    <a:spLocks noChangeArrowheads="1"/>
                  </p:cNvSpPr>
                  <p:nvPr/>
                </p:nvSpPr>
                <p:spPr bwMode="auto">
                  <a:xfrm>
                    <a:off x="2636" y="4169"/>
                    <a:ext cx="16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5" name="Oval 588"/>
                  <p:cNvSpPr>
                    <a:spLocks noChangeArrowheads="1"/>
                  </p:cNvSpPr>
                  <p:nvPr/>
                </p:nvSpPr>
                <p:spPr bwMode="auto">
                  <a:xfrm>
                    <a:off x="2638" y="4172"/>
                    <a:ext cx="8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6" name="Oval 589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7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4" name="Group 596"/>
                <p:cNvGrpSpPr>
                  <a:grpSpLocks/>
                </p:cNvGrpSpPr>
                <p:nvPr/>
              </p:nvGrpSpPr>
              <p:grpSpPr bwMode="auto">
                <a:xfrm>
                  <a:off x="2607" y="4186"/>
                  <a:ext cx="27" cy="22"/>
                  <a:chOff x="2607" y="4186"/>
                  <a:chExt cx="27" cy="22"/>
                </a:xfrm>
              </p:grpSpPr>
              <p:sp>
                <p:nvSpPr>
                  <p:cNvPr id="807" name="Oval 591"/>
                  <p:cNvSpPr>
                    <a:spLocks noChangeArrowheads="1"/>
                  </p:cNvSpPr>
                  <p:nvPr/>
                </p:nvSpPr>
                <p:spPr bwMode="auto">
                  <a:xfrm>
                    <a:off x="2607" y="4186"/>
                    <a:ext cx="27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8" name="Oval 592"/>
                  <p:cNvSpPr>
                    <a:spLocks noChangeArrowheads="1"/>
                  </p:cNvSpPr>
                  <p:nvPr/>
                </p:nvSpPr>
                <p:spPr bwMode="auto">
                  <a:xfrm>
                    <a:off x="2610" y="418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9" name="Oval 593"/>
                  <p:cNvSpPr>
                    <a:spLocks noChangeArrowheads="1"/>
                  </p:cNvSpPr>
                  <p:nvPr/>
                </p:nvSpPr>
                <p:spPr bwMode="auto">
                  <a:xfrm>
                    <a:off x="2612" y="4188"/>
                    <a:ext cx="20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0" name="Oval 594"/>
                  <p:cNvSpPr>
                    <a:spLocks noChangeArrowheads="1"/>
                  </p:cNvSpPr>
                  <p:nvPr/>
                </p:nvSpPr>
                <p:spPr bwMode="auto">
                  <a:xfrm>
                    <a:off x="2619" y="4190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1" name="Oval 595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9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5" name="Group 602"/>
                <p:cNvGrpSpPr>
                  <a:grpSpLocks/>
                </p:cNvGrpSpPr>
                <p:nvPr/>
              </p:nvGrpSpPr>
              <p:grpSpPr bwMode="auto">
                <a:xfrm>
                  <a:off x="2481" y="4184"/>
                  <a:ext cx="18" cy="15"/>
                  <a:chOff x="2481" y="4184"/>
                  <a:chExt cx="18" cy="15"/>
                </a:xfrm>
              </p:grpSpPr>
              <p:sp>
                <p:nvSpPr>
                  <p:cNvPr id="802" name="Oval 597"/>
                  <p:cNvSpPr>
                    <a:spLocks noChangeArrowheads="1"/>
                  </p:cNvSpPr>
                  <p:nvPr/>
                </p:nvSpPr>
                <p:spPr bwMode="auto">
                  <a:xfrm>
                    <a:off x="2481" y="4184"/>
                    <a:ext cx="18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3" name="Oval 598"/>
                  <p:cNvSpPr>
                    <a:spLocks noChangeArrowheads="1"/>
                  </p:cNvSpPr>
                  <p:nvPr/>
                </p:nvSpPr>
                <p:spPr bwMode="auto">
                  <a:xfrm>
                    <a:off x="2486" y="4185"/>
                    <a:ext cx="11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4" name="Oval 599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5"/>
                    <a:ext cx="11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5" name="Oval 600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6"/>
                    <a:ext cx="7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6" name="Oval 601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6" name="Group 608"/>
                <p:cNvGrpSpPr>
                  <a:grpSpLocks/>
                </p:cNvGrpSpPr>
                <p:nvPr/>
              </p:nvGrpSpPr>
              <p:grpSpPr bwMode="auto">
                <a:xfrm>
                  <a:off x="2734" y="4174"/>
                  <a:ext cx="33" cy="27"/>
                  <a:chOff x="2734" y="4174"/>
                  <a:chExt cx="33" cy="27"/>
                </a:xfrm>
              </p:grpSpPr>
              <p:sp>
                <p:nvSpPr>
                  <p:cNvPr id="797" name="Oval 603"/>
                  <p:cNvSpPr>
                    <a:spLocks noChangeArrowheads="1"/>
                  </p:cNvSpPr>
                  <p:nvPr/>
                </p:nvSpPr>
                <p:spPr bwMode="auto">
                  <a:xfrm>
                    <a:off x="2734" y="4174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8" name="Oval 604"/>
                  <p:cNvSpPr>
                    <a:spLocks noChangeArrowheads="1"/>
                  </p:cNvSpPr>
                  <p:nvPr/>
                </p:nvSpPr>
                <p:spPr bwMode="auto">
                  <a:xfrm>
                    <a:off x="2737" y="4176"/>
                    <a:ext cx="22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9" name="Oval 605"/>
                  <p:cNvSpPr>
                    <a:spLocks noChangeArrowheads="1"/>
                  </p:cNvSpPr>
                  <p:nvPr/>
                </p:nvSpPr>
                <p:spPr bwMode="auto">
                  <a:xfrm>
                    <a:off x="2739" y="4176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0" name="Oval 606"/>
                  <p:cNvSpPr>
                    <a:spLocks noChangeArrowheads="1"/>
                  </p:cNvSpPr>
                  <p:nvPr/>
                </p:nvSpPr>
                <p:spPr bwMode="auto">
                  <a:xfrm>
                    <a:off x="2749" y="4178"/>
                    <a:ext cx="13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1" name="Oval 607"/>
                  <p:cNvSpPr>
                    <a:spLocks noChangeArrowheads="1"/>
                  </p:cNvSpPr>
                  <p:nvPr/>
                </p:nvSpPr>
                <p:spPr bwMode="auto">
                  <a:xfrm>
                    <a:off x="2759" y="418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7" name="Group 614"/>
                <p:cNvGrpSpPr>
                  <a:grpSpLocks/>
                </p:cNvGrpSpPr>
                <p:nvPr/>
              </p:nvGrpSpPr>
              <p:grpSpPr bwMode="auto">
                <a:xfrm>
                  <a:off x="2726" y="4112"/>
                  <a:ext cx="33" cy="27"/>
                  <a:chOff x="2726" y="4112"/>
                  <a:chExt cx="33" cy="27"/>
                </a:xfrm>
              </p:grpSpPr>
              <p:sp>
                <p:nvSpPr>
                  <p:cNvPr id="792" name="Oval 609"/>
                  <p:cNvSpPr>
                    <a:spLocks noChangeArrowheads="1"/>
                  </p:cNvSpPr>
                  <p:nvPr/>
                </p:nvSpPr>
                <p:spPr bwMode="auto">
                  <a:xfrm>
                    <a:off x="2726" y="4112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3" name="Oval 610"/>
                  <p:cNvSpPr>
                    <a:spLocks noChangeArrowheads="1"/>
                  </p:cNvSpPr>
                  <p:nvPr/>
                </p:nvSpPr>
                <p:spPr bwMode="auto">
                  <a:xfrm>
                    <a:off x="2733" y="4118"/>
                    <a:ext cx="23" cy="1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4" name="Oval 611"/>
                  <p:cNvSpPr>
                    <a:spLocks noChangeArrowheads="1"/>
                  </p:cNvSpPr>
                  <p:nvPr/>
                </p:nvSpPr>
                <p:spPr bwMode="auto">
                  <a:xfrm>
                    <a:off x="2729" y="4113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5" name="Oval 612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122"/>
                    <a:ext cx="13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6" name="Oval 613"/>
                  <p:cNvSpPr>
                    <a:spLocks noChangeArrowheads="1"/>
                  </p:cNvSpPr>
                  <p:nvPr/>
                </p:nvSpPr>
                <p:spPr bwMode="auto">
                  <a:xfrm>
                    <a:off x="2734" y="4128"/>
                    <a:ext cx="1" cy="3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8" name="Group 620"/>
                <p:cNvGrpSpPr>
                  <a:grpSpLocks/>
                </p:cNvGrpSpPr>
                <p:nvPr/>
              </p:nvGrpSpPr>
              <p:grpSpPr bwMode="auto">
                <a:xfrm>
                  <a:off x="2780" y="4136"/>
                  <a:ext cx="33" cy="28"/>
                  <a:chOff x="2780" y="4136"/>
                  <a:chExt cx="33" cy="28"/>
                </a:xfrm>
              </p:grpSpPr>
              <p:sp>
                <p:nvSpPr>
                  <p:cNvPr id="787" name="Oval 615"/>
                  <p:cNvSpPr>
                    <a:spLocks noChangeArrowheads="1"/>
                  </p:cNvSpPr>
                  <p:nvPr/>
                </p:nvSpPr>
                <p:spPr bwMode="auto">
                  <a:xfrm>
                    <a:off x="2780" y="4136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8" name="Oval 616"/>
                  <p:cNvSpPr>
                    <a:spLocks noChangeArrowheads="1"/>
                  </p:cNvSpPr>
                  <p:nvPr/>
                </p:nvSpPr>
                <p:spPr bwMode="auto">
                  <a:xfrm>
                    <a:off x="2787" y="4138"/>
                    <a:ext cx="23" cy="1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9" name="Oval 617"/>
                  <p:cNvSpPr>
                    <a:spLocks noChangeArrowheads="1"/>
                  </p:cNvSpPr>
                  <p:nvPr/>
                </p:nvSpPr>
                <p:spPr bwMode="auto">
                  <a:xfrm>
                    <a:off x="2783" y="4138"/>
                    <a:ext cx="24" cy="2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0" name="Oval 618"/>
                  <p:cNvSpPr>
                    <a:spLocks noChangeArrowheads="1"/>
                  </p:cNvSpPr>
                  <p:nvPr/>
                </p:nvSpPr>
                <p:spPr bwMode="auto">
                  <a:xfrm>
                    <a:off x="2785" y="4140"/>
                    <a:ext cx="12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1" name="Oval 619"/>
                  <p:cNvSpPr>
                    <a:spLocks noChangeArrowheads="1"/>
                  </p:cNvSpPr>
                  <p:nvPr/>
                </p:nvSpPr>
                <p:spPr bwMode="auto">
                  <a:xfrm>
                    <a:off x="2788" y="4146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9" name="Group 626"/>
                <p:cNvGrpSpPr>
                  <a:grpSpLocks/>
                </p:cNvGrpSpPr>
                <p:nvPr/>
              </p:nvGrpSpPr>
              <p:grpSpPr bwMode="auto">
                <a:xfrm>
                  <a:off x="2822" y="4154"/>
                  <a:ext cx="22" cy="18"/>
                  <a:chOff x="2822" y="4154"/>
                  <a:chExt cx="22" cy="18"/>
                </a:xfrm>
              </p:grpSpPr>
              <p:sp>
                <p:nvSpPr>
                  <p:cNvPr id="782" name="Oval 621"/>
                  <p:cNvSpPr>
                    <a:spLocks noChangeArrowheads="1"/>
                  </p:cNvSpPr>
                  <p:nvPr/>
                </p:nvSpPr>
                <p:spPr bwMode="auto">
                  <a:xfrm>
                    <a:off x="2822" y="4154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3" name="Oval 622"/>
                  <p:cNvSpPr>
                    <a:spLocks noChangeArrowheads="1"/>
                  </p:cNvSpPr>
                  <p:nvPr/>
                </p:nvSpPr>
                <p:spPr bwMode="auto">
                  <a:xfrm>
                    <a:off x="2827" y="4157"/>
                    <a:ext cx="15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4" name="Oval 623"/>
                  <p:cNvSpPr>
                    <a:spLocks noChangeArrowheads="1"/>
                  </p:cNvSpPr>
                  <p:nvPr/>
                </p:nvSpPr>
                <p:spPr bwMode="auto">
                  <a:xfrm>
                    <a:off x="2824" y="4157"/>
                    <a:ext cx="17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5" name="Oval 624"/>
                  <p:cNvSpPr>
                    <a:spLocks noChangeArrowheads="1"/>
                  </p:cNvSpPr>
                  <p:nvPr/>
                </p:nvSpPr>
                <p:spPr bwMode="auto">
                  <a:xfrm>
                    <a:off x="2825" y="4158"/>
                    <a:ext cx="8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6" name="Oval 625"/>
                  <p:cNvSpPr>
                    <a:spLocks noChangeArrowheads="1"/>
                  </p:cNvSpPr>
                  <p:nvPr/>
                </p:nvSpPr>
                <p:spPr bwMode="auto">
                  <a:xfrm>
                    <a:off x="2826" y="416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0" name="Group 632"/>
                <p:cNvGrpSpPr>
                  <a:grpSpLocks/>
                </p:cNvGrpSpPr>
                <p:nvPr/>
              </p:nvGrpSpPr>
              <p:grpSpPr bwMode="auto">
                <a:xfrm>
                  <a:off x="2680" y="4215"/>
                  <a:ext cx="27" cy="21"/>
                  <a:chOff x="2680" y="4215"/>
                  <a:chExt cx="27" cy="21"/>
                </a:xfrm>
              </p:grpSpPr>
              <p:sp>
                <p:nvSpPr>
                  <p:cNvPr id="777" name="Oval 627"/>
                  <p:cNvSpPr>
                    <a:spLocks noChangeArrowheads="1"/>
                  </p:cNvSpPr>
                  <p:nvPr/>
                </p:nvSpPr>
                <p:spPr bwMode="auto">
                  <a:xfrm>
                    <a:off x="2680" y="4215"/>
                    <a:ext cx="27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8" name="Oval 628"/>
                  <p:cNvSpPr>
                    <a:spLocks noChangeArrowheads="1"/>
                  </p:cNvSpPr>
                  <p:nvPr/>
                </p:nvSpPr>
                <p:spPr bwMode="auto">
                  <a:xfrm>
                    <a:off x="2683" y="4216"/>
                    <a:ext cx="18" cy="15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9" name="Oval 629"/>
                  <p:cNvSpPr>
                    <a:spLocks noChangeArrowheads="1"/>
                  </p:cNvSpPr>
                  <p:nvPr/>
                </p:nvSpPr>
                <p:spPr bwMode="auto">
                  <a:xfrm>
                    <a:off x="2685" y="4216"/>
                    <a:ext cx="20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0" name="Oval 630"/>
                  <p:cNvSpPr>
                    <a:spLocks noChangeArrowheads="1"/>
                  </p:cNvSpPr>
                  <p:nvPr/>
                </p:nvSpPr>
                <p:spPr bwMode="auto">
                  <a:xfrm>
                    <a:off x="2693" y="4217"/>
                    <a:ext cx="10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1" name="Oval 631"/>
                  <p:cNvSpPr>
                    <a:spLocks noChangeArrowheads="1"/>
                  </p:cNvSpPr>
                  <p:nvPr/>
                </p:nvSpPr>
                <p:spPr bwMode="auto">
                  <a:xfrm>
                    <a:off x="2701" y="422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1" name="Group 638"/>
                <p:cNvGrpSpPr>
                  <a:grpSpLocks/>
                </p:cNvGrpSpPr>
                <p:nvPr/>
              </p:nvGrpSpPr>
              <p:grpSpPr bwMode="auto">
                <a:xfrm>
                  <a:off x="2805" y="4091"/>
                  <a:ext cx="16" cy="15"/>
                  <a:chOff x="2805" y="4091"/>
                  <a:chExt cx="16" cy="15"/>
                </a:xfrm>
              </p:grpSpPr>
              <p:sp>
                <p:nvSpPr>
                  <p:cNvPr id="772" name="Oval 633"/>
                  <p:cNvSpPr>
                    <a:spLocks noChangeArrowheads="1"/>
                  </p:cNvSpPr>
                  <p:nvPr/>
                </p:nvSpPr>
                <p:spPr bwMode="auto">
                  <a:xfrm>
                    <a:off x="2805" y="4091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3" name="Oval 634"/>
                  <p:cNvSpPr>
                    <a:spLocks noChangeArrowheads="1"/>
                  </p:cNvSpPr>
                  <p:nvPr/>
                </p:nvSpPr>
                <p:spPr bwMode="auto">
                  <a:xfrm>
                    <a:off x="2807" y="4093"/>
                    <a:ext cx="12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4" name="Oval 635"/>
                  <p:cNvSpPr>
                    <a:spLocks noChangeArrowheads="1"/>
                  </p:cNvSpPr>
                  <p:nvPr/>
                </p:nvSpPr>
                <p:spPr bwMode="auto">
                  <a:xfrm>
                    <a:off x="2805" y="4093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5" name="Oval 636"/>
                  <p:cNvSpPr>
                    <a:spLocks noChangeArrowheads="1"/>
                  </p:cNvSpPr>
                  <p:nvPr/>
                </p:nvSpPr>
                <p:spPr bwMode="auto">
                  <a:xfrm>
                    <a:off x="2806" y="4094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6" name="Oval 637"/>
                  <p:cNvSpPr>
                    <a:spLocks noChangeArrowheads="1"/>
                  </p:cNvSpPr>
                  <p:nvPr/>
                </p:nvSpPr>
                <p:spPr bwMode="auto">
                  <a:xfrm>
                    <a:off x="2806" y="4096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2" name="Group 644"/>
                <p:cNvGrpSpPr>
                  <a:grpSpLocks/>
                </p:cNvGrpSpPr>
                <p:nvPr/>
              </p:nvGrpSpPr>
              <p:grpSpPr bwMode="auto">
                <a:xfrm>
                  <a:off x="2560" y="4237"/>
                  <a:ext cx="19" cy="14"/>
                  <a:chOff x="2560" y="4237"/>
                  <a:chExt cx="19" cy="14"/>
                </a:xfrm>
              </p:grpSpPr>
              <p:sp>
                <p:nvSpPr>
                  <p:cNvPr id="767" name="Oval 639"/>
                  <p:cNvSpPr>
                    <a:spLocks noChangeArrowheads="1"/>
                  </p:cNvSpPr>
                  <p:nvPr/>
                </p:nvSpPr>
                <p:spPr bwMode="auto">
                  <a:xfrm>
                    <a:off x="2560" y="4237"/>
                    <a:ext cx="19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8" name="Oval 640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238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9" name="Oval 641"/>
                  <p:cNvSpPr>
                    <a:spLocks noChangeArrowheads="1"/>
                  </p:cNvSpPr>
                  <p:nvPr/>
                </p:nvSpPr>
                <p:spPr bwMode="auto">
                  <a:xfrm>
                    <a:off x="2564" y="4239"/>
                    <a:ext cx="13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0" name="Oval 642"/>
                  <p:cNvSpPr>
                    <a:spLocks noChangeArrowheads="1"/>
                  </p:cNvSpPr>
                  <p:nvPr/>
                </p:nvSpPr>
                <p:spPr bwMode="auto">
                  <a:xfrm>
                    <a:off x="2570" y="4239"/>
                    <a:ext cx="6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1" name="Oval 643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241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3" name="Group 650"/>
                <p:cNvGrpSpPr>
                  <a:grpSpLocks/>
                </p:cNvGrpSpPr>
                <p:nvPr/>
              </p:nvGrpSpPr>
              <p:grpSpPr bwMode="auto">
                <a:xfrm>
                  <a:off x="2539" y="4201"/>
                  <a:ext cx="22" cy="17"/>
                  <a:chOff x="2539" y="4201"/>
                  <a:chExt cx="22" cy="17"/>
                </a:xfrm>
              </p:grpSpPr>
              <p:sp>
                <p:nvSpPr>
                  <p:cNvPr id="762" name="Oval 645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201"/>
                    <a:ext cx="22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3" name="Oval 646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4205"/>
                    <a:ext cx="14" cy="11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4" name="Oval 647"/>
                  <p:cNvSpPr>
                    <a:spLocks noChangeArrowheads="1"/>
                  </p:cNvSpPr>
                  <p:nvPr/>
                </p:nvSpPr>
                <p:spPr bwMode="auto">
                  <a:xfrm>
                    <a:off x="2541" y="4201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5" name="Oval 648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209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6" name="Oval 649"/>
                  <p:cNvSpPr>
                    <a:spLocks noChangeArrowheads="1"/>
                  </p:cNvSpPr>
                  <p:nvPr/>
                </p:nvSpPr>
                <p:spPr bwMode="auto">
                  <a:xfrm>
                    <a:off x="2543" y="421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4" name="Group 656"/>
                <p:cNvGrpSpPr>
                  <a:grpSpLocks/>
                </p:cNvGrpSpPr>
                <p:nvPr/>
              </p:nvGrpSpPr>
              <p:grpSpPr bwMode="auto">
                <a:xfrm>
                  <a:off x="2591" y="4206"/>
                  <a:ext cx="21" cy="18"/>
                  <a:chOff x="2591" y="4206"/>
                  <a:chExt cx="21" cy="18"/>
                </a:xfrm>
              </p:grpSpPr>
              <p:sp>
                <p:nvSpPr>
                  <p:cNvPr id="757" name="Oval 651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206"/>
                    <a:ext cx="21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8" name="Oval 652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209"/>
                    <a:ext cx="14" cy="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9" name="Oval 653"/>
                  <p:cNvSpPr>
                    <a:spLocks noChangeArrowheads="1"/>
                  </p:cNvSpPr>
                  <p:nvPr/>
                </p:nvSpPr>
                <p:spPr bwMode="auto">
                  <a:xfrm>
                    <a:off x="2594" y="4209"/>
                    <a:ext cx="15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0" name="Oval 654"/>
                  <p:cNvSpPr>
                    <a:spLocks noChangeArrowheads="1"/>
                  </p:cNvSpPr>
                  <p:nvPr/>
                </p:nvSpPr>
                <p:spPr bwMode="auto">
                  <a:xfrm>
                    <a:off x="2595" y="4210"/>
                    <a:ext cx="7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1" name="Oval 655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21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5" name="Group 662"/>
                <p:cNvGrpSpPr>
                  <a:grpSpLocks/>
                </p:cNvGrpSpPr>
                <p:nvPr/>
              </p:nvGrpSpPr>
              <p:grpSpPr bwMode="auto">
                <a:xfrm>
                  <a:off x="2667" y="4247"/>
                  <a:ext cx="22" cy="18"/>
                  <a:chOff x="2667" y="4247"/>
                  <a:chExt cx="22" cy="18"/>
                </a:xfrm>
              </p:grpSpPr>
              <p:sp>
                <p:nvSpPr>
                  <p:cNvPr id="752" name="Oval 657"/>
                  <p:cNvSpPr>
                    <a:spLocks noChangeArrowheads="1"/>
                  </p:cNvSpPr>
                  <p:nvPr/>
                </p:nvSpPr>
                <p:spPr bwMode="auto">
                  <a:xfrm>
                    <a:off x="2667" y="4247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3" name="Oval 658"/>
                  <p:cNvSpPr>
                    <a:spLocks noChangeArrowheads="1"/>
                  </p:cNvSpPr>
                  <p:nvPr/>
                </p:nvSpPr>
                <p:spPr bwMode="auto">
                  <a:xfrm>
                    <a:off x="2671" y="4249"/>
                    <a:ext cx="16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4" name="Oval 659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49"/>
                    <a:ext cx="17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5" name="Oval 660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50"/>
                    <a:ext cx="8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6" name="Oval 661"/>
                  <p:cNvSpPr>
                    <a:spLocks noChangeArrowheads="1"/>
                  </p:cNvSpPr>
                  <p:nvPr/>
                </p:nvSpPr>
                <p:spPr bwMode="auto">
                  <a:xfrm>
                    <a:off x="2671" y="425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6" name="Group 668"/>
                <p:cNvGrpSpPr>
                  <a:grpSpLocks/>
                </p:cNvGrpSpPr>
                <p:nvPr/>
              </p:nvGrpSpPr>
              <p:grpSpPr bwMode="auto">
                <a:xfrm>
                  <a:off x="2603" y="4235"/>
                  <a:ext cx="26" cy="21"/>
                  <a:chOff x="2603" y="4235"/>
                  <a:chExt cx="26" cy="21"/>
                </a:xfrm>
              </p:grpSpPr>
              <p:sp>
                <p:nvSpPr>
                  <p:cNvPr id="747" name="Oval 663"/>
                  <p:cNvSpPr>
                    <a:spLocks noChangeArrowheads="1"/>
                  </p:cNvSpPr>
                  <p:nvPr/>
                </p:nvSpPr>
                <p:spPr bwMode="auto">
                  <a:xfrm>
                    <a:off x="2603" y="4235"/>
                    <a:ext cx="26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8" name="Oval 664"/>
                  <p:cNvSpPr>
                    <a:spLocks noChangeArrowheads="1"/>
                  </p:cNvSpPr>
                  <p:nvPr/>
                </p:nvSpPr>
                <p:spPr bwMode="auto">
                  <a:xfrm>
                    <a:off x="2605" y="423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9" name="Oval 665"/>
                  <p:cNvSpPr>
                    <a:spLocks noChangeArrowheads="1"/>
                  </p:cNvSpPr>
                  <p:nvPr/>
                </p:nvSpPr>
                <p:spPr bwMode="auto">
                  <a:xfrm>
                    <a:off x="2607" y="4238"/>
                    <a:ext cx="20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0" name="Oval 666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239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1" name="Oval 667"/>
                  <p:cNvSpPr>
                    <a:spLocks noChangeArrowheads="1"/>
                  </p:cNvSpPr>
                  <p:nvPr/>
                </p:nvSpPr>
                <p:spPr bwMode="auto">
                  <a:xfrm>
                    <a:off x="2624" y="424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7" name="Group 674"/>
                <p:cNvGrpSpPr>
                  <a:grpSpLocks/>
                </p:cNvGrpSpPr>
                <p:nvPr/>
              </p:nvGrpSpPr>
              <p:grpSpPr bwMode="auto">
                <a:xfrm>
                  <a:off x="2509" y="4275"/>
                  <a:ext cx="18" cy="14"/>
                  <a:chOff x="2509" y="4275"/>
                  <a:chExt cx="18" cy="14"/>
                </a:xfrm>
              </p:grpSpPr>
              <p:sp>
                <p:nvSpPr>
                  <p:cNvPr id="742" name="Oval 669"/>
                  <p:cNvSpPr>
                    <a:spLocks noChangeArrowheads="1"/>
                  </p:cNvSpPr>
                  <p:nvPr/>
                </p:nvSpPr>
                <p:spPr bwMode="auto">
                  <a:xfrm>
                    <a:off x="2509" y="4275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3" name="Oval 670"/>
                  <p:cNvSpPr>
                    <a:spLocks noChangeArrowheads="1"/>
                  </p:cNvSpPr>
                  <p:nvPr/>
                </p:nvSpPr>
                <p:spPr bwMode="auto">
                  <a:xfrm>
                    <a:off x="2514" y="4276"/>
                    <a:ext cx="10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4" name="Oval 671"/>
                  <p:cNvSpPr>
                    <a:spLocks noChangeArrowheads="1"/>
                  </p:cNvSpPr>
                  <p:nvPr/>
                </p:nvSpPr>
                <p:spPr bwMode="auto">
                  <a:xfrm>
                    <a:off x="2511" y="4276"/>
                    <a:ext cx="12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5" name="Oval 672"/>
                  <p:cNvSpPr>
                    <a:spLocks noChangeArrowheads="1"/>
                  </p:cNvSpPr>
                  <p:nvPr/>
                </p:nvSpPr>
                <p:spPr bwMode="auto">
                  <a:xfrm>
                    <a:off x="2512" y="4276"/>
                    <a:ext cx="6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6" name="Oval 673"/>
                  <p:cNvSpPr>
                    <a:spLocks noChangeArrowheads="1"/>
                  </p:cNvSpPr>
                  <p:nvPr/>
                </p:nvSpPr>
                <p:spPr bwMode="auto">
                  <a:xfrm>
                    <a:off x="2512" y="4279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8" name="Group 680"/>
                <p:cNvGrpSpPr>
                  <a:grpSpLocks/>
                </p:cNvGrpSpPr>
                <p:nvPr/>
              </p:nvGrpSpPr>
              <p:grpSpPr bwMode="auto">
                <a:xfrm>
                  <a:off x="2639" y="4134"/>
                  <a:ext cx="24" cy="22"/>
                  <a:chOff x="2639" y="4134"/>
                  <a:chExt cx="24" cy="22"/>
                </a:xfrm>
              </p:grpSpPr>
              <p:sp>
                <p:nvSpPr>
                  <p:cNvPr id="737" name="Oval 675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34"/>
                    <a:ext cx="24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8" name="Oval 676"/>
                  <p:cNvSpPr>
                    <a:spLocks noChangeArrowheads="1"/>
                  </p:cNvSpPr>
                  <p:nvPr/>
                </p:nvSpPr>
                <p:spPr bwMode="auto">
                  <a:xfrm>
                    <a:off x="2642" y="4135"/>
                    <a:ext cx="17" cy="15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9" name="Oval 677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36"/>
                    <a:ext cx="18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0" name="Oval 678"/>
                  <p:cNvSpPr>
                    <a:spLocks noChangeArrowheads="1"/>
                  </p:cNvSpPr>
                  <p:nvPr/>
                </p:nvSpPr>
                <p:spPr bwMode="auto">
                  <a:xfrm>
                    <a:off x="2651" y="4138"/>
                    <a:ext cx="9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1" name="Oval 679"/>
                  <p:cNvSpPr>
                    <a:spLocks noChangeArrowheads="1"/>
                  </p:cNvSpPr>
                  <p:nvPr/>
                </p:nvSpPr>
                <p:spPr bwMode="auto">
                  <a:xfrm>
                    <a:off x="2658" y="414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9" name="Group 686"/>
                <p:cNvGrpSpPr>
                  <a:grpSpLocks/>
                </p:cNvGrpSpPr>
                <p:nvPr/>
              </p:nvGrpSpPr>
              <p:grpSpPr bwMode="auto">
                <a:xfrm>
                  <a:off x="2626" y="4098"/>
                  <a:ext cx="20" cy="21"/>
                  <a:chOff x="2626" y="4098"/>
                  <a:chExt cx="20" cy="21"/>
                </a:xfrm>
              </p:grpSpPr>
              <p:sp>
                <p:nvSpPr>
                  <p:cNvPr id="732" name="Oval 681"/>
                  <p:cNvSpPr>
                    <a:spLocks noChangeArrowheads="1"/>
                  </p:cNvSpPr>
                  <p:nvPr/>
                </p:nvSpPr>
                <p:spPr bwMode="auto">
                  <a:xfrm>
                    <a:off x="2626" y="4098"/>
                    <a:ext cx="20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3" name="Oval 682"/>
                  <p:cNvSpPr>
                    <a:spLocks noChangeArrowheads="1"/>
                  </p:cNvSpPr>
                  <p:nvPr/>
                </p:nvSpPr>
                <p:spPr bwMode="auto">
                  <a:xfrm>
                    <a:off x="2630" y="4105"/>
                    <a:ext cx="14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4" name="Oval 683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00"/>
                    <a:ext cx="13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5" name="Oval 684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07"/>
                    <a:ext cx="7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6" name="Oval 685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12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0" name="Group 692"/>
                <p:cNvGrpSpPr>
                  <a:grpSpLocks/>
                </p:cNvGrpSpPr>
                <p:nvPr/>
              </p:nvGrpSpPr>
              <p:grpSpPr bwMode="auto">
                <a:xfrm>
                  <a:off x="2643" y="4114"/>
                  <a:ext cx="17" cy="16"/>
                  <a:chOff x="2643" y="4114"/>
                  <a:chExt cx="17" cy="16"/>
                </a:xfrm>
              </p:grpSpPr>
              <p:sp>
                <p:nvSpPr>
                  <p:cNvPr id="727" name="Oval 687"/>
                  <p:cNvSpPr>
                    <a:spLocks noChangeArrowheads="1"/>
                  </p:cNvSpPr>
                  <p:nvPr/>
                </p:nvSpPr>
                <p:spPr bwMode="auto">
                  <a:xfrm>
                    <a:off x="2643" y="4114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8" name="Oval 688"/>
                  <p:cNvSpPr>
                    <a:spLocks noChangeArrowheads="1"/>
                  </p:cNvSpPr>
                  <p:nvPr/>
                </p:nvSpPr>
                <p:spPr bwMode="auto">
                  <a:xfrm>
                    <a:off x="2647" y="4115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9" name="Oval 689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15"/>
                    <a:ext cx="13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0" name="Oval 690"/>
                  <p:cNvSpPr>
                    <a:spLocks noChangeArrowheads="1"/>
                  </p:cNvSpPr>
                  <p:nvPr/>
                </p:nvSpPr>
                <p:spPr bwMode="auto">
                  <a:xfrm>
                    <a:off x="2645" y="4118"/>
                    <a:ext cx="7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1" name="Oval 691"/>
                  <p:cNvSpPr>
                    <a:spLocks noChangeArrowheads="1"/>
                  </p:cNvSpPr>
                  <p:nvPr/>
                </p:nvSpPr>
                <p:spPr bwMode="auto">
                  <a:xfrm>
                    <a:off x="2645" y="4119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1" name="Group 698"/>
                <p:cNvGrpSpPr>
                  <a:grpSpLocks/>
                </p:cNvGrpSpPr>
                <p:nvPr/>
              </p:nvGrpSpPr>
              <p:grpSpPr bwMode="auto">
                <a:xfrm>
                  <a:off x="2651" y="4069"/>
                  <a:ext cx="32" cy="28"/>
                  <a:chOff x="2651" y="4069"/>
                  <a:chExt cx="32" cy="28"/>
                </a:xfrm>
              </p:grpSpPr>
              <p:sp>
                <p:nvSpPr>
                  <p:cNvPr id="722" name="Oval 693"/>
                  <p:cNvSpPr>
                    <a:spLocks noChangeArrowheads="1"/>
                  </p:cNvSpPr>
                  <p:nvPr/>
                </p:nvSpPr>
                <p:spPr bwMode="auto">
                  <a:xfrm>
                    <a:off x="2651" y="4069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3" name="Oval 694"/>
                  <p:cNvSpPr>
                    <a:spLocks noChangeArrowheads="1"/>
                  </p:cNvSpPr>
                  <p:nvPr/>
                </p:nvSpPr>
                <p:spPr bwMode="auto">
                  <a:xfrm>
                    <a:off x="2654" y="4071"/>
                    <a:ext cx="23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4" name="Oval 695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071"/>
                    <a:ext cx="24" cy="2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5" name="Oval 696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074"/>
                    <a:ext cx="13" cy="11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6" name="Oval 697"/>
                  <p:cNvSpPr>
                    <a:spLocks noChangeArrowheads="1"/>
                  </p:cNvSpPr>
                  <p:nvPr/>
                </p:nvSpPr>
                <p:spPr bwMode="auto">
                  <a:xfrm>
                    <a:off x="2676" y="4079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2" name="Group 704"/>
                <p:cNvGrpSpPr>
                  <a:grpSpLocks/>
                </p:cNvGrpSpPr>
                <p:nvPr/>
              </p:nvGrpSpPr>
              <p:grpSpPr bwMode="auto">
                <a:xfrm>
                  <a:off x="2662" y="4055"/>
                  <a:ext cx="18" cy="15"/>
                  <a:chOff x="2662" y="4055"/>
                  <a:chExt cx="18" cy="15"/>
                </a:xfrm>
              </p:grpSpPr>
              <p:sp>
                <p:nvSpPr>
                  <p:cNvPr id="717" name="Oval 699"/>
                  <p:cNvSpPr>
                    <a:spLocks noChangeArrowheads="1"/>
                  </p:cNvSpPr>
                  <p:nvPr/>
                </p:nvSpPr>
                <p:spPr bwMode="auto">
                  <a:xfrm>
                    <a:off x="2662" y="4055"/>
                    <a:ext cx="18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8" name="Oval 700"/>
                  <p:cNvSpPr>
                    <a:spLocks noChangeArrowheads="1"/>
                  </p:cNvSpPr>
                  <p:nvPr/>
                </p:nvSpPr>
                <p:spPr bwMode="auto">
                  <a:xfrm>
                    <a:off x="2667" y="4056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9" name="Oval 701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056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0" name="Oval 702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058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1" name="Oval 703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060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3" name="Group 710"/>
                <p:cNvGrpSpPr>
                  <a:grpSpLocks/>
                </p:cNvGrpSpPr>
                <p:nvPr/>
              </p:nvGrpSpPr>
              <p:grpSpPr bwMode="auto">
                <a:xfrm>
                  <a:off x="2569" y="4075"/>
                  <a:ext cx="24" cy="20"/>
                  <a:chOff x="2569" y="4075"/>
                  <a:chExt cx="24" cy="20"/>
                </a:xfrm>
              </p:grpSpPr>
              <p:sp>
                <p:nvSpPr>
                  <p:cNvPr id="712" name="Oval 705"/>
                  <p:cNvSpPr>
                    <a:spLocks noChangeArrowheads="1"/>
                  </p:cNvSpPr>
                  <p:nvPr/>
                </p:nvSpPr>
                <p:spPr bwMode="auto">
                  <a:xfrm>
                    <a:off x="2569" y="4075"/>
                    <a:ext cx="24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3" name="Oval 706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078"/>
                    <a:ext cx="17" cy="11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4" name="Oval 707"/>
                  <p:cNvSpPr>
                    <a:spLocks noChangeArrowheads="1"/>
                  </p:cNvSpPr>
                  <p:nvPr/>
                </p:nvSpPr>
                <p:spPr bwMode="auto">
                  <a:xfrm>
                    <a:off x="2571" y="4078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5" name="Oval 708"/>
                  <p:cNvSpPr>
                    <a:spLocks noChangeArrowheads="1"/>
                  </p:cNvSpPr>
                  <p:nvPr/>
                </p:nvSpPr>
                <p:spPr bwMode="auto">
                  <a:xfrm>
                    <a:off x="2572" y="4079"/>
                    <a:ext cx="10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6" name="Oval 709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08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4" name="Group 716"/>
                <p:cNvGrpSpPr>
                  <a:grpSpLocks/>
                </p:cNvGrpSpPr>
                <p:nvPr/>
              </p:nvGrpSpPr>
              <p:grpSpPr bwMode="auto">
                <a:xfrm>
                  <a:off x="2611" y="4079"/>
                  <a:ext cx="22" cy="16"/>
                  <a:chOff x="2611" y="4079"/>
                  <a:chExt cx="22" cy="16"/>
                </a:xfrm>
              </p:grpSpPr>
              <p:sp>
                <p:nvSpPr>
                  <p:cNvPr id="707" name="Oval 711"/>
                  <p:cNvSpPr>
                    <a:spLocks noChangeArrowheads="1"/>
                  </p:cNvSpPr>
                  <p:nvPr/>
                </p:nvSpPr>
                <p:spPr bwMode="auto">
                  <a:xfrm>
                    <a:off x="2611" y="4079"/>
                    <a:ext cx="22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8" name="Oval 712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079"/>
                    <a:ext cx="15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9" name="Oval 713"/>
                  <p:cNvSpPr>
                    <a:spLocks noChangeArrowheads="1"/>
                  </p:cNvSpPr>
                  <p:nvPr/>
                </p:nvSpPr>
                <p:spPr bwMode="auto">
                  <a:xfrm>
                    <a:off x="2613" y="4079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0" name="Oval 714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081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1" name="Oval 715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08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5" name="Group 722"/>
                <p:cNvGrpSpPr>
                  <a:grpSpLocks/>
                </p:cNvGrpSpPr>
                <p:nvPr/>
              </p:nvGrpSpPr>
              <p:grpSpPr bwMode="auto">
                <a:xfrm>
                  <a:off x="2583" y="4097"/>
                  <a:ext cx="27" cy="21"/>
                  <a:chOff x="2583" y="4097"/>
                  <a:chExt cx="27" cy="21"/>
                </a:xfrm>
              </p:grpSpPr>
              <p:sp>
                <p:nvSpPr>
                  <p:cNvPr id="702" name="Oval 717"/>
                  <p:cNvSpPr>
                    <a:spLocks noChangeArrowheads="1"/>
                  </p:cNvSpPr>
                  <p:nvPr/>
                </p:nvSpPr>
                <p:spPr bwMode="auto">
                  <a:xfrm>
                    <a:off x="2583" y="4097"/>
                    <a:ext cx="27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3" name="Oval 718"/>
                  <p:cNvSpPr>
                    <a:spLocks noChangeArrowheads="1"/>
                  </p:cNvSpPr>
                  <p:nvPr/>
                </p:nvSpPr>
                <p:spPr bwMode="auto">
                  <a:xfrm>
                    <a:off x="2587" y="4098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4" name="Oval 719"/>
                  <p:cNvSpPr>
                    <a:spLocks noChangeArrowheads="1"/>
                  </p:cNvSpPr>
                  <p:nvPr/>
                </p:nvSpPr>
                <p:spPr bwMode="auto">
                  <a:xfrm>
                    <a:off x="2588" y="4098"/>
                    <a:ext cx="21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5" name="Oval 720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00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6" name="Oval 721"/>
                  <p:cNvSpPr>
                    <a:spLocks noChangeArrowheads="1"/>
                  </p:cNvSpPr>
                  <p:nvPr/>
                </p:nvSpPr>
                <p:spPr bwMode="auto">
                  <a:xfrm>
                    <a:off x="2605" y="4105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6" name="Group 728"/>
                <p:cNvGrpSpPr>
                  <a:grpSpLocks/>
                </p:cNvGrpSpPr>
                <p:nvPr/>
              </p:nvGrpSpPr>
              <p:grpSpPr bwMode="auto">
                <a:xfrm>
                  <a:off x="2539" y="4084"/>
                  <a:ext cx="17" cy="14"/>
                  <a:chOff x="2539" y="4084"/>
                  <a:chExt cx="17" cy="14"/>
                </a:xfrm>
              </p:grpSpPr>
              <p:sp>
                <p:nvSpPr>
                  <p:cNvPr id="697" name="Oval 723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084"/>
                    <a:ext cx="17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8" name="Oval 724"/>
                  <p:cNvSpPr>
                    <a:spLocks noChangeArrowheads="1"/>
                  </p:cNvSpPr>
                  <p:nvPr/>
                </p:nvSpPr>
                <p:spPr bwMode="auto">
                  <a:xfrm>
                    <a:off x="2543" y="4085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9" name="Oval 725"/>
                  <p:cNvSpPr>
                    <a:spLocks noChangeArrowheads="1"/>
                  </p:cNvSpPr>
                  <p:nvPr/>
                </p:nvSpPr>
                <p:spPr bwMode="auto">
                  <a:xfrm>
                    <a:off x="2541" y="4085"/>
                    <a:ext cx="11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0" name="Oval 726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086"/>
                    <a:ext cx="5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1" name="Oval 727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08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7" name="Group 734"/>
                <p:cNvGrpSpPr>
                  <a:grpSpLocks/>
                </p:cNvGrpSpPr>
                <p:nvPr/>
              </p:nvGrpSpPr>
              <p:grpSpPr bwMode="auto">
                <a:xfrm>
                  <a:off x="2505" y="4151"/>
                  <a:ext cx="23" cy="21"/>
                  <a:chOff x="2505" y="4151"/>
                  <a:chExt cx="23" cy="21"/>
                </a:xfrm>
              </p:grpSpPr>
              <p:sp>
                <p:nvSpPr>
                  <p:cNvPr id="692" name="Oval 729"/>
                  <p:cNvSpPr>
                    <a:spLocks noChangeArrowheads="1"/>
                  </p:cNvSpPr>
                  <p:nvPr/>
                </p:nvSpPr>
                <p:spPr bwMode="auto">
                  <a:xfrm>
                    <a:off x="2505" y="4151"/>
                    <a:ext cx="23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3" name="Oval 730"/>
                  <p:cNvSpPr>
                    <a:spLocks noChangeArrowheads="1"/>
                  </p:cNvSpPr>
                  <p:nvPr/>
                </p:nvSpPr>
                <p:spPr bwMode="auto">
                  <a:xfrm>
                    <a:off x="2508" y="4152"/>
                    <a:ext cx="15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4" name="Oval 731"/>
                  <p:cNvSpPr>
                    <a:spLocks noChangeArrowheads="1"/>
                  </p:cNvSpPr>
                  <p:nvPr/>
                </p:nvSpPr>
                <p:spPr bwMode="auto">
                  <a:xfrm>
                    <a:off x="2509" y="4152"/>
                    <a:ext cx="17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5" name="Oval 732"/>
                  <p:cNvSpPr>
                    <a:spLocks noChangeArrowheads="1"/>
                  </p:cNvSpPr>
                  <p:nvPr/>
                </p:nvSpPr>
                <p:spPr bwMode="auto">
                  <a:xfrm>
                    <a:off x="2516" y="4154"/>
                    <a:ext cx="8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6" name="Oval 733"/>
                  <p:cNvSpPr>
                    <a:spLocks noChangeArrowheads="1"/>
                  </p:cNvSpPr>
                  <p:nvPr/>
                </p:nvSpPr>
                <p:spPr bwMode="auto">
                  <a:xfrm>
                    <a:off x="2522" y="415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8" name="Group 740"/>
                <p:cNvGrpSpPr>
                  <a:grpSpLocks/>
                </p:cNvGrpSpPr>
                <p:nvPr/>
              </p:nvGrpSpPr>
              <p:grpSpPr bwMode="auto">
                <a:xfrm>
                  <a:off x="2563" y="4125"/>
                  <a:ext cx="25" cy="20"/>
                  <a:chOff x="2563" y="4125"/>
                  <a:chExt cx="25" cy="20"/>
                </a:xfrm>
              </p:grpSpPr>
              <p:sp>
                <p:nvSpPr>
                  <p:cNvPr id="687" name="Oval 735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125"/>
                    <a:ext cx="25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8" name="Oval 736"/>
                  <p:cNvSpPr>
                    <a:spLocks noChangeArrowheads="1"/>
                  </p:cNvSpPr>
                  <p:nvPr/>
                </p:nvSpPr>
                <p:spPr bwMode="auto">
                  <a:xfrm>
                    <a:off x="2568" y="4126"/>
                    <a:ext cx="18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9" name="Oval 737"/>
                  <p:cNvSpPr>
                    <a:spLocks noChangeArrowheads="1"/>
                  </p:cNvSpPr>
                  <p:nvPr/>
                </p:nvSpPr>
                <p:spPr bwMode="auto">
                  <a:xfrm>
                    <a:off x="2565" y="4126"/>
                    <a:ext cx="20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0" name="Oval 738"/>
                  <p:cNvSpPr>
                    <a:spLocks noChangeArrowheads="1"/>
                  </p:cNvSpPr>
                  <p:nvPr/>
                </p:nvSpPr>
                <p:spPr bwMode="auto">
                  <a:xfrm>
                    <a:off x="2566" y="4128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1" name="Oval 739"/>
                  <p:cNvSpPr>
                    <a:spLocks noChangeArrowheads="1"/>
                  </p:cNvSpPr>
                  <p:nvPr/>
                </p:nvSpPr>
                <p:spPr bwMode="auto">
                  <a:xfrm>
                    <a:off x="2568" y="413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9" name="Group 746"/>
                <p:cNvGrpSpPr>
                  <a:grpSpLocks/>
                </p:cNvGrpSpPr>
                <p:nvPr/>
              </p:nvGrpSpPr>
              <p:grpSpPr bwMode="auto">
                <a:xfrm>
                  <a:off x="2610" y="4135"/>
                  <a:ext cx="22" cy="16"/>
                  <a:chOff x="2610" y="4135"/>
                  <a:chExt cx="22" cy="16"/>
                </a:xfrm>
              </p:grpSpPr>
              <p:sp>
                <p:nvSpPr>
                  <p:cNvPr id="682" name="Oval 741"/>
                  <p:cNvSpPr>
                    <a:spLocks noChangeArrowheads="1"/>
                  </p:cNvSpPr>
                  <p:nvPr/>
                </p:nvSpPr>
                <p:spPr bwMode="auto">
                  <a:xfrm>
                    <a:off x="2610" y="4135"/>
                    <a:ext cx="22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3" name="Oval 742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136"/>
                    <a:ext cx="15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4" name="Oval 743"/>
                  <p:cNvSpPr>
                    <a:spLocks noChangeArrowheads="1"/>
                  </p:cNvSpPr>
                  <p:nvPr/>
                </p:nvSpPr>
                <p:spPr bwMode="auto">
                  <a:xfrm>
                    <a:off x="2611" y="4137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5" name="Oval 744"/>
                  <p:cNvSpPr>
                    <a:spLocks noChangeArrowheads="1"/>
                  </p:cNvSpPr>
                  <p:nvPr/>
                </p:nvSpPr>
                <p:spPr bwMode="auto">
                  <a:xfrm>
                    <a:off x="2613" y="4138"/>
                    <a:ext cx="8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6" name="Oval 745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14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70" name="Group 752"/>
                <p:cNvGrpSpPr>
                  <a:grpSpLocks/>
                </p:cNvGrpSpPr>
                <p:nvPr/>
              </p:nvGrpSpPr>
              <p:grpSpPr bwMode="auto">
                <a:xfrm>
                  <a:off x="2580" y="4146"/>
                  <a:ext cx="26" cy="21"/>
                  <a:chOff x="2580" y="4146"/>
                  <a:chExt cx="26" cy="21"/>
                </a:xfrm>
              </p:grpSpPr>
              <p:sp>
                <p:nvSpPr>
                  <p:cNvPr id="677" name="Oval 747"/>
                  <p:cNvSpPr>
                    <a:spLocks noChangeArrowheads="1"/>
                  </p:cNvSpPr>
                  <p:nvPr/>
                </p:nvSpPr>
                <p:spPr bwMode="auto">
                  <a:xfrm>
                    <a:off x="2580" y="4146"/>
                    <a:ext cx="26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8" name="Oval 748"/>
                  <p:cNvSpPr>
                    <a:spLocks noChangeArrowheads="1"/>
                  </p:cNvSpPr>
                  <p:nvPr/>
                </p:nvSpPr>
                <p:spPr bwMode="auto">
                  <a:xfrm>
                    <a:off x="2582" y="414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9" name="Oval 749"/>
                  <p:cNvSpPr>
                    <a:spLocks noChangeArrowheads="1"/>
                  </p:cNvSpPr>
                  <p:nvPr/>
                </p:nvSpPr>
                <p:spPr bwMode="auto">
                  <a:xfrm>
                    <a:off x="2585" y="4148"/>
                    <a:ext cx="19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0" name="Oval 750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149"/>
                    <a:ext cx="12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1" name="Oval 751"/>
                  <p:cNvSpPr>
                    <a:spLocks noChangeArrowheads="1"/>
                  </p:cNvSpPr>
                  <p:nvPr/>
                </p:nvSpPr>
                <p:spPr bwMode="auto">
                  <a:xfrm>
                    <a:off x="2601" y="415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71" name="Group 758"/>
                <p:cNvGrpSpPr>
                  <a:grpSpLocks/>
                </p:cNvGrpSpPr>
                <p:nvPr/>
              </p:nvGrpSpPr>
              <p:grpSpPr bwMode="auto">
                <a:xfrm>
                  <a:off x="2535" y="4134"/>
                  <a:ext cx="17" cy="14"/>
                  <a:chOff x="2535" y="4134"/>
                  <a:chExt cx="17" cy="14"/>
                </a:xfrm>
              </p:grpSpPr>
              <p:sp>
                <p:nvSpPr>
                  <p:cNvPr id="672" name="Oval 753"/>
                  <p:cNvSpPr>
                    <a:spLocks noChangeArrowheads="1"/>
                  </p:cNvSpPr>
                  <p:nvPr/>
                </p:nvSpPr>
                <p:spPr bwMode="auto">
                  <a:xfrm>
                    <a:off x="2535" y="4134"/>
                    <a:ext cx="17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3" name="Oval 754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135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4" name="Oval 755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5"/>
                    <a:ext cx="12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5" name="Oval 756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6"/>
                    <a:ext cx="7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6" name="Oval 757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</p:grpSp>
        <p:grpSp>
          <p:nvGrpSpPr>
            <p:cNvPr id="503" name="Group 883"/>
            <p:cNvGrpSpPr>
              <a:grpSpLocks/>
            </p:cNvGrpSpPr>
            <p:nvPr/>
          </p:nvGrpSpPr>
          <p:grpSpPr bwMode="auto">
            <a:xfrm>
              <a:off x="2696" y="4214"/>
              <a:ext cx="547" cy="403"/>
              <a:chOff x="2696" y="4214"/>
              <a:chExt cx="547" cy="403"/>
            </a:xfrm>
          </p:grpSpPr>
          <p:sp>
            <p:nvSpPr>
              <p:cNvPr id="504" name="Oval 761"/>
              <p:cNvSpPr>
                <a:spLocks noChangeArrowheads="1"/>
              </p:cNvSpPr>
              <p:nvPr/>
            </p:nvSpPr>
            <p:spPr bwMode="auto">
              <a:xfrm>
                <a:off x="2918" y="4329"/>
                <a:ext cx="284" cy="210"/>
              </a:xfrm>
              <a:prstGeom prst="ellipse">
                <a:avLst/>
              </a:prstGeom>
              <a:solidFill>
                <a:srgbClr val="00A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505" name="Freeform 762"/>
              <p:cNvSpPr>
                <a:spLocks/>
              </p:cNvSpPr>
              <p:nvPr/>
            </p:nvSpPr>
            <p:spPr bwMode="auto">
              <a:xfrm>
                <a:off x="2912" y="4372"/>
                <a:ext cx="144" cy="105"/>
              </a:xfrm>
              <a:custGeom>
                <a:avLst/>
                <a:gdLst>
                  <a:gd name="T0" fmla="*/ 87 w 144"/>
                  <a:gd name="T1" fmla="*/ 104 h 105"/>
                  <a:gd name="T2" fmla="*/ 52 w 144"/>
                  <a:gd name="T3" fmla="*/ 90 h 105"/>
                  <a:gd name="T4" fmla="*/ 23 w 144"/>
                  <a:gd name="T5" fmla="*/ 60 h 105"/>
                  <a:gd name="T6" fmla="*/ 0 w 144"/>
                  <a:gd name="T7" fmla="*/ 16 h 105"/>
                  <a:gd name="T8" fmla="*/ 46 w 144"/>
                  <a:gd name="T9" fmla="*/ 0 h 105"/>
                  <a:gd name="T10" fmla="*/ 65 w 144"/>
                  <a:gd name="T11" fmla="*/ 19 h 105"/>
                  <a:gd name="T12" fmla="*/ 84 w 144"/>
                  <a:gd name="T13" fmla="*/ 31 h 105"/>
                  <a:gd name="T14" fmla="*/ 108 w 144"/>
                  <a:gd name="T15" fmla="*/ 39 h 105"/>
                  <a:gd name="T16" fmla="*/ 143 w 144"/>
                  <a:gd name="T17" fmla="*/ 48 h 105"/>
                  <a:gd name="T18" fmla="*/ 87 w 144"/>
                  <a:gd name="T19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4" h="105">
                    <a:moveTo>
                      <a:pt x="87" y="104"/>
                    </a:moveTo>
                    <a:lnTo>
                      <a:pt x="52" y="90"/>
                    </a:lnTo>
                    <a:lnTo>
                      <a:pt x="23" y="60"/>
                    </a:lnTo>
                    <a:lnTo>
                      <a:pt x="0" y="16"/>
                    </a:lnTo>
                    <a:lnTo>
                      <a:pt x="46" y="0"/>
                    </a:lnTo>
                    <a:lnTo>
                      <a:pt x="65" y="19"/>
                    </a:lnTo>
                    <a:lnTo>
                      <a:pt x="84" y="31"/>
                    </a:lnTo>
                    <a:lnTo>
                      <a:pt x="108" y="39"/>
                    </a:lnTo>
                    <a:lnTo>
                      <a:pt x="143" y="48"/>
                    </a:lnTo>
                    <a:lnTo>
                      <a:pt x="87" y="104"/>
                    </a:lnTo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6" name="Freeform 763"/>
              <p:cNvSpPr>
                <a:spLocks/>
              </p:cNvSpPr>
              <p:nvPr/>
            </p:nvSpPr>
            <p:spPr bwMode="auto">
              <a:xfrm>
                <a:off x="2925" y="4407"/>
                <a:ext cx="69" cy="98"/>
              </a:xfrm>
              <a:custGeom>
                <a:avLst/>
                <a:gdLst>
                  <a:gd name="T0" fmla="*/ 0 w 69"/>
                  <a:gd name="T1" fmla="*/ 34 h 98"/>
                  <a:gd name="T2" fmla="*/ 16 w 69"/>
                  <a:gd name="T3" fmla="*/ 66 h 98"/>
                  <a:gd name="T4" fmla="*/ 28 w 69"/>
                  <a:gd name="T5" fmla="*/ 82 h 98"/>
                  <a:gd name="T6" fmla="*/ 41 w 69"/>
                  <a:gd name="T7" fmla="*/ 97 h 98"/>
                  <a:gd name="T8" fmla="*/ 63 w 69"/>
                  <a:gd name="T9" fmla="*/ 78 h 98"/>
                  <a:gd name="T10" fmla="*/ 68 w 69"/>
                  <a:gd name="T11" fmla="*/ 60 h 98"/>
                  <a:gd name="T12" fmla="*/ 45 w 69"/>
                  <a:gd name="T13" fmla="*/ 47 h 98"/>
                  <a:gd name="T14" fmla="*/ 34 w 69"/>
                  <a:gd name="T15" fmla="*/ 37 h 98"/>
                  <a:gd name="T16" fmla="*/ 21 w 69"/>
                  <a:gd name="T17" fmla="*/ 22 h 98"/>
                  <a:gd name="T18" fmla="*/ 6 w 69"/>
                  <a:gd name="T19" fmla="*/ 0 h 98"/>
                  <a:gd name="T20" fmla="*/ 0 w 69"/>
                  <a:gd name="T21" fmla="*/ 3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98">
                    <a:moveTo>
                      <a:pt x="0" y="34"/>
                    </a:moveTo>
                    <a:lnTo>
                      <a:pt x="16" y="66"/>
                    </a:lnTo>
                    <a:lnTo>
                      <a:pt x="28" y="82"/>
                    </a:lnTo>
                    <a:lnTo>
                      <a:pt x="41" y="97"/>
                    </a:lnTo>
                    <a:lnTo>
                      <a:pt x="63" y="78"/>
                    </a:lnTo>
                    <a:lnTo>
                      <a:pt x="68" y="60"/>
                    </a:lnTo>
                    <a:lnTo>
                      <a:pt x="45" y="47"/>
                    </a:lnTo>
                    <a:lnTo>
                      <a:pt x="34" y="37"/>
                    </a:lnTo>
                    <a:lnTo>
                      <a:pt x="21" y="22"/>
                    </a:lnTo>
                    <a:lnTo>
                      <a:pt x="6" y="0"/>
                    </a:lnTo>
                    <a:lnTo>
                      <a:pt x="0" y="34"/>
                    </a:lnTo>
                  </a:path>
                </a:pathLst>
              </a:custGeom>
              <a:solidFill>
                <a:srgbClr val="006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7" name="Freeform 764"/>
              <p:cNvSpPr>
                <a:spLocks/>
              </p:cNvSpPr>
              <p:nvPr/>
            </p:nvSpPr>
            <p:spPr bwMode="auto">
              <a:xfrm>
                <a:off x="2703" y="4217"/>
                <a:ext cx="254" cy="169"/>
              </a:xfrm>
              <a:custGeom>
                <a:avLst/>
                <a:gdLst>
                  <a:gd name="T0" fmla="*/ 84 w 254"/>
                  <a:gd name="T1" fmla="*/ 2 h 169"/>
                  <a:gd name="T2" fmla="*/ 253 w 254"/>
                  <a:gd name="T3" fmla="*/ 92 h 169"/>
                  <a:gd name="T4" fmla="*/ 170 w 254"/>
                  <a:gd name="T5" fmla="*/ 168 h 169"/>
                  <a:gd name="T6" fmla="*/ 5 w 254"/>
                  <a:gd name="T7" fmla="*/ 69 h 169"/>
                  <a:gd name="T8" fmla="*/ 0 w 254"/>
                  <a:gd name="T9" fmla="*/ 55 h 169"/>
                  <a:gd name="T10" fmla="*/ 4 w 254"/>
                  <a:gd name="T11" fmla="*/ 37 h 169"/>
                  <a:gd name="T12" fmla="*/ 23 w 254"/>
                  <a:gd name="T13" fmla="*/ 16 h 169"/>
                  <a:gd name="T14" fmla="*/ 61 w 254"/>
                  <a:gd name="T15" fmla="*/ 0 h 169"/>
                  <a:gd name="T16" fmla="*/ 84 w 254"/>
                  <a:gd name="T17" fmla="*/ 2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4" h="169">
                    <a:moveTo>
                      <a:pt x="84" y="2"/>
                    </a:moveTo>
                    <a:lnTo>
                      <a:pt x="253" y="92"/>
                    </a:lnTo>
                    <a:lnTo>
                      <a:pt x="170" y="168"/>
                    </a:lnTo>
                    <a:lnTo>
                      <a:pt x="5" y="69"/>
                    </a:lnTo>
                    <a:lnTo>
                      <a:pt x="0" y="55"/>
                    </a:lnTo>
                    <a:lnTo>
                      <a:pt x="4" y="37"/>
                    </a:lnTo>
                    <a:lnTo>
                      <a:pt x="23" y="16"/>
                    </a:lnTo>
                    <a:lnTo>
                      <a:pt x="61" y="0"/>
                    </a:lnTo>
                    <a:lnTo>
                      <a:pt x="84" y="2"/>
                    </a:lnTo>
                  </a:path>
                </a:pathLst>
              </a:custGeom>
              <a:solidFill>
                <a:srgbClr val="00A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8" name="Freeform 765"/>
              <p:cNvSpPr>
                <a:spLocks/>
              </p:cNvSpPr>
              <p:nvPr/>
            </p:nvSpPr>
            <p:spPr bwMode="auto">
              <a:xfrm>
                <a:off x="2710" y="4248"/>
                <a:ext cx="187" cy="128"/>
              </a:xfrm>
              <a:custGeom>
                <a:avLst/>
                <a:gdLst>
                  <a:gd name="T0" fmla="*/ 2 w 187"/>
                  <a:gd name="T1" fmla="*/ 27 h 128"/>
                  <a:gd name="T2" fmla="*/ 176 w 187"/>
                  <a:gd name="T3" fmla="*/ 127 h 128"/>
                  <a:gd name="T4" fmla="*/ 186 w 187"/>
                  <a:gd name="T5" fmla="*/ 96 h 128"/>
                  <a:gd name="T6" fmla="*/ 8 w 187"/>
                  <a:gd name="T7" fmla="*/ 0 h 128"/>
                  <a:gd name="T8" fmla="*/ 0 w 187"/>
                  <a:gd name="T9" fmla="*/ 17 h 128"/>
                  <a:gd name="T10" fmla="*/ 2 w 187"/>
                  <a:gd name="T11" fmla="*/ 27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28">
                    <a:moveTo>
                      <a:pt x="2" y="27"/>
                    </a:moveTo>
                    <a:lnTo>
                      <a:pt x="176" y="127"/>
                    </a:lnTo>
                    <a:lnTo>
                      <a:pt x="186" y="96"/>
                    </a:lnTo>
                    <a:lnTo>
                      <a:pt x="8" y="0"/>
                    </a:lnTo>
                    <a:lnTo>
                      <a:pt x="0" y="17"/>
                    </a:lnTo>
                    <a:lnTo>
                      <a:pt x="2" y="27"/>
                    </a:lnTo>
                  </a:path>
                </a:pathLst>
              </a:custGeom>
              <a:solidFill>
                <a:srgbClr val="006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9" name="Freeform 766"/>
              <p:cNvSpPr>
                <a:spLocks/>
              </p:cNvSpPr>
              <p:nvPr/>
            </p:nvSpPr>
            <p:spPr bwMode="auto">
              <a:xfrm>
                <a:off x="2718" y="4229"/>
                <a:ext cx="211" cy="114"/>
              </a:xfrm>
              <a:custGeom>
                <a:avLst/>
                <a:gdLst>
                  <a:gd name="T0" fmla="*/ 179 w 211"/>
                  <a:gd name="T1" fmla="*/ 113 h 114"/>
                  <a:gd name="T2" fmla="*/ 0 w 211"/>
                  <a:gd name="T3" fmla="*/ 19 h 114"/>
                  <a:gd name="T4" fmla="*/ 8 w 211"/>
                  <a:gd name="T5" fmla="*/ 8 h 114"/>
                  <a:gd name="T6" fmla="*/ 21 w 211"/>
                  <a:gd name="T7" fmla="*/ 0 h 114"/>
                  <a:gd name="T8" fmla="*/ 210 w 211"/>
                  <a:gd name="T9" fmla="*/ 94 h 114"/>
                  <a:gd name="T10" fmla="*/ 179 w 211"/>
                  <a:gd name="T11" fmla="*/ 113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1" h="114">
                    <a:moveTo>
                      <a:pt x="179" y="113"/>
                    </a:moveTo>
                    <a:lnTo>
                      <a:pt x="0" y="19"/>
                    </a:lnTo>
                    <a:lnTo>
                      <a:pt x="8" y="8"/>
                    </a:lnTo>
                    <a:lnTo>
                      <a:pt x="21" y="0"/>
                    </a:lnTo>
                    <a:lnTo>
                      <a:pt x="210" y="94"/>
                    </a:lnTo>
                    <a:lnTo>
                      <a:pt x="179" y="113"/>
                    </a:lnTo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0" name="Freeform 767"/>
              <p:cNvSpPr>
                <a:spLocks/>
              </p:cNvSpPr>
              <p:nvPr/>
            </p:nvSpPr>
            <p:spPr bwMode="auto">
              <a:xfrm>
                <a:off x="2696" y="4214"/>
                <a:ext cx="97" cy="78"/>
              </a:xfrm>
              <a:custGeom>
                <a:avLst/>
                <a:gdLst>
                  <a:gd name="T0" fmla="*/ 89 w 97"/>
                  <a:gd name="T1" fmla="*/ 1 h 78"/>
                  <a:gd name="T2" fmla="*/ 83 w 97"/>
                  <a:gd name="T3" fmla="*/ 0 h 78"/>
                  <a:gd name="T4" fmla="*/ 75 w 97"/>
                  <a:gd name="T5" fmla="*/ 0 h 78"/>
                  <a:gd name="T6" fmla="*/ 67 w 97"/>
                  <a:gd name="T7" fmla="*/ 1 h 78"/>
                  <a:gd name="T8" fmla="*/ 59 w 97"/>
                  <a:gd name="T9" fmla="*/ 2 h 78"/>
                  <a:gd name="T10" fmla="*/ 52 w 97"/>
                  <a:gd name="T11" fmla="*/ 4 h 78"/>
                  <a:gd name="T12" fmla="*/ 46 w 97"/>
                  <a:gd name="T13" fmla="*/ 6 h 78"/>
                  <a:gd name="T14" fmla="*/ 40 w 97"/>
                  <a:gd name="T15" fmla="*/ 8 h 78"/>
                  <a:gd name="T16" fmla="*/ 34 w 97"/>
                  <a:gd name="T17" fmla="*/ 11 h 78"/>
                  <a:gd name="T18" fmla="*/ 27 w 97"/>
                  <a:gd name="T19" fmla="*/ 15 h 78"/>
                  <a:gd name="T20" fmla="*/ 23 w 97"/>
                  <a:gd name="T21" fmla="*/ 18 h 78"/>
                  <a:gd name="T22" fmla="*/ 19 w 97"/>
                  <a:gd name="T23" fmla="*/ 21 h 78"/>
                  <a:gd name="T24" fmla="*/ 15 w 97"/>
                  <a:gd name="T25" fmla="*/ 26 h 78"/>
                  <a:gd name="T26" fmla="*/ 10 w 97"/>
                  <a:gd name="T27" fmla="*/ 31 h 78"/>
                  <a:gd name="T28" fmla="*/ 7 w 97"/>
                  <a:gd name="T29" fmla="*/ 36 h 78"/>
                  <a:gd name="T30" fmla="*/ 5 w 97"/>
                  <a:gd name="T31" fmla="*/ 40 h 78"/>
                  <a:gd name="T32" fmla="*/ 2 w 97"/>
                  <a:gd name="T33" fmla="*/ 46 h 78"/>
                  <a:gd name="T34" fmla="*/ 1 w 97"/>
                  <a:gd name="T35" fmla="*/ 51 h 78"/>
                  <a:gd name="T36" fmla="*/ 0 w 97"/>
                  <a:gd name="T37" fmla="*/ 56 h 78"/>
                  <a:gd name="T38" fmla="*/ 0 w 97"/>
                  <a:gd name="T39" fmla="*/ 61 h 78"/>
                  <a:gd name="T40" fmla="*/ 0 w 97"/>
                  <a:gd name="T41" fmla="*/ 65 h 78"/>
                  <a:gd name="T42" fmla="*/ 1 w 97"/>
                  <a:gd name="T43" fmla="*/ 69 h 78"/>
                  <a:gd name="T44" fmla="*/ 2 w 97"/>
                  <a:gd name="T45" fmla="*/ 74 h 78"/>
                  <a:gd name="T46" fmla="*/ 6 w 97"/>
                  <a:gd name="T47" fmla="*/ 76 h 78"/>
                  <a:gd name="T48" fmla="*/ 9 w 97"/>
                  <a:gd name="T49" fmla="*/ 77 h 78"/>
                  <a:gd name="T50" fmla="*/ 12 w 97"/>
                  <a:gd name="T51" fmla="*/ 77 h 78"/>
                  <a:gd name="T52" fmla="*/ 12 w 97"/>
                  <a:gd name="T53" fmla="*/ 73 h 78"/>
                  <a:gd name="T54" fmla="*/ 11 w 97"/>
                  <a:gd name="T55" fmla="*/ 67 h 78"/>
                  <a:gd name="T56" fmla="*/ 11 w 97"/>
                  <a:gd name="T57" fmla="*/ 62 h 78"/>
                  <a:gd name="T58" fmla="*/ 12 w 97"/>
                  <a:gd name="T59" fmla="*/ 56 h 78"/>
                  <a:gd name="T60" fmla="*/ 13 w 97"/>
                  <a:gd name="T61" fmla="*/ 52 h 78"/>
                  <a:gd name="T62" fmla="*/ 15 w 97"/>
                  <a:gd name="T63" fmla="*/ 47 h 78"/>
                  <a:gd name="T64" fmla="*/ 16 w 97"/>
                  <a:gd name="T65" fmla="*/ 42 h 78"/>
                  <a:gd name="T66" fmla="*/ 19 w 97"/>
                  <a:gd name="T67" fmla="*/ 38 h 78"/>
                  <a:gd name="T68" fmla="*/ 22 w 97"/>
                  <a:gd name="T69" fmla="*/ 33 h 78"/>
                  <a:gd name="T70" fmla="*/ 25 w 97"/>
                  <a:gd name="T71" fmla="*/ 29 h 78"/>
                  <a:gd name="T72" fmla="*/ 29 w 97"/>
                  <a:gd name="T73" fmla="*/ 25 h 78"/>
                  <a:gd name="T74" fmla="*/ 35 w 97"/>
                  <a:gd name="T75" fmla="*/ 21 h 78"/>
                  <a:gd name="T76" fmla="*/ 39 w 97"/>
                  <a:gd name="T77" fmla="*/ 19 h 78"/>
                  <a:gd name="T78" fmla="*/ 44 w 97"/>
                  <a:gd name="T79" fmla="*/ 16 h 78"/>
                  <a:gd name="T80" fmla="*/ 49 w 97"/>
                  <a:gd name="T81" fmla="*/ 13 h 78"/>
                  <a:gd name="T82" fmla="*/ 55 w 97"/>
                  <a:gd name="T83" fmla="*/ 12 h 78"/>
                  <a:gd name="T84" fmla="*/ 62 w 97"/>
                  <a:gd name="T85" fmla="*/ 9 h 78"/>
                  <a:gd name="T86" fmla="*/ 69 w 97"/>
                  <a:gd name="T87" fmla="*/ 8 h 78"/>
                  <a:gd name="T88" fmla="*/ 76 w 97"/>
                  <a:gd name="T89" fmla="*/ 7 h 78"/>
                  <a:gd name="T90" fmla="*/ 83 w 97"/>
                  <a:gd name="T91" fmla="*/ 6 h 78"/>
                  <a:gd name="T92" fmla="*/ 91 w 97"/>
                  <a:gd name="T93" fmla="*/ 8 h 78"/>
                  <a:gd name="T94" fmla="*/ 96 w 97"/>
                  <a:gd name="T95" fmla="*/ 8 h 78"/>
                  <a:gd name="T96" fmla="*/ 96 w 97"/>
                  <a:gd name="T97" fmla="*/ 4 h 78"/>
                  <a:gd name="T98" fmla="*/ 94 w 97"/>
                  <a:gd name="T99" fmla="*/ 2 h 78"/>
                  <a:gd name="T100" fmla="*/ 89 w 97"/>
                  <a:gd name="T101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7" h="78">
                    <a:moveTo>
                      <a:pt x="89" y="1"/>
                    </a:moveTo>
                    <a:lnTo>
                      <a:pt x="83" y="0"/>
                    </a:lnTo>
                    <a:lnTo>
                      <a:pt x="75" y="0"/>
                    </a:lnTo>
                    <a:lnTo>
                      <a:pt x="67" y="1"/>
                    </a:lnTo>
                    <a:lnTo>
                      <a:pt x="59" y="2"/>
                    </a:lnTo>
                    <a:lnTo>
                      <a:pt x="52" y="4"/>
                    </a:lnTo>
                    <a:lnTo>
                      <a:pt x="46" y="6"/>
                    </a:lnTo>
                    <a:lnTo>
                      <a:pt x="40" y="8"/>
                    </a:lnTo>
                    <a:lnTo>
                      <a:pt x="34" y="11"/>
                    </a:lnTo>
                    <a:lnTo>
                      <a:pt x="27" y="15"/>
                    </a:lnTo>
                    <a:lnTo>
                      <a:pt x="23" y="18"/>
                    </a:lnTo>
                    <a:lnTo>
                      <a:pt x="19" y="21"/>
                    </a:lnTo>
                    <a:lnTo>
                      <a:pt x="15" y="26"/>
                    </a:lnTo>
                    <a:lnTo>
                      <a:pt x="10" y="31"/>
                    </a:lnTo>
                    <a:lnTo>
                      <a:pt x="7" y="36"/>
                    </a:lnTo>
                    <a:lnTo>
                      <a:pt x="5" y="40"/>
                    </a:lnTo>
                    <a:lnTo>
                      <a:pt x="2" y="46"/>
                    </a:lnTo>
                    <a:lnTo>
                      <a:pt x="1" y="51"/>
                    </a:lnTo>
                    <a:lnTo>
                      <a:pt x="0" y="56"/>
                    </a:lnTo>
                    <a:lnTo>
                      <a:pt x="0" y="61"/>
                    </a:lnTo>
                    <a:lnTo>
                      <a:pt x="0" y="65"/>
                    </a:lnTo>
                    <a:lnTo>
                      <a:pt x="1" y="69"/>
                    </a:lnTo>
                    <a:lnTo>
                      <a:pt x="2" y="74"/>
                    </a:lnTo>
                    <a:lnTo>
                      <a:pt x="6" y="76"/>
                    </a:lnTo>
                    <a:lnTo>
                      <a:pt x="9" y="77"/>
                    </a:lnTo>
                    <a:lnTo>
                      <a:pt x="12" y="77"/>
                    </a:lnTo>
                    <a:lnTo>
                      <a:pt x="12" y="73"/>
                    </a:lnTo>
                    <a:lnTo>
                      <a:pt x="11" y="67"/>
                    </a:lnTo>
                    <a:lnTo>
                      <a:pt x="11" y="62"/>
                    </a:lnTo>
                    <a:lnTo>
                      <a:pt x="12" y="56"/>
                    </a:lnTo>
                    <a:lnTo>
                      <a:pt x="13" y="52"/>
                    </a:lnTo>
                    <a:lnTo>
                      <a:pt x="15" y="47"/>
                    </a:lnTo>
                    <a:lnTo>
                      <a:pt x="16" y="42"/>
                    </a:lnTo>
                    <a:lnTo>
                      <a:pt x="19" y="38"/>
                    </a:lnTo>
                    <a:lnTo>
                      <a:pt x="22" y="33"/>
                    </a:lnTo>
                    <a:lnTo>
                      <a:pt x="25" y="29"/>
                    </a:lnTo>
                    <a:lnTo>
                      <a:pt x="29" y="25"/>
                    </a:lnTo>
                    <a:lnTo>
                      <a:pt x="35" y="21"/>
                    </a:lnTo>
                    <a:lnTo>
                      <a:pt x="39" y="19"/>
                    </a:lnTo>
                    <a:lnTo>
                      <a:pt x="44" y="16"/>
                    </a:lnTo>
                    <a:lnTo>
                      <a:pt x="49" y="13"/>
                    </a:lnTo>
                    <a:lnTo>
                      <a:pt x="55" y="12"/>
                    </a:lnTo>
                    <a:lnTo>
                      <a:pt x="62" y="9"/>
                    </a:lnTo>
                    <a:lnTo>
                      <a:pt x="69" y="8"/>
                    </a:lnTo>
                    <a:lnTo>
                      <a:pt x="76" y="7"/>
                    </a:lnTo>
                    <a:lnTo>
                      <a:pt x="83" y="6"/>
                    </a:lnTo>
                    <a:lnTo>
                      <a:pt x="91" y="8"/>
                    </a:lnTo>
                    <a:lnTo>
                      <a:pt x="96" y="8"/>
                    </a:lnTo>
                    <a:lnTo>
                      <a:pt x="96" y="4"/>
                    </a:lnTo>
                    <a:lnTo>
                      <a:pt x="94" y="2"/>
                    </a:lnTo>
                    <a:lnTo>
                      <a:pt x="89" y="1"/>
                    </a:lnTo>
                  </a:path>
                </a:pathLst>
              </a:custGeom>
              <a:solidFill>
                <a:srgbClr val="006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1" name="Freeform 768"/>
              <p:cNvSpPr>
                <a:spLocks/>
              </p:cNvSpPr>
              <p:nvPr/>
            </p:nvSpPr>
            <p:spPr bwMode="auto">
              <a:xfrm>
                <a:off x="2759" y="4249"/>
                <a:ext cx="97" cy="77"/>
              </a:xfrm>
              <a:custGeom>
                <a:avLst/>
                <a:gdLst>
                  <a:gd name="T0" fmla="*/ 67 w 97"/>
                  <a:gd name="T1" fmla="*/ 2 h 77"/>
                  <a:gd name="T2" fmla="*/ 52 w 97"/>
                  <a:gd name="T3" fmla="*/ 6 h 77"/>
                  <a:gd name="T4" fmla="*/ 39 w 97"/>
                  <a:gd name="T5" fmla="*/ 11 h 77"/>
                  <a:gd name="T6" fmla="*/ 29 w 97"/>
                  <a:gd name="T7" fmla="*/ 16 h 77"/>
                  <a:gd name="T8" fmla="*/ 19 w 97"/>
                  <a:gd name="T9" fmla="*/ 24 h 77"/>
                  <a:gd name="T10" fmla="*/ 12 w 97"/>
                  <a:gd name="T11" fmla="*/ 32 h 77"/>
                  <a:gd name="T12" fmla="*/ 7 w 97"/>
                  <a:gd name="T13" fmla="*/ 40 h 77"/>
                  <a:gd name="T14" fmla="*/ 3 w 97"/>
                  <a:gd name="T15" fmla="*/ 49 h 77"/>
                  <a:gd name="T16" fmla="*/ 1 w 97"/>
                  <a:gd name="T17" fmla="*/ 57 h 77"/>
                  <a:gd name="T18" fmla="*/ 0 w 97"/>
                  <a:gd name="T19" fmla="*/ 65 h 77"/>
                  <a:gd name="T20" fmla="*/ 2 w 97"/>
                  <a:gd name="T21" fmla="*/ 71 h 77"/>
                  <a:gd name="T22" fmla="*/ 5 w 97"/>
                  <a:gd name="T23" fmla="*/ 74 h 77"/>
                  <a:gd name="T24" fmla="*/ 8 w 97"/>
                  <a:gd name="T25" fmla="*/ 76 h 77"/>
                  <a:gd name="T26" fmla="*/ 11 w 97"/>
                  <a:gd name="T27" fmla="*/ 76 h 77"/>
                  <a:gd name="T28" fmla="*/ 11 w 97"/>
                  <a:gd name="T29" fmla="*/ 65 h 77"/>
                  <a:gd name="T30" fmla="*/ 13 w 97"/>
                  <a:gd name="T31" fmla="*/ 56 h 77"/>
                  <a:gd name="T32" fmla="*/ 17 w 97"/>
                  <a:gd name="T33" fmla="*/ 47 h 77"/>
                  <a:gd name="T34" fmla="*/ 23 w 97"/>
                  <a:gd name="T35" fmla="*/ 39 h 77"/>
                  <a:gd name="T36" fmla="*/ 29 w 97"/>
                  <a:gd name="T37" fmla="*/ 31 h 77"/>
                  <a:gd name="T38" fmla="*/ 39 w 97"/>
                  <a:gd name="T39" fmla="*/ 24 h 77"/>
                  <a:gd name="T40" fmla="*/ 48 w 97"/>
                  <a:gd name="T41" fmla="*/ 18 h 77"/>
                  <a:gd name="T42" fmla="*/ 61 w 97"/>
                  <a:gd name="T43" fmla="*/ 13 h 77"/>
                  <a:gd name="T44" fmla="*/ 76 w 97"/>
                  <a:gd name="T45" fmla="*/ 9 h 77"/>
                  <a:gd name="T46" fmla="*/ 86 w 97"/>
                  <a:gd name="T47" fmla="*/ 7 h 77"/>
                  <a:gd name="T48" fmla="*/ 96 w 97"/>
                  <a:gd name="T49" fmla="*/ 6 h 77"/>
                  <a:gd name="T50" fmla="*/ 94 w 97"/>
                  <a:gd name="T51" fmla="*/ 4 h 77"/>
                  <a:gd name="T52" fmla="*/ 92 w 97"/>
                  <a:gd name="T53" fmla="*/ 1 h 77"/>
                  <a:gd name="T54" fmla="*/ 86 w 97"/>
                  <a:gd name="T55" fmla="*/ 0 h 77"/>
                  <a:gd name="T56" fmla="*/ 80 w 97"/>
                  <a:gd name="T57" fmla="*/ 0 h 77"/>
                  <a:gd name="T58" fmla="*/ 67 w 97"/>
                  <a:gd name="T5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7" h="77">
                    <a:moveTo>
                      <a:pt x="67" y="2"/>
                    </a:moveTo>
                    <a:lnTo>
                      <a:pt x="52" y="6"/>
                    </a:lnTo>
                    <a:lnTo>
                      <a:pt x="39" y="11"/>
                    </a:lnTo>
                    <a:lnTo>
                      <a:pt x="29" y="16"/>
                    </a:lnTo>
                    <a:lnTo>
                      <a:pt x="19" y="24"/>
                    </a:lnTo>
                    <a:lnTo>
                      <a:pt x="12" y="32"/>
                    </a:lnTo>
                    <a:lnTo>
                      <a:pt x="7" y="40"/>
                    </a:lnTo>
                    <a:lnTo>
                      <a:pt x="3" y="49"/>
                    </a:lnTo>
                    <a:lnTo>
                      <a:pt x="1" y="57"/>
                    </a:lnTo>
                    <a:lnTo>
                      <a:pt x="0" y="65"/>
                    </a:lnTo>
                    <a:lnTo>
                      <a:pt x="2" y="71"/>
                    </a:lnTo>
                    <a:lnTo>
                      <a:pt x="5" y="74"/>
                    </a:lnTo>
                    <a:lnTo>
                      <a:pt x="8" y="76"/>
                    </a:lnTo>
                    <a:lnTo>
                      <a:pt x="11" y="76"/>
                    </a:lnTo>
                    <a:lnTo>
                      <a:pt x="11" y="65"/>
                    </a:lnTo>
                    <a:lnTo>
                      <a:pt x="13" y="56"/>
                    </a:lnTo>
                    <a:lnTo>
                      <a:pt x="17" y="47"/>
                    </a:lnTo>
                    <a:lnTo>
                      <a:pt x="23" y="39"/>
                    </a:lnTo>
                    <a:lnTo>
                      <a:pt x="29" y="31"/>
                    </a:lnTo>
                    <a:lnTo>
                      <a:pt x="39" y="24"/>
                    </a:lnTo>
                    <a:lnTo>
                      <a:pt x="48" y="18"/>
                    </a:lnTo>
                    <a:lnTo>
                      <a:pt x="61" y="13"/>
                    </a:lnTo>
                    <a:lnTo>
                      <a:pt x="76" y="9"/>
                    </a:lnTo>
                    <a:lnTo>
                      <a:pt x="86" y="7"/>
                    </a:lnTo>
                    <a:lnTo>
                      <a:pt x="96" y="6"/>
                    </a:lnTo>
                    <a:lnTo>
                      <a:pt x="94" y="4"/>
                    </a:lnTo>
                    <a:lnTo>
                      <a:pt x="92" y="1"/>
                    </a:lnTo>
                    <a:lnTo>
                      <a:pt x="86" y="0"/>
                    </a:lnTo>
                    <a:lnTo>
                      <a:pt x="80" y="0"/>
                    </a:lnTo>
                    <a:lnTo>
                      <a:pt x="67" y="2"/>
                    </a:lnTo>
                  </a:path>
                </a:pathLst>
              </a:custGeom>
              <a:solidFill>
                <a:srgbClr val="006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2" name="Freeform 769"/>
              <p:cNvSpPr>
                <a:spLocks/>
              </p:cNvSpPr>
              <p:nvPr/>
            </p:nvSpPr>
            <p:spPr bwMode="auto">
              <a:xfrm>
                <a:off x="2871" y="4309"/>
                <a:ext cx="202" cy="162"/>
              </a:xfrm>
              <a:custGeom>
                <a:avLst/>
                <a:gdLst>
                  <a:gd name="T0" fmla="*/ 65 w 202"/>
                  <a:gd name="T1" fmla="*/ 5 h 162"/>
                  <a:gd name="T2" fmla="*/ 57 w 202"/>
                  <a:gd name="T3" fmla="*/ 7 h 162"/>
                  <a:gd name="T4" fmla="*/ 46 w 202"/>
                  <a:gd name="T5" fmla="*/ 12 h 162"/>
                  <a:gd name="T6" fmla="*/ 36 w 202"/>
                  <a:gd name="T7" fmla="*/ 18 h 162"/>
                  <a:gd name="T8" fmla="*/ 25 w 202"/>
                  <a:gd name="T9" fmla="*/ 25 h 162"/>
                  <a:gd name="T10" fmla="*/ 19 w 202"/>
                  <a:gd name="T11" fmla="*/ 31 h 162"/>
                  <a:gd name="T12" fmla="*/ 12 w 202"/>
                  <a:gd name="T13" fmla="*/ 40 h 162"/>
                  <a:gd name="T14" fmla="*/ 9 w 202"/>
                  <a:gd name="T15" fmla="*/ 47 h 162"/>
                  <a:gd name="T16" fmla="*/ 5 w 202"/>
                  <a:gd name="T17" fmla="*/ 55 h 162"/>
                  <a:gd name="T18" fmla="*/ 2 w 202"/>
                  <a:gd name="T19" fmla="*/ 63 h 162"/>
                  <a:gd name="T20" fmla="*/ 0 w 202"/>
                  <a:gd name="T21" fmla="*/ 76 h 162"/>
                  <a:gd name="T22" fmla="*/ 12 w 202"/>
                  <a:gd name="T23" fmla="*/ 90 h 162"/>
                  <a:gd name="T24" fmla="*/ 19 w 202"/>
                  <a:gd name="T25" fmla="*/ 102 h 162"/>
                  <a:gd name="T26" fmla="*/ 26 w 202"/>
                  <a:gd name="T27" fmla="*/ 115 h 162"/>
                  <a:gd name="T28" fmla="*/ 31 w 202"/>
                  <a:gd name="T29" fmla="*/ 128 h 162"/>
                  <a:gd name="T30" fmla="*/ 46 w 202"/>
                  <a:gd name="T31" fmla="*/ 161 h 162"/>
                  <a:gd name="T32" fmla="*/ 52 w 202"/>
                  <a:gd name="T33" fmla="*/ 137 h 162"/>
                  <a:gd name="T34" fmla="*/ 57 w 202"/>
                  <a:gd name="T35" fmla="*/ 122 h 162"/>
                  <a:gd name="T36" fmla="*/ 64 w 202"/>
                  <a:gd name="T37" fmla="*/ 108 h 162"/>
                  <a:gd name="T38" fmla="*/ 72 w 202"/>
                  <a:gd name="T39" fmla="*/ 95 h 162"/>
                  <a:gd name="T40" fmla="*/ 85 w 202"/>
                  <a:gd name="T41" fmla="*/ 80 h 162"/>
                  <a:gd name="T42" fmla="*/ 98 w 202"/>
                  <a:gd name="T43" fmla="*/ 64 h 162"/>
                  <a:gd name="T44" fmla="*/ 115 w 202"/>
                  <a:gd name="T45" fmla="*/ 52 h 162"/>
                  <a:gd name="T46" fmla="*/ 132 w 202"/>
                  <a:gd name="T47" fmla="*/ 42 h 162"/>
                  <a:gd name="T48" fmla="*/ 150 w 202"/>
                  <a:gd name="T49" fmla="*/ 33 h 162"/>
                  <a:gd name="T50" fmla="*/ 172 w 202"/>
                  <a:gd name="T51" fmla="*/ 24 h 162"/>
                  <a:gd name="T52" fmla="*/ 201 w 202"/>
                  <a:gd name="T53" fmla="*/ 14 h 162"/>
                  <a:gd name="T54" fmla="*/ 163 w 202"/>
                  <a:gd name="T55" fmla="*/ 11 h 162"/>
                  <a:gd name="T56" fmla="*/ 141 w 202"/>
                  <a:gd name="T57" fmla="*/ 9 h 162"/>
                  <a:gd name="T58" fmla="*/ 118 w 202"/>
                  <a:gd name="T59" fmla="*/ 6 h 162"/>
                  <a:gd name="T60" fmla="*/ 102 w 202"/>
                  <a:gd name="T61" fmla="*/ 4 h 162"/>
                  <a:gd name="T62" fmla="*/ 86 w 202"/>
                  <a:gd name="T63" fmla="*/ 0 h 162"/>
                  <a:gd name="T64" fmla="*/ 77 w 202"/>
                  <a:gd name="T65" fmla="*/ 2 h 162"/>
                  <a:gd name="T66" fmla="*/ 65 w 202"/>
                  <a:gd name="T67" fmla="*/ 5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2" h="162">
                    <a:moveTo>
                      <a:pt x="65" y="5"/>
                    </a:moveTo>
                    <a:lnTo>
                      <a:pt x="57" y="7"/>
                    </a:lnTo>
                    <a:lnTo>
                      <a:pt x="46" y="12"/>
                    </a:lnTo>
                    <a:lnTo>
                      <a:pt x="36" y="18"/>
                    </a:lnTo>
                    <a:lnTo>
                      <a:pt x="25" y="25"/>
                    </a:lnTo>
                    <a:lnTo>
                      <a:pt x="19" y="31"/>
                    </a:lnTo>
                    <a:lnTo>
                      <a:pt x="12" y="40"/>
                    </a:lnTo>
                    <a:lnTo>
                      <a:pt x="9" y="47"/>
                    </a:lnTo>
                    <a:lnTo>
                      <a:pt x="5" y="55"/>
                    </a:lnTo>
                    <a:lnTo>
                      <a:pt x="2" y="63"/>
                    </a:lnTo>
                    <a:lnTo>
                      <a:pt x="0" y="76"/>
                    </a:lnTo>
                    <a:lnTo>
                      <a:pt x="12" y="90"/>
                    </a:lnTo>
                    <a:lnTo>
                      <a:pt x="19" y="102"/>
                    </a:lnTo>
                    <a:lnTo>
                      <a:pt x="26" y="115"/>
                    </a:lnTo>
                    <a:lnTo>
                      <a:pt x="31" y="128"/>
                    </a:lnTo>
                    <a:lnTo>
                      <a:pt x="46" y="161"/>
                    </a:lnTo>
                    <a:lnTo>
                      <a:pt x="52" y="137"/>
                    </a:lnTo>
                    <a:lnTo>
                      <a:pt x="57" y="122"/>
                    </a:lnTo>
                    <a:lnTo>
                      <a:pt x="64" y="108"/>
                    </a:lnTo>
                    <a:lnTo>
                      <a:pt x="72" y="95"/>
                    </a:lnTo>
                    <a:lnTo>
                      <a:pt x="85" y="80"/>
                    </a:lnTo>
                    <a:lnTo>
                      <a:pt x="98" y="64"/>
                    </a:lnTo>
                    <a:lnTo>
                      <a:pt x="115" y="52"/>
                    </a:lnTo>
                    <a:lnTo>
                      <a:pt x="132" y="42"/>
                    </a:lnTo>
                    <a:lnTo>
                      <a:pt x="150" y="33"/>
                    </a:lnTo>
                    <a:lnTo>
                      <a:pt x="172" y="24"/>
                    </a:lnTo>
                    <a:lnTo>
                      <a:pt x="201" y="14"/>
                    </a:lnTo>
                    <a:lnTo>
                      <a:pt x="163" y="11"/>
                    </a:lnTo>
                    <a:lnTo>
                      <a:pt x="141" y="9"/>
                    </a:lnTo>
                    <a:lnTo>
                      <a:pt x="118" y="6"/>
                    </a:lnTo>
                    <a:lnTo>
                      <a:pt x="102" y="4"/>
                    </a:lnTo>
                    <a:lnTo>
                      <a:pt x="86" y="0"/>
                    </a:lnTo>
                    <a:lnTo>
                      <a:pt x="77" y="2"/>
                    </a:lnTo>
                    <a:lnTo>
                      <a:pt x="65" y="5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3" name="Freeform 770"/>
              <p:cNvSpPr>
                <a:spLocks/>
              </p:cNvSpPr>
              <p:nvPr/>
            </p:nvSpPr>
            <p:spPr bwMode="auto">
              <a:xfrm>
                <a:off x="2960" y="4349"/>
                <a:ext cx="283" cy="268"/>
              </a:xfrm>
              <a:custGeom>
                <a:avLst/>
                <a:gdLst>
                  <a:gd name="T0" fmla="*/ 190 w 283"/>
                  <a:gd name="T1" fmla="*/ 0 h 268"/>
                  <a:gd name="T2" fmla="*/ 282 w 283"/>
                  <a:gd name="T3" fmla="*/ 58 h 268"/>
                  <a:gd name="T4" fmla="*/ 282 w 283"/>
                  <a:gd name="T5" fmla="*/ 267 h 268"/>
                  <a:gd name="T6" fmla="*/ 165 w 283"/>
                  <a:gd name="T7" fmla="*/ 267 h 268"/>
                  <a:gd name="T8" fmla="*/ 0 w 283"/>
                  <a:gd name="T9" fmla="*/ 171 h 268"/>
                  <a:gd name="T10" fmla="*/ 6 w 283"/>
                  <a:gd name="T11" fmla="*/ 154 h 268"/>
                  <a:gd name="T12" fmla="*/ 15 w 283"/>
                  <a:gd name="T13" fmla="*/ 136 h 268"/>
                  <a:gd name="T14" fmla="*/ 30 w 283"/>
                  <a:gd name="T15" fmla="*/ 115 h 268"/>
                  <a:gd name="T16" fmla="*/ 51 w 283"/>
                  <a:gd name="T17" fmla="*/ 91 h 268"/>
                  <a:gd name="T18" fmla="*/ 76 w 283"/>
                  <a:gd name="T19" fmla="*/ 68 h 268"/>
                  <a:gd name="T20" fmla="*/ 105 w 283"/>
                  <a:gd name="T21" fmla="*/ 45 h 268"/>
                  <a:gd name="T22" fmla="*/ 135 w 283"/>
                  <a:gd name="T23" fmla="*/ 25 h 268"/>
                  <a:gd name="T24" fmla="*/ 165 w 283"/>
                  <a:gd name="T25" fmla="*/ 9 h 268"/>
                  <a:gd name="T26" fmla="*/ 190 w 283"/>
                  <a:gd name="T27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3" h="268">
                    <a:moveTo>
                      <a:pt x="190" y="0"/>
                    </a:moveTo>
                    <a:lnTo>
                      <a:pt x="282" y="58"/>
                    </a:lnTo>
                    <a:lnTo>
                      <a:pt x="282" y="267"/>
                    </a:lnTo>
                    <a:lnTo>
                      <a:pt x="165" y="267"/>
                    </a:lnTo>
                    <a:lnTo>
                      <a:pt x="0" y="171"/>
                    </a:lnTo>
                    <a:lnTo>
                      <a:pt x="6" y="154"/>
                    </a:lnTo>
                    <a:lnTo>
                      <a:pt x="15" y="136"/>
                    </a:lnTo>
                    <a:lnTo>
                      <a:pt x="30" y="115"/>
                    </a:lnTo>
                    <a:lnTo>
                      <a:pt x="51" y="91"/>
                    </a:lnTo>
                    <a:lnTo>
                      <a:pt x="76" y="68"/>
                    </a:lnTo>
                    <a:lnTo>
                      <a:pt x="105" y="45"/>
                    </a:lnTo>
                    <a:lnTo>
                      <a:pt x="135" y="25"/>
                    </a:lnTo>
                    <a:lnTo>
                      <a:pt x="165" y="9"/>
                    </a:lnTo>
                    <a:lnTo>
                      <a:pt x="190" y="0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514" name="Group 774"/>
              <p:cNvGrpSpPr>
                <a:grpSpLocks/>
              </p:cNvGrpSpPr>
              <p:nvPr/>
            </p:nvGrpSpPr>
            <p:grpSpPr bwMode="auto">
              <a:xfrm>
                <a:off x="2937" y="4437"/>
                <a:ext cx="11" cy="10"/>
                <a:chOff x="2937" y="4437"/>
                <a:chExt cx="11" cy="10"/>
              </a:xfrm>
            </p:grpSpPr>
            <p:sp>
              <p:nvSpPr>
                <p:cNvPr id="623" name="Oval 771"/>
                <p:cNvSpPr>
                  <a:spLocks noChangeArrowheads="1"/>
                </p:cNvSpPr>
                <p:nvPr/>
              </p:nvSpPr>
              <p:spPr bwMode="auto">
                <a:xfrm>
                  <a:off x="2940" y="4437"/>
                  <a:ext cx="8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4" name="Oval 772"/>
                <p:cNvSpPr>
                  <a:spLocks noChangeArrowheads="1"/>
                </p:cNvSpPr>
                <p:nvPr/>
              </p:nvSpPr>
              <p:spPr bwMode="auto">
                <a:xfrm>
                  <a:off x="2937" y="4437"/>
                  <a:ext cx="9" cy="10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5" name="Oval 773"/>
                <p:cNvSpPr>
                  <a:spLocks noChangeArrowheads="1"/>
                </p:cNvSpPr>
                <p:nvPr/>
              </p:nvSpPr>
              <p:spPr bwMode="auto">
                <a:xfrm>
                  <a:off x="2941" y="4437"/>
                  <a:ext cx="1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5" name="Group 778"/>
              <p:cNvGrpSpPr>
                <a:grpSpLocks/>
              </p:cNvGrpSpPr>
              <p:nvPr/>
            </p:nvGrpSpPr>
            <p:grpSpPr bwMode="auto">
              <a:xfrm>
                <a:off x="2987" y="4430"/>
                <a:ext cx="10" cy="9"/>
                <a:chOff x="2987" y="4430"/>
                <a:chExt cx="10" cy="9"/>
              </a:xfrm>
            </p:grpSpPr>
            <p:sp>
              <p:nvSpPr>
                <p:cNvPr id="620" name="Oval 775"/>
                <p:cNvSpPr>
                  <a:spLocks noChangeArrowheads="1"/>
                </p:cNvSpPr>
                <p:nvPr/>
              </p:nvSpPr>
              <p:spPr bwMode="auto">
                <a:xfrm>
                  <a:off x="2989" y="4431"/>
                  <a:ext cx="8" cy="8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1" name="Oval 776"/>
                <p:cNvSpPr>
                  <a:spLocks noChangeArrowheads="1"/>
                </p:cNvSpPr>
                <p:nvPr/>
              </p:nvSpPr>
              <p:spPr bwMode="auto">
                <a:xfrm>
                  <a:off x="2987" y="4430"/>
                  <a:ext cx="9" cy="8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2" name="Oval 777"/>
                <p:cNvSpPr>
                  <a:spLocks noChangeArrowheads="1"/>
                </p:cNvSpPr>
                <p:nvPr/>
              </p:nvSpPr>
              <p:spPr bwMode="auto">
                <a:xfrm>
                  <a:off x="2990" y="4431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6" name="Group 782"/>
              <p:cNvGrpSpPr>
                <a:grpSpLocks/>
              </p:cNvGrpSpPr>
              <p:nvPr/>
            </p:nvGrpSpPr>
            <p:grpSpPr bwMode="auto">
              <a:xfrm>
                <a:off x="2968" y="4455"/>
                <a:ext cx="7" cy="7"/>
                <a:chOff x="2968" y="4455"/>
                <a:chExt cx="7" cy="7"/>
              </a:xfrm>
            </p:grpSpPr>
            <p:sp>
              <p:nvSpPr>
                <p:cNvPr id="617" name="Oval 779"/>
                <p:cNvSpPr>
                  <a:spLocks noChangeArrowheads="1"/>
                </p:cNvSpPr>
                <p:nvPr/>
              </p:nvSpPr>
              <p:spPr bwMode="auto">
                <a:xfrm>
                  <a:off x="2971" y="4456"/>
                  <a:ext cx="4" cy="6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8" name="Oval 780"/>
                <p:cNvSpPr>
                  <a:spLocks noChangeArrowheads="1"/>
                </p:cNvSpPr>
                <p:nvPr/>
              </p:nvSpPr>
              <p:spPr bwMode="auto">
                <a:xfrm>
                  <a:off x="2968" y="4455"/>
                  <a:ext cx="6" cy="6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9" name="Oval 781"/>
                <p:cNvSpPr>
                  <a:spLocks noChangeArrowheads="1"/>
                </p:cNvSpPr>
                <p:nvPr/>
              </p:nvSpPr>
              <p:spPr bwMode="auto">
                <a:xfrm>
                  <a:off x="2971" y="4456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7" name="Group 786"/>
              <p:cNvGrpSpPr>
                <a:grpSpLocks/>
              </p:cNvGrpSpPr>
              <p:nvPr/>
            </p:nvGrpSpPr>
            <p:grpSpPr bwMode="auto">
              <a:xfrm>
                <a:off x="2932" y="4462"/>
                <a:ext cx="3" cy="3"/>
                <a:chOff x="2932" y="4462"/>
                <a:chExt cx="3" cy="3"/>
              </a:xfrm>
            </p:grpSpPr>
            <p:sp>
              <p:nvSpPr>
                <p:cNvPr id="614" name="Oval 783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2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5" name="Oval 784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1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6" name="Oval 785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8" name="Group 790"/>
              <p:cNvGrpSpPr>
                <a:grpSpLocks/>
              </p:cNvGrpSpPr>
              <p:nvPr/>
            </p:nvGrpSpPr>
            <p:grpSpPr bwMode="auto">
              <a:xfrm>
                <a:off x="2949" y="4414"/>
                <a:ext cx="3" cy="4"/>
                <a:chOff x="2949" y="4414"/>
                <a:chExt cx="3" cy="4"/>
              </a:xfrm>
            </p:grpSpPr>
            <p:sp>
              <p:nvSpPr>
                <p:cNvPr id="611" name="Oval 787"/>
                <p:cNvSpPr>
                  <a:spLocks noChangeArrowheads="1"/>
                </p:cNvSpPr>
                <p:nvPr/>
              </p:nvSpPr>
              <p:spPr bwMode="auto">
                <a:xfrm>
                  <a:off x="2951" y="4414"/>
                  <a:ext cx="1" cy="4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2" name="Oval 788"/>
                <p:cNvSpPr>
                  <a:spLocks noChangeArrowheads="1"/>
                </p:cNvSpPr>
                <p:nvPr/>
              </p:nvSpPr>
              <p:spPr bwMode="auto">
                <a:xfrm>
                  <a:off x="2951" y="4414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3" name="Oval 789"/>
                <p:cNvSpPr>
                  <a:spLocks noChangeArrowheads="1"/>
                </p:cNvSpPr>
                <p:nvPr/>
              </p:nvSpPr>
              <p:spPr bwMode="auto">
                <a:xfrm>
                  <a:off x="2949" y="4414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9" name="Group 794"/>
              <p:cNvGrpSpPr>
                <a:grpSpLocks/>
              </p:cNvGrpSpPr>
              <p:nvPr/>
            </p:nvGrpSpPr>
            <p:grpSpPr bwMode="auto">
              <a:xfrm>
                <a:off x="2797" y="4307"/>
                <a:ext cx="9" cy="11"/>
                <a:chOff x="2797" y="4307"/>
                <a:chExt cx="9" cy="11"/>
              </a:xfrm>
            </p:grpSpPr>
            <p:sp>
              <p:nvSpPr>
                <p:cNvPr id="608" name="Oval 791"/>
                <p:cNvSpPr>
                  <a:spLocks noChangeArrowheads="1"/>
                </p:cNvSpPr>
                <p:nvPr/>
              </p:nvSpPr>
              <p:spPr bwMode="auto">
                <a:xfrm>
                  <a:off x="2797" y="4308"/>
                  <a:ext cx="9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9" name="Oval 792"/>
                <p:cNvSpPr>
                  <a:spLocks noChangeArrowheads="1"/>
                </p:cNvSpPr>
                <p:nvPr/>
              </p:nvSpPr>
              <p:spPr bwMode="auto">
                <a:xfrm>
                  <a:off x="2797" y="4307"/>
                  <a:ext cx="8" cy="9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0" name="Oval 793"/>
                <p:cNvSpPr>
                  <a:spLocks noChangeArrowheads="1"/>
                </p:cNvSpPr>
                <p:nvPr/>
              </p:nvSpPr>
              <p:spPr bwMode="auto">
                <a:xfrm>
                  <a:off x="2800" y="4308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0" name="Group 798"/>
              <p:cNvGrpSpPr>
                <a:grpSpLocks/>
              </p:cNvGrpSpPr>
              <p:nvPr/>
            </p:nvGrpSpPr>
            <p:grpSpPr bwMode="auto">
              <a:xfrm>
                <a:off x="2866" y="4327"/>
                <a:ext cx="10" cy="11"/>
                <a:chOff x="2866" y="4327"/>
                <a:chExt cx="10" cy="11"/>
              </a:xfrm>
            </p:grpSpPr>
            <p:sp>
              <p:nvSpPr>
                <p:cNvPr id="605" name="Oval 795"/>
                <p:cNvSpPr>
                  <a:spLocks noChangeArrowheads="1"/>
                </p:cNvSpPr>
                <p:nvPr/>
              </p:nvSpPr>
              <p:spPr bwMode="auto">
                <a:xfrm>
                  <a:off x="2868" y="4328"/>
                  <a:ext cx="8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6" name="Oval 796"/>
                <p:cNvSpPr>
                  <a:spLocks noChangeArrowheads="1"/>
                </p:cNvSpPr>
                <p:nvPr/>
              </p:nvSpPr>
              <p:spPr bwMode="auto">
                <a:xfrm>
                  <a:off x="2866" y="4327"/>
                  <a:ext cx="10" cy="9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7" name="Oval 797"/>
                <p:cNvSpPr>
                  <a:spLocks noChangeArrowheads="1"/>
                </p:cNvSpPr>
                <p:nvPr/>
              </p:nvSpPr>
              <p:spPr bwMode="auto">
                <a:xfrm>
                  <a:off x="2869" y="4328"/>
                  <a:ext cx="2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1" name="Group 802"/>
              <p:cNvGrpSpPr>
                <a:grpSpLocks/>
              </p:cNvGrpSpPr>
              <p:nvPr/>
            </p:nvGrpSpPr>
            <p:grpSpPr bwMode="auto">
              <a:xfrm>
                <a:off x="2828" y="4326"/>
                <a:ext cx="5" cy="6"/>
                <a:chOff x="2828" y="4326"/>
                <a:chExt cx="5" cy="6"/>
              </a:xfrm>
            </p:grpSpPr>
            <p:sp>
              <p:nvSpPr>
                <p:cNvPr id="602" name="Oval 799"/>
                <p:cNvSpPr>
                  <a:spLocks noChangeArrowheads="1"/>
                </p:cNvSpPr>
                <p:nvPr/>
              </p:nvSpPr>
              <p:spPr bwMode="auto">
                <a:xfrm>
                  <a:off x="2830" y="4327"/>
                  <a:ext cx="3" cy="5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3" name="Oval 800"/>
                <p:cNvSpPr>
                  <a:spLocks noChangeArrowheads="1"/>
                </p:cNvSpPr>
                <p:nvPr/>
              </p:nvSpPr>
              <p:spPr bwMode="auto">
                <a:xfrm>
                  <a:off x="2828" y="4326"/>
                  <a:ext cx="5" cy="5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4" name="Oval 801"/>
                <p:cNvSpPr>
                  <a:spLocks noChangeArrowheads="1"/>
                </p:cNvSpPr>
                <p:nvPr/>
              </p:nvSpPr>
              <p:spPr bwMode="auto">
                <a:xfrm>
                  <a:off x="2830" y="4327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2" name="Group 806"/>
              <p:cNvGrpSpPr>
                <a:grpSpLocks/>
              </p:cNvGrpSpPr>
              <p:nvPr/>
            </p:nvGrpSpPr>
            <p:grpSpPr bwMode="auto">
              <a:xfrm>
                <a:off x="2860" y="4348"/>
                <a:ext cx="3" cy="6"/>
                <a:chOff x="2860" y="4348"/>
                <a:chExt cx="3" cy="6"/>
              </a:xfrm>
            </p:grpSpPr>
            <p:sp>
              <p:nvSpPr>
                <p:cNvPr id="599" name="Oval 803"/>
                <p:cNvSpPr>
                  <a:spLocks noChangeArrowheads="1"/>
                </p:cNvSpPr>
                <p:nvPr/>
              </p:nvSpPr>
              <p:spPr bwMode="auto">
                <a:xfrm>
                  <a:off x="2862" y="4349"/>
                  <a:ext cx="1" cy="5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0" name="Oval 804"/>
                <p:cNvSpPr>
                  <a:spLocks noChangeArrowheads="1"/>
                </p:cNvSpPr>
                <p:nvPr/>
              </p:nvSpPr>
              <p:spPr bwMode="auto">
                <a:xfrm>
                  <a:off x="2862" y="4349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1" name="Oval 805"/>
                <p:cNvSpPr>
                  <a:spLocks noChangeArrowheads="1"/>
                </p:cNvSpPr>
                <p:nvPr/>
              </p:nvSpPr>
              <p:spPr bwMode="auto">
                <a:xfrm>
                  <a:off x="2860" y="4348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3" name="Group 810"/>
              <p:cNvGrpSpPr>
                <a:grpSpLocks/>
              </p:cNvGrpSpPr>
              <p:nvPr/>
            </p:nvGrpSpPr>
            <p:grpSpPr bwMode="auto">
              <a:xfrm>
                <a:off x="2808" y="4284"/>
                <a:ext cx="3" cy="5"/>
                <a:chOff x="2808" y="4284"/>
                <a:chExt cx="3" cy="5"/>
              </a:xfrm>
            </p:grpSpPr>
            <p:sp>
              <p:nvSpPr>
                <p:cNvPr id="596" name="Oval 807"/>
                <p:cNvSpPr>
                  <a:spLocks noChangeArrowheads="1"/>
                </p:cNvSpPr>
                <p:nvPr/>
              </p:nvSpPr>
              <p:spPr bwMode="auto">
                <a:xfrm>
                  <a:off x="2810" y="4286"/>
                  <a:ext cx="1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7" name="Oval 808"/>
                <p:cNvSpPr>
                  <a:spLocks noChangeArrowheads="1"/>
                </p:cNvSpPr>
                <p:nvPr/>
              </p:nvSpPr>
              <p:spPr bwMode="auto">
                <a:xfrm>
                  <a:off x="2810" y="4284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8" name="Oval 809"/>
                <p:cNvSpPr>
                  <a:spLocks noChangeArrowheads="1"/>
                </p:cNvSpPr>
                <p:nvPr/>
              </p:nvSpPr>
              <p:spPr bwMode="auto">
                <a:xfrm>
                  <a:off x="2808" y="4284"/>
                  <a:ext cx="3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4" name="Group 814"/>
              <p:cNvGrpSpPr>
                <a:grpSpLocks/>
              </p:cNvGrpSpPr>
              <p:nvPr/>
            </p:nvGrpSpPr>
            <p:grpSpPr bwMode="auto">
              <a:xfrm>
                <a:off x="2725" y="4257"/>
                <a:ext cx="11" cy="11"/>
                <a:chOff x="2725" y="4257"/>
                <a:chExt cx="11" cy="11"/>
              </a:xfrm>
            </p:grpSpPr>
            <p:sp>
              <p:nvSpPr>
                <p:cNvPr id="593" name="Oval 811"/>
                <p:cNvSpPr>
                  <a:spLocks noChangeArrowheads="1"/>
                </p:cNvSpPr>
                <p:nvPr/>
              </p:nvSpPr>
              <p:spPr bwMode="auto">
                <a:xfrm>
                  <a:off x="2726" y="4257"/>
                  <a:ext cx="10" cy="11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4" name="Oval 812"/>
                <p:cNvSpPr>
                  <a:spLocks noChangeArrowheads="1"/>
                </p:cNvSpPr>
                <p:nvPr/>
              </p:nvSpPr>
              <p:spPr bwMode="auto">
                <a:xfrm>
                  <a:off x="2725" y="4257"/>
                  <a:ext cx="10" cy="10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5" name="Oval 813"/>
                <p:cNvSpPr>
                  <a:spLocks noChangeArrowheads="1"/>
                </p:cNvSpPr>
                <p:nvPr/>
              </p:nvSpPr>
              <p:spPr bwMode="auto">
                <a:xfrm>
                  <a:off x="2729" y="4257"/>
                  <a:ext cx="1" cy="4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5" name="Group 818"/>
              <p:cNvGrpSpPr>
                <a:grpSpLocks/>
              </p:cNvGrpSpPr>
              <p:nvPr/>
            </p:nvGrpSpPr>
            <p:grpSpPr bwMode="auto">
              <a:xfrm>
                <a:off x="3044" y="4368"/>
                <a:ext cx="14" cy="7"/>
                <a:chOff x="3044" y="4368"/>
                <a:chExt cx="14" cy="7"/>
              </a:xfrm>
            </p:grpSpPr>
            <p:sp>
              <p:nvSpPr>
                <p:cNvPr id="590" name="Oval 815"/>
                <p:cNvSpPr>
                  <a:spLocks noChangeArrowheads="1"/>
                </p:cNvSpPr>
                <p:nvPr/>
              </p:nvSpPr>
              <p:spPr bwMode="auto">
                <a:xfrm>
                  <a:off x="3045" y="4369"/>
                  <a:ext cx="13" cy="6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1" name="Oval 816"/>
                <p:cNvSpPr>
                  <a:spLocks noChangeArrowheads="1"/>
                </p:cNvSpPr>
                <p:nvPr/>
              </p:nvSpPr>
              <p:spPr bwMode="auto">
                <a:xfrm>
                  <a:off x="3044" y="4368"/>
                  <a:ext cx="13" cy="5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2" name="Oval 817"/>
                <p:cNvSpPr>
                  <a:spLocks noChangeArrowheads="1"/>
                </p:cNvSpPr>
                <p:nvPr/>
              </p:nvSpPr>
              <p:spPr bwMode="auto">
                <a:xfrm>
                  <a:off x="3047" y="4369"/>
                  <a:ext cx="4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6" name="Group 822"/>
              <p:cNvGrpSpPr>
                <a:grpSpLocks/>
              </p:cNvGrpSpPr>
              <p:nvPr/>
            </p:nvGrpSpPr>
            <p:grpSpPr bwMode="auto">
              <a:xfrm>
                <a:off x="3080" y="4332"/>
                <a:ext cx="8" cy="4"/>
                <a:chOff x="3080" y="4332"/>
                <a:chExt cx="8" cy="4"/>
              </a:xfrm>
            </p:grpSpPr>
            <p:sp>
              <p:nvSpPr>
                <p:cNvPr id="587" name="Oval 819"/>
                <p:cNvSpPr>
                  <a:spLocks noChangeArrowheads="1"/>
                </p:cNvSpPr>
                <p:nvPr/>
              </p:nvSpPr>
              <p:spPr bwMode="auto">
                <a:xfrm>
                  <a:off x="3081" y="4332"/>
                  <a:ext cx="7" cy="4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8" name="Oval 820"/>
                <p:cNvSpPr>
                  <a:spLocks noChangeArrowheads="1"/>
                </p:cNvSpPr>
                <p:nvPr/>
              </p:nvSpPr>
              <p:spPr bwMode="auto">
                <a:xfrm>
                  <a:off x="3080" y="4332"/>
                  <a:ext cx="6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9" name="Oval 821"/>
                <p:cNvSpPr>
                  <a:spLocks noChangeArrowheads="1"/>
                </p:cNvSpPr>
                <p:nvPr/>
              </p:nvSpPr>
              <p:spPr bwMode="auto">
                <a:xfrm>
                  <a:off x="3083" y="4332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7" name="Group 826"/>
              <p:cNvGrpSpPr>
                <a:grpSpLocks/>
              </p:cNvGrpSpPr>
              <p:nvPr/>
            </p:nvGrpSpPr>
            <p:grpSpPr bwMode="auto">
              <a:xfrm>
                <a:off x="2845" y="4265"/>
                <a:ext cx="7" cy="3"/>
                <a:chOff x="2845" y="4265"/>
                <a:chExt cx="7" cy="3"/>
              </a:xfrm>
            </p:grpSpPr>
            <p:sp>
              <p:nvSpPr>
                <p:cNvPr id="584" name="Oval 823"/>
                <p:cNvSpPr>
                  <a:spLocks noChangeArrowheads="1"/>
                </p:cNvSpPr>
                <p:nvPr/>
              </p:nvSpPr>
              <p:spPr bwMode="auto">
                <a:xfrm>
                  <a:off x="2846" y="4265"/>
                  <a:ext cx="6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5" name="Oval 824"/>
                <p:cNvSpPr>
                  <a:spLocks noChangeArrowheads="1"/>
                </p:cNvSpPr>
                <p:nvPr/>
              </p:nvSpPr>
              <p:spPr bwMode="auto">
                <a:xfrm>
                  <a:off x="2845" y="4265"/>
                  <a:ext cx="6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6" name="Oval 825"/>
                <p:cNvSpPr>
                  <a:spLocks noChangeArrowheads="1"/>
                </p:cNvSpPr>
                <p:nvPr/>
              </p:nvSpPr>
              <p:spPr bwMode="auto">
                <a:xfrm>
                  <a:off x="2847" y="4265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sp>
            <p:nvSpPr>
              <p:cNvPr id="528" name="Freeform 827"/>
              <p:cNvSpPr>
                <a:spLocks/>
              </p:cNvSpPr>
              <p:nvPr/>
            </p:nvSpPr>
            <p:spPr bwMode="auto">
              <a:xfrm>
                <a:off x="2879" y="4342"/>
                <a:ext cx="56" cy="99"/>
              </a:xfrm>
              <a:custGeom>
                <a:avLst/>
                <a:gdLst>
                  <a:gd name="T0" fmla="*/ 44 w 56"/>
                  <a:gd name="T1" fmla="*/ 98 h 99"/>
                  <a:gd name="T2" fmla="*/ 46 w 56"/>
                  <a:gd name="T3" fmla="*/ 91 h 99"/>
                  <a:gd name="T4" fmla="*/ 48 w 56"/>
                  <a:gd name="T5" fmla="*/ 85 h 99"/>
                  <a:gd name="T6" fmla="*/ 51 w 56"/>
                  <a:gd name="T7" fmla="*/ 80 h 99"/>
                  <a:gd name="T8" fmla="*/ 53 w 56"/>
                  <a:gd name="T9" fmla="*/ 76 h 99"/>
                  <a:gd name="T10" fmla="*/ 55 w 56"/>
                  <a:gd name="T11" fmla="*/ 70 h 99"/>
                  <a:gd name="T12" fmla="*/ 55 w 56"/>
                  <a:gd name="T13" fmla="*/ 59 h 99"/>
                  <a:gd name="T14" fmla="*/ 40 w 56"/>
                  <a:gd name="T15" fmla="*/ 30 h 99"/>
                  <a:gd name="T16" fmla="*/ 21 w 56"/>
                  <a:gd name="T17" fmla="*/ 7 h 99"/>
                  <a:gd name="T18" fmla="*/ 15 w 56"/>
                  <a:gd name="T19" fmla="*/ 0 h 99"/>
                  <a:gd name="T20" fmla="*/ 12 w 56"/>
                  <a:gd name="T21" fmla="*/ 4 h 99"/>
                  <a:gd name="T22" fmla="*/ 10 w 56"/>
                  <a:gd name="T23" fmla="*/ 8 h 99"/>
                  <a:gd name="T24" fmla="*/ 7 w 56"/>
                  <a:gd name="T25" fmla="*/ 11 h 99"/>
                  <a:gd name="T26" fmla="*/ 5 w 56"/>
                  <a:gd name="T27" fmla="*/ 15 h 99"/>
                  <a:gd name="T28" fmla="*/ 3 w 56"/>
                  <a:gd name="T29" fmla="*/ 21 h 99"/>
                  <a:gd name="T30" fmla="*/ 2 w 56"/>
                  <a:gd name="T31" fmla="*/ 25 h 99"/>
                  <a:gd name="T32" fmla="*/ 0 w 56"/>
                  <a:gd name="T33" fmla="*/ 29 h 99"/>
                  <a:gd name="T34" fmla="*/ 5 w 56"/>
                  <a:gd name="T35" fmla="*/ 35 h 99"/>
                  <a:gd name="T36" fmla="*/ 10 w 56"/>
                  <a:gd name="T37" fmla="*/ 42 h 99"/>
                  <a:gd name="T38" fmla="*/ 16 w 56"/>
                  <a:gd name="T39" fmla="*/ 49 h 99"/>
                  <a:gd name="T40" fmla="*/ 22 w 56"/>
                  <a:gd name="T41" fmla="*/ 59 h 99"/>
                  <a:gd name="T42" fmla="*/ 27 w 56"/>
                  <a:gd name="T43" fmla="*/ 69 h 99"/>
                  <a:gd name="T44" fmla="*/ 34 w 56"/>
                  <a:gd name="T45" fmla="*/ 80 h 99"/>
                  <a:gd name="T46" fmla="*/ 38 w 56"/>
                  <a:gd name="T47" fmla="*/ 88 h 99"/>
                  <a:gd name="T48" fmla="*/ 44 w 56"/>
                  <a:gd name="T4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6" h="99">
                    <a:moveTo>
                      <a:pt x="44" y="98"/>
                    </a:moveTo>
                    <a:lnTo>
                      <a:pt x="46" y="91"/>
                    </a:lnTo>
                    <a:lnTo>
                      <a:pt x="48" y="85"/>
                    </a:lnTo>
                    <a:lnTo>
                      <a:pt x="51" y="80"/>
                    </a:lnTo>
                    <a:lnTo>
                      <a:pt x="53" y="76"/>
                    </a:lnTo>
                    <a:lnTo>
                      <a:pt x="55" y="70"/>
                    </a:lnTo>
                    <a:lnTo>
                      <a:pt x="55" y="59"/>
                    </a:lnTo>
                    <a:lnTo>
                      <a:pt x="40" y="30"/>
                    </a:lnTo>
                    <a:lnTo>
                      <a:pt x="21" y="7"/>
                    </a:lnTo>
                    <a:lnTo>
                      <a:pt x="15" y="0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7" y="11"/>
                    </a:lnTo>
                    <a:lnTo>
                      <a:pt x="5" y="15"/>
                    </a:lnTo>
                    <a:lnTo>
                      <a:pt x="3" y="21"/>
                    </a:lnTo>
                    <a:lnTo>
                      <a:pt x="2" y="25"/>
                    </a:lnTo>
                    <a:lnTo>
                      <a:pt x="0" y="29"/>
                    </a:lnTo>
                    <a:lnTo>
                      <a:pt x="5" y="35"/>
                    </a:lnTo>
                    <a:lnTo>
                      <a:pt x="10" y="42"/>
                    </a:lnTo>
                    <a:lnTo>
                      <a:pt x="16" y="49"/>
                    </a:lnTo>
                    <a:lnTo>
                      <a:pt x="22" y="59"/>
                    </a:lnTo>
                    <a:lnTo>
                      <a:pt x="27" y="69"/>
                    </a:lnTo>
                    <a:lnTo>
                      <a:pt x="34" y="80"/>
                    </a:lnTo>
                    <a:lnTo>
                      <a:pt x="38" y="88"/>
                    </a:lnTo>
                    <a:lnTo>
                      <a:pt x="44" y="98"/>
                    </a:lnTo>
                  </a:path>
                </a:pathLst>
              </a:custGeom>
              <a:solidFill>
                <a:srgbClr val="400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29" name="Freeform 828"/>
              <p:cNvSpPr>
                <a:spLocks/>
              </p:cNvSpPr>
              <p:nvPr/>
            </p:nvSpPr>
            <p:spPr bwMode="auto">
              <a:xfrm>
                <a:off x="2895" y="4325"/>
                <a:ext cx="69" cy="89"/>
              </a:xfrm>
              <a:custGeom>
                <a:avLst/>
                <a:gdLst>
                  <a:gd name="T0" fmla="*/ 27 w 69"/>
                  <a:gd name="T1" fmla="*/ 0 h 89"/>
                  <a:gd name="T2" fmla="*/ 34 w 69"/>
                  <a:gd name="T3" fmla="*/ 7 h 89"/>
                  <a:gd name="T4" fmla="*/ 41 w 69"/>
                  <a:gd name="T5" fmla="*/ 14 h 89"/>
                  <a:gd name="T6" fmla="*/ 47 w 69"/>
                  <a:gd name="T7" fmla="*/ 21 h 89"/>
                  <a:gd name="T8" fmla="*/ 54 w 69"/>
                  <a:gd name="T9" fmla="*/ 28 h 89"/>
                  <a:gd name="T10" fmla="*/ 60 w 69"/>
                  <a:gd name="T11" fmla="*/ 39 h 89"/>
                  <a:gd name="T12" fmla="*/ 68 w 69"/>
                  <a:gd name="T13" fmla="*/ 52 h 89"/>
                  <a:gd name="T14" fmla="*/ 58 w 69"/>
                  <a:gd name="T15" fmla="*/ 63 h 89"/>
                  <a:gd name="T16" fmla="*/ 52 w 69"/>
                  <a:gd name="T17" fmla="*/ 71 h 89"/>
                  <a:gd name="T18" fmla="*/ 46 w 69"/>
                  <a:gd name="T19" fmla="*/ 79 h 89"/>
                  <a:gd name="T20" fmla="*/ 41 w 69"/>
                  <a:gd name="T21" fmla="*/ 88 h 89"/>
                  <a:gd name="T22" fmla="*/ 35 w 69"/>
                  <a:gd name="T23" fmla="*/ 78 h 89"/>
                  <a:gd name="T24" fmla="*/ 31 w 69"/>
                  <a:gd name="T25" fmla="*/ 66 h 89"/>
                  <a:gd name="T26" fmla="*/ 25 w 69"/>
                  <a:gd name="T27" fmla="*/ 55 h 89"/>
                  <a:gd name="T28" fmla="*/ 18 w 69"/>
                  <a:gd name="T29" fmla="*/ 44 h 89"/>
                  <a:gd name="T30" fmla="*/ 12 w 69"/>
                  <a:gd name="T31" fmla="*/ 35 h 89"/>
                  <a:gd name="T32" fmla="*/ 6 w 69"/>
                  <a:gd name="T33" fmla="*/ 28 h 89"/>
                  <a:gd name="T34" fmla="*/ 0 w 69"/>
                  <a:gd name="T35" fmla="*/ 19 h 89"/>
                  <a:gd name="T36" fmla="*/ 3 w 69"/>
                  <a:gd name="T37" fmla="*/ 16 h 89"/>
                  <a:gd name="T38" fmla="*/ 7 w 69"/>
                  <a:gd name="T39" fmla="*/ 12 h 89"/>
                  <a:gd name="T40" fmla="*/ 12 w 69"/>
                  <a:gd name="T41" fmla="*/ 8 h 89"/>
                  <a:gd name="T42" fmla="*/ 18 w 69"/>
                  <a:gd name="T43" fmla="*/ 5 h 89"/>
                  <a:gd name="T44" fmla="*/ 27 w 69"/>
                  <a:gd name="T45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89">
                    <a:moveTo>
                      <a:pt x="27" y="0"/>
                    </a:moveTo>
                    <a:lnTo>
                      <a:pt x="34" y="7"/>
                    </a:lnTo>
                    <a:lnTo>
                      <a:pt x="41" y="14"/>
                    </a:lnTo>
                    <a:lnTo>
                      <a:pt x="47" y="21"/>
                    </a:lnTo>
                    <a:lnTo>
                      <a:pt x="54" y="28"/>
                    </a:lnTo>
                    <a:lnTo>
                      <a:pt x="60" y="39"/>
                    </a:lnTo>
                    <a:lnTo>
                      <a:pt x="68" y="52"/>
                    </a:lnTo>
                    <a:lnTo>
                      <a:pt x="58" y="63"/>
                    </a:lnTo>
                    <a:lnTo>
                      <a:pt x="52" y="71"/>
                    </a:lnTo>
                    <a:lnTo>
                      <a:pt x="46" y="79"/>
                    </a:lnTo>
                    <a:lnTo>
                      <a:pt x="41" y="88"/>
                    </a:lnTo>
                    <a:lnTo>
                      <a:pt x="35" y="78"/>
                    </a:lnTo>
                    <a:lnTo>
                      <a:pt x="31" y="66"/>
                    </a:lnTo>
                    <a:lnTo>
                      <a:pt x="25" y="55"/>
                    </a:lnTo>
                    <a:lnTo>
                      <a:pt x="18" y="44"/>
                    </a:lnTo>
                    <a:lnTo>
                      <a:pt x="12" y="35"/>
                    </a:lnTo>
                    <a:lnTo>
                      <a:pt x="6" y="28"/>
                    </a:lnTo>
                    <a:lnTo>
                      <a:pt x="0" y="19"/>
                    </a:lnTo>
                    <a:lnTo>
                      <a:pt x="3" y="16"/>
                    </a:lnTo>
                    <a:lnTo>
                      <a:pt x="7" y="12"/>
                    </a:lnTo>
                    <a:lnTo>
                      <a:pt x="12" y="8"/>
                    </a:lnTo>
                    <a:lnTo>
                      <a:pt x="18" y="5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60006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30" name="Freeform 829"/>
              <p:cNvSpPr>
                <a:spLocks/>
              </p:cNvSpPr>
              <p:nvPr/>
            </p:nvSpPr>
            <p:spPr bwMode="auto">
              <a:xfrm>
                <a:off x="2971" y="4470"/>
                <a:ext cx="262" cy="142"/>
              </a:xfrm>
              <a:custGeom>
                <a:avLst/>
                <a:gdLst>
                  <a:gd name="T0" fmla="*/ 0 w 262"/>
                  <a:gd name="T1" fmla="*/ 40 h 142"/>
                  <a:gd name="T2" fmla="*/ 2 w 262"/>
                  <a:gd name="T3" fmla="*/ 34 h 142"/>
                  <a:gd name="T4" fmla="*/ 5 w 262"/>
                  <a:gd name="T5" fmla="*/ 29 h 142"/>
                  <a:gd name="T6" fmla="*/ 8 w 262"/>
                  <a:gd name="T7" fmla="*/ 23 h 142"/>
                  <a:gd name="T8" fmla="*/ 10 w 262"/>
                  <a:gd name="T9" fmla="*/ 18 h 142"/>
                  <a:gd name="T10" fmla="*/ 14 w 262"/>
                  <a:gd name="T11" fmla="*/ 12 h 142"/>
                  <a:gd name="T12" fmla="*/ 17 w 262"/>
                  <a:gd name="T13" fmla="*/ 7 h 142"/>
                  <a:gd name="T14" fmla="*/ 21 w 262"/>
                  <a:gd name="T15" fmla="*/ 3 h 142"/>
                  <a:gd name="T16" fmla="*/ 23 w 262"/>
                  <a:gd name="T17" fmla="*/ 0 h 142"/>
                  <a:gd name="T18" fmla="*/ 261 w 262"/>
                  <a:gd name="T19" fmla="*/ 141 h 142"/>
                  <a:gd name="T20" fmla="*/ 173 w 262"/>
                  <a:gd name="T21" fmla="*/ 141 h 142"/>
                  <a:gd name="T22" fmla="*/ 0 w 262"/>
                  <a:gd name="T23" fmla="*/ 4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2" h="142">
                    <a:moveTo>
                      <a:pt x="0" y="40"/>
                    </a:moveTo>
                    <a:lnTo>
                      <a:pt x="2" y="34"/>
                    </a:lnTo>
                    <a:lnTo>
                      <a:pt x="5" y="29"/>
                    </a:lnTo>
                    <a:lnTo>
                      <a:pt x="8" y="23"/>
                    </a:lnTo>
                    <a:lnTo>
                      <a:pt x="10" y="18"/>
                    </a:lnTo>
                    <a:lnTo>
                      <a:pt x="14" y="12"/>
                    </a:lnTo>
                    <a:lnTo>
                      <a:pt x="17" y="7"/>
                    </a:lnTo>
                    <a:lnTo>
                      <a:pt x="21" y="3"/>
                    </a:lnTo>
                    <a:lnTo>
                      <a:pt x="23" y="0"/>
                    </a:lnTo>
                    <a:lnTo>
                      <a:pt x="261" y="141"/>
                    </a:lnTo>
                    <a:lnTo>
                      <a:pt x="173" y="141"/>
                    </a:lnTo>
                    <a:lnTo>
                      <a:pt x="0" y="40"/>
                    </a:lnTo>
                  </a:path>
                </a:pathLst>
              </a:custGeom>
              <a:solidFill>
                <a:srgbClr val="400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31" name="Freeform 830"/>
              <p:cNvSpPr>
                <a:spLocks/>
              </p:cNvSpPr>
              <p:nvPr/>
            </p:nvSpPr>
            <p:spPr bwMode="auto">
              <a:xfrm>
                <a:off x="2994" y="4420"/>
                <a:ext cx="247" cy="192"/>
              </a:xfrm>
              <a:custGeom>
                <a:avLst/>
                <a:gdLst>
                  <a:gd name="T0" fmla="*/ 246 w 247"/>
                  <a:gd name="T1" fmla="*/ 191 h 192"/>
                  <a:gd name="T2" fmla="*/ 237 w 247"/>
                  <a:gd name="T3" fmla="*/ 191 h 192"/>
                  <a:gd name="T4" fmla="*/ 0 w 247"/>
                  <a:gd name="T5" fmla="*/ 49 h 192"/>
                  <a:gd name="T6" fmla="*/ 4 w 247"/>
                  <a:gd name="T7" fmla="*/ 43 h 192"/>
                  <a:gd name="T8" fmla="*/ 8 w 247"/>
                  <a:gd name="T9" fmla="*/ 38 h 192"/>
                  <a:gd name="T10" fmla="*/ 13 w 247"/>
                  <a:gd name="T11" fmla="*/ 32 h 192"/>
                  <a:gd name="T12" fmla="*/ 19 w 247"/>
                  <a:gd name="T13" fmla="*/ 26 h 192"/>
                  <a:gd name="T14" fmla="*/ 24 w 247"/>
                  <a:gd name="T15" fmla="*/ 20 h 192"/>
                  <a:gd name="T16" fmla="*/ 29 w 247"/>
                  <a:gd name="T17" fmla="*/ 15 h 192"/>
                  <a:gd name="T18" fmla="*/ 35 w 247"/>
                  <a:gd name="T19" fmla="*/ 11 h 192"/>
                  <a:gd name="T20" fmla="*/ 39 w 247"/>
                  <a:gd name="T21" fmla="*/ 7 h 192"/>
                  <a:gd name="T22" fmla="*/ 44 w 247"/>
                  <a:gd name="T23" fmla="*/ 3 h 192"/>
                  <a:gd name="T24" fmla="*/ 47 w 247"/>
                  <a:gd name="T25" fmla="*/ 0 h 192"/>
                  <a:gd name="T26" fmla="*/ 246 w 247"/>
                  <a:gd name="T27" fmla="*/ 124 h 192"/>
                  <a:gd name="T28" fmla="*/ 246 w 247"/>
                  <a:gd name="T29" fmla="*/ 19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7" h="192">
                    <a:moveTo>
                      <a:pt x="246" y="191"/>
                    </a:moveTo>
                    <a:lnTo>
                      <a:pt x="237" y="191"/>
                    </a:lnTo>
                    <a:lnTo>
                      <a:pt x="0" y="49"/>
                    </a:lnTo>
                    <a:lnTo>
                      <a:pt x="4" y="43"/>
                    </a:lnTo>
                    <a:lnTo>
                      <a:pt x="8" y="38"/>
                    </a:lnTo>
                    <a:lnTo>
                      <a:pt x="13" y="32"/>
                    </a:lnTo>
                    <a:lnTo>
                      <a:pt x="19" y="26"/>
                    </a:lnTo>
                    <a:lnTo>
                      <a:pt x="24" y="20"/>
                    </a:lnTo>
                    <a:lnTo>
                      <a:pt x="29" y="15"/>
                    </a:lnTo>
                    <a:lnTo>
                      <a:pt x="35" y="11"/>
                    </a:lnTo>
                    <a:lnTo>
                      <a:pt x="39" y="7"/>
                    </a:lnTo>
                    <a:lnTo>
                      <a:pt x="44" y="3"/>
                    </a:lnTo>
                    <a:lnTo>
                      <a:pt x="47" y="0"/>
                    </a:lnTo>
                    <a:lnTo>
                      <a:pt x="246" y="124"/>
                    </a:lnTo>
                    <a:lnTo>
                      <a:pt x="246" y="191"/>
                    </a:lnTo>
                  </a:path>
                </a:pathLst>
              </a:custGeom>
              <a:solidFill>
                <a:srgbClr val="60006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532" name="Group 834"/>
              <p:cNvGrpSpPr>
                <a:grpSpLocks/>
              </p:cNvGrpSpPr>
              <p:nvPr/>
            </p:nvGrpSpPr>
            <p:grpSpPr bwMode="auto">
              <a:xfrm>
                <a:off x="2987" y="4496"/>
                <a:ext cx="11" cy="11"/>
                <a:chOff x="2987" y="4496"/>
                <a:chExt cx="11" cy="11"/>
              </a:xfrm>
            </p:grpSpPr>
            <p:sp>
              <p:nvSpPr>
                <p:cNvPr id="581" name="Oval 831"/>
                <p:cNvSpPr>
                  <a:spLocks noChangeArrowheads="1"/>
                </p:cNvSpPr>
                <p:nvPr/>
              </p:nvSpPr>
              <p:spPr bwMode="auto">
                <a:xfrm>
                  <a:off x="2989" y="4496"/>
                  <a:ext cx="9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2" name="Oval 832"/>
                <p:cNvSpPr>
                  <a:spLocks noChangeArrowheads="1"/>
                </p:cNvSpPr>
                <p:nvPr/>
              </p:nvSpPr>
              <p:spPr bwMode="auto">
                <a:xfrm>
                  <a:off x="2987" y="4496"/>
                  <a:ext cx="11" cy="9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3" name="Oval 833"/>
                <p:cNvSpPr>
                  <a:spLocks noChangeArrowheads="1"/>
                </p:cNvSpPr>
                <p:nvPr/>
              </p:nvSpPr>
              <p:spPr bwMode="auto">
                <a:xfrm>
                  <a:off x="2991" y="4496"/>
                  <a:ext cx="1" cy="3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3" name="Group 838"/>
              <p:cNvGrpSpPr>
                <a:grpSpLocks/>
              </p:cNvGrpSpPr>
              <p:nvPr/>
            </p:nvGrpSpPr>
            <p:grpSpPr bwMode="auto">
              <a:xfrm>
                <a:off x="3042" y="4495"/>
                <a:ext cx="6" cy="7"/>
                <a:chOff x="3042" y="4495"/>
                <a:chExt cx="6" cy="7"/>
              </a:xfrm>
            </p:grpSpPr>
            <p:sp>
              <p:nvSpPr>
                <p:cNvPr id="578" name="Oval 835"/>
                <p:cNvSpPr>
                  <a:spLocks noChangeArrowheads="1"/>
                </p:cNvSpPr>
                <p:nvPr/>
              </p:nvSpPr>
              <p:spPr bwMode="auto">
                <a:xfrm>
                  <a:off x="3042" y="4496"/>
                  <a:ext cx="6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9" name="Oval 836"/>
                <p:cNvSpPr>
                  <a:spLocks noChangeArrowheads="1"/>
                </p:cNvSpPr>
                <p:nvPr/>
              </p:nvSpPr>
              <p:spPr bwMode="auto">
                <a:xfrm>
                  <a:off x="3042" y="4495"/>
                  <a:ext cx="6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0" name="Oval 837"/>
                <p:cNvSpPr>
                  <a:spLocks noChangeArrowheads="1"/>
                </p:cNvSpPr>
                <p:nvPr/>
              </p:nvSpPr>
              <p:spPr bwMode="auto">
                <a:xfrm>
                  <a:off x="3044" y="4496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4" name="Group 842"/>
              <p:cNvGrpSpPr>
                <a:grpSpLocks/>
              </p:cNvGrpSpPr>
              <p:nvPr/>
            </p:nvGrpSpPr>
            <p:grpSpPr bwMode="auto">
              <a:xfrm>
                <a:off x="2999" y="4472"/>
                <a:ext cx="5" cy="4"/>
                <a:chOff x="2999" y="4472"/>
                <a:chExt cx="5" cy="4"/>
              </a:xfrm>
            </p:grpSpPr>
            <p:sp>
              <p:nvSpPr>
                <p:cNvPr id="575" name="Oval 839"/>
                <p:cNvSpPr>
                  <a:spLocks noChangeArrowheads="1"/>
                </p:cNvSpPr>
                <p:nvPr/>
              </p:nvSpPr>
              <p:spPr bwMode="auto">
                <a:xfrm>
                  <a:off x="3000" y="4472"/>
                  <a:ext cx="4" cy="4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6" name="Oval 840"/>
                <p:cNvSpPr>
                  <a:spLocks noChangeArrowheads="1"/>
                </p:cNvSpPr>
                <p:nvPr/>
              </p:nvSpPr>
              <p:spPr bwMode="auto">
                <a:xfrm>
                  <a:off x="2999" y="4472"/>
                  <a:ext cx="5" cy="4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7" name="Oval 841"/>
                <p:cNvSpPr>
                  <a:spLocks noChangeArrowheads="1"/>
                </p:cNvSpPr>
                <p:nvPr/>
              </p:nvSpPr>
              <p:spPr bwMode="auto">
                <a:xfrm>
                  <a:off x="3001" y="4472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5" name="Group 846"/>
              <p:cNvGrpSpPr>
                <a:grpSpLocks/>
              </p:cNvGrpSpPr>
              <p:nvPr/>
            </p:nvGrpSpPr>
            <p:grpSpPr bwMode="auto">
              <a:xfrm>
                <a:off x="3009" y="4529"/>
                <a:ext cx="9" cy="10"/>
                <a:chOff x="3009" y="4529"/>
                <a:chExt cx="9" cy="10"/>
              </a:xfrm>
            </p:grpSpPr>
            <p:sp>
              <p:nvSpPr>
                <p:cNvPr id="572" name="Oval 843"/>
                <p:cNvSpPr>
                  <a:spLocks noChangeArrowheads="1"/>
                </p:cNvSpPr>
                <p:nvPr/>
              </p:nvSpPr>
              <p:spPr bwMode="auto">
                <a:xfrm>
                  <a:off x="3011" y="4529"/>
                  <a:ext cx="7" cy="10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3" name="Oval 844"/>
                <p:cNvSpPr>
                  <a:spLocks noChangeArrowheads="1"/>
                </p:cNvSpPr>
                <p:nvPr/>
              </p:nvSpPr>
              <p:spPr bwMode="auto">
                <a:xfrm>
                  <a:off x="3009" y="4529"/>
                  <a:ext cx="9" cy="10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4" name="Oval 845"/>
                <p:cNvSpPr>
                  <a:spLocks noChangeArrowheads="1"/>
                </p:cNvSpPr>
                <p:nvPr/>
              </p:nvSpPr>
              <p:spPr bwMode="auto">
                <a:xfrm>
                  <a:off x="3014" y="4529"/>
                  <a:ext cx="1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6" name="Group 850"/>
              <p:cNvGrpSpPr>
                <a:grpSpLocks/>
              </p:cNvGrpSpPr>
              <p:nvPr/>
            </p:nvGrpSpPr>
            <p:grpSpPr bwMode="auto">
              <a:xfrm>
                <a:off x="3092" y="4482"/>
                <a:ext cx="16" cy="13"/>
                <a:chOff x="3092" y="4482"/>
                <a:chExt cx="16" cy="13"/>
              </a:xfrm>
            </p:grpSpPr>
            <p:sp>
              <p:nvSpPr>
                <p:cNvPr id="569" name="Oval 847"/>
                <p:cNvSpPr>
                  <a:spLocks noChangeArrowheads="1"/>
                </p:cNvSpPr>
                <p:nvPr/>
              </p:nvSpPr>
              <p:spPr bwMode="auto">
                <a:xfrm>
                  <a:off x="3094" y="4483"/>
                  <a:ext cx="14" cy="12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0" name="Oval 848"/>
                <p:cNvSpPr>
                  <a:spLocks noChangeArrowheads="1"/>
                </p:cNvSpPr>
                <p:nvPr/>
              </p:nvSpPr>
              <p:spPr bwMode="auto">
                <a:xfrm>
                  <a:off x="3092" y="4482"/>
                  <a:ext cx="16" cy="12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1" name="Oval 849"/>
                <p:cNvSpPr>
                  <a:spLocks noChangeArrowheads="1"/>
                </p:cNvSpPr>
                <p:nvPr/>
              </p:nvSpPr>
              <p:spPr bwMode="auto">
                <a:xfrm>
                  <a:off x="3097" y="4483"/>
                  <a:ext cx="4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7" name="Group 854"/>
              <p:cNvGrpSpPr>
                <a:grpSpLocks/>
              </p:cNvGrpSpPr>
              <p:nvPr/>
            </p:nvGrpSpPr>
            <p:grpSpPr bwMode="auto">
              <a:xfrm>
                <a:off x="3077" y="4436"/>
                <a:ext cx="8" cy="8"/>
                <a:chOff x="3077" y="4436"/>
                <a:chExt cx="8" cy="8"/>
              </a:xfrm>
            </p:grpSpPr>
            <p:sp>
              <p:nvSpPr>
                <p:cNvPr id="566" name="Oval 851"/>
                <p:cNvSpPr>
                  <a:spLocks noChangeArrowheads="1"/>
                </p:cNvSpPr>
                <p:nvPr/>
              </p:nvSpPr>
              <p:spPr bwMode="auto">
                <a:xfrm>
                  <a:off x="3078" y="4437"/>
                  <a:ext cx="7" cy="7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7" name="Oval 852"/>
                <p:cNvSpPr>
                  <a:spLocks noChangeArrowheads="1"/>
                </p:cNvSpPr>
                <p:nvPr/>
              </p:nvSpPr>
              <p:spPr bwMode="auto">
                <a:xfrm>
                  <a:off x="3077" y="4436"/>
                  <a:ext cx="8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8" name="Oval 853"/>
                <p:cNvSpPr>
                  <a:spLocks noChangeArrowheads="1"/>
                </p:cNvSpPr>
                <p:nvPr/>
              </p:nvSpPr>
              <p:spPr bwMode="auto">
                <a:xfrm>
                  <a:off x="3080" y="443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8" name="Group 858"/>
              <p:cNvGrpSpPr>
                <a:grpSpLocks/>
              </p:cNvGrpSpPr>
              <p:nvPr/>
            </p:nvGrpSpPr>
            <p:grpSpPr bwMode="auto">
              <a:xfrm>
                <a:off x="3125" y="4548"/>
                <a:ext cx="18" cy="13"/>
                <a:chOff x="3125" y="4548"/>
                <a:chExt cx="18" cy="13"/>
              </a:xfrm>
            </p:grpSpPr>
            <p:sp>
              <p:nvSpPr>
                <p:cNvPr id="563" name="Oval 855"/>
                <p:cNvSpPr>
                  <a:spLocks noChangeArrowheads="1"/>
                </p:cNvSpPr>
                <p:nvPr/>
              </p:nvSpPr>
              <p:spPr bwMode="auto">
                <a:xfrm>
                  <a:off x="3126" y="4549"/>
                  <a:ext cx="17" cy="12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4" name="Oval 856"/>
                <p:cNvSpPr>
                  <a:spLocks noChangeArrowheads="1"/>
                </p:cNvSpPr>
                <p:nvPr/>
              </p:nvSpPr>
              <p:spPr bwMode="auto">
                <a:xfrm>
                  <a:off x="3125" y="4548"/>
                  <a:ext cx="18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5" name="Oval 857"/>
                <p:cNvSpPr>
                  <a:spLocks noChangeArrowheads="1"/>
                </p:cNvSpPr>
                <p:nvPr/>
              </p:nvSpPr>
              <p:spPr bwMode="auto">
                <a:xfrm>
                  <a:off x="3130" y="4549"/>
                  <a:ext cx="4" cy="2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9" name="Group 862"/>
              <p:cNvGrpSpPr>
                <a:grpSpLocks/>
              </p:cNvGrpSpPr>
              <p:nvPr/>
            </p:nvGrpSpPr>
            <p:grpSpPr bwMode="auto">
              <a:xfrm>
                <a:off x="2915" y="4416"/>
                <a:ext cx="6" cy="8"/>
                <a:chOff x="2915" y="4416"/>
                <a:chExt cx="6" cy="8"/>
              </a:xfrm>
            </p:grpSpPr>
            <p:sp>
              <p:nvSpPr>
                <p:cNvPr id="560" name="Oval 859"/>
                <p:cNvSpPr>
                  <a:spLocks noChangeArrowheads="1"/>
                </p:cNvSpPr>
                <p:nvPr/>
              </p:nvSpPr>
              <p:spPr bwMode="auto">
                <a:xfrm>
                  <a:off x="2915" y="4417"/>
                  <a:ext cx="6" cy="7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1" name="Oval 860"/>
                <p:cNvSpPr>
                  <a:spLocks noChangeArrowheads="1"/>
                </p:cNvSpPr>
                <p:nvPr/>
              </p:nvSpPr>
              <p:spPr bwMode="auto">
                <a:xfrm>
                  <a:off x="2915" y="4416"/>
                  <a:ext cx="5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2" name="Oval 861"/>
                <p:cNvSpPr>
                  <a:spLocks noChangeArrowheads="1"/>
                </p:cNvSpPr>
                <p:nvPr/>
              </p:nvSpPr>
              <p:spPr bwMode="auto">
                <a:xfrm>
                  <a:off x="2917" y="441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0" name="Group 866"/>
              <p:cNvGrpSpPr>
                <a:grpSpLocks/>
              </p:cNvGrpSpPr>
              <p:nvPr/>
            </p:nvGrpSpPr>
            <p:grpSpPr bwMode="auto">
              <a:xfrm>
                <a:off x="2912" y="4386"/>
                <a:ext cx="12" cy="12"/>
                <a:chOff x="2912" y="4386"/>
                <a:chExt cx="12" cy="12"/>
              </a:xfrm>
            </p:grpSpPr>
            <p:sp>
              <p:nvSpPr>
                <p:cNvPr id="557" name="Oval 863"/>
                <p:cNvSpPr>
                  <a:spLocks noChangeArrowheads="1"/>
                </p:cNvSpPr>
                <p:nvPr/>
              </p:nvSpPr>
              <p:spPr bwMode="auto">
                <a:xfrm>
                  <a:off x="2913" y="4387"/>
                  <a:ext cx="11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8" name="Oval 864"/>
                <p:cNvSpPr>
                  <a:spLocks noChangeArrowheads="1"/>
                </p:cNvSpPr>
                <p:nvPr/>
              </p:nvSpPr>
              <p:spPr bwMode="auto">
                <a:xfrm>
                  <a:off x="2912" y="4386"/>
                  <a:ext cx="11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9" name="Oval 865"/>
                <p:cNvSpPr>
                  <a:spLocks noChangeArrowheads="1"/>
                </p:cNvSpPr>
                <p:nvPr/>
              </p:nvSpPr>
              <p:spPr bwMode="auto">
                <a:xfrm>
                  <a:off x="2917" y="4387"/>
                  <a:ext cx="1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1" name="Group 870"/>
              <p:cNvGrpSpPr>
                <a:grpSpLocks/>
              </p:cNvGrpSpPr>
              <p:nvPr/>
            </p:nvGrpSpPr>
            <p:grpSpPr bwMode="auto">
              <a:xfrm>
                <a:off x="2893" y="4366"/>
                <a:ext cx="5" cy="6"/>
                <a:chOff x="2893" y="4366"/>
                <a:chExt cx="5" cy="6"/>
              </a:xfrm>
            </p:grpSpPr>
            <p:sp>
              <p:nvSpPr>
                <p:cNvPr id="554" name="Oval 867"/>
                <p:cNvSpPr>
                  <a:spLocks noChangeArrowheads="1"/>
                </p:cNvSpPr>
                <p:nvPr/>
              </p:nvSpPr>
              <p:spPr bwMode="auto">
                <a:xfrm>
                  <a:off x="2894" y="4366"/>
                  <a:ext cx="4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5" name="Oval 868"/>
                <p:cNvSpPr>
                  <a:spLocks noChangeArrowheads="1"/>
                </p:cNvSpPr>
                <p:nvPr/>
              </p:nvSpPr>
              <p:spPr bwMode="auto">
                <a:xfrm>
                  <a:off x="2893" y="4366"/>
                  <a:ext cx="5" cy="5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6" name="Oval 869"/>
                <p:cNvSpPr>
                  <a:spLocks noChangeArrowheads="1"/>
                </p:cNvSpPr>
                <p:nvPr/>
              </p:nvSpPr>
              <p:spPr bwMode="auto">
                <a:xfrm>
                  <a:off x="2894" y="4366"/>
                  <a:ext cx="2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2" name="Group 874"/>
              <p:cNvGrpSpPr>
                <a:grpSpLocks/>
              </p:cNvGrpSpPr>
              <p:nvPr/>
            </p:nvGrpSpPr>
            <p:grpSpPr bwMode="auto">
              <a:xfrm>
                <a:off x="2927" y="4327"/>
                <a:ext cx="10" cy="3"/>
                <a:chOff x="2927" y="4327"/>
                <a:chExt cx="10" cy="3"/>
              </a:xfrm>
            </p:grpSpPr>
            <p:sp>
              <p:nvSpPr>
                <p:cNvPr id="551" name="Oval 871"/>
                <p:cNvSpPr>
                  <a:spLocks noChangeArrowheads="1"/>
                </p:cNvSpPr>
                <p:nvPr/>
              </p:nvSpPr>
              <p:spPr bwMode="auto">
                <a:xfrm>
                  <a:off x="2929" y="4327"/>
                  <a:ext cx="8" cy="3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2" name="Oval 872"/>
                <p:cNvSpPr>
                  <a:spLocks noChangeArrowheads="1"/>
                </p:cNvSpPr>
                <p:nvPr/>
              </p:nvSpPr>
              <p:spPr bwMode="auto">
                <a:xfrm>
                  <a:off x="2927" y="4327"/>
                  <a:ext cx="10" cy="2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3" name="Oval 873"/>
                <p:cNvSpPr>
                  <a:spLocks noChangeArrowheads="1"/>
                </p:cNvSpPr>
                <p:nvPr/>
              </p:nvSpPr>
              <p:spPr bwMode="auto">
                <a:xfrm>
                  <a:off x="2932" y="432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3" name="Group 878"/>
              <p:cNvGrpSpPr>
                <a:grpSpLocks/>
              </p:cNvGrpSpPr>
              <p:nvPr/>
            </p:nvGrpSpPr>
            <p:grpSpPr bwMode="auto">
              <a:xfrm>
                <a:off x="2997" y="4328"/>
                <a:ext cx="17" cy="7"/>
                <a:chOff x="2997" y="4328"/>
                <a:chExt cx="17" cy="7"/>
              </a:xfrm>
            </p:grpSpPr>
            <p:sp>
              <p:nvSpPr>
                <p:cNvPr id="548" name="Oval 875"/>
                <p:cNvSpPr>
                  <a:spLocks noChangeArrowheads="1"/>
                </p:cNvSpPr>
                <p:nvPr/>
              </p:nvSpPr>
              <p:spPr bwMode="auto">
                <a:xfrm>
                  <a:off x="2999" y="4329"/>
                  <a:ext cx="15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49" name="Oval 876"/>
                <p:cNvSpPr>
                  <a:spLocks noChangeArrowheads="1"/>
                </p:cNvSpPr>
                <p:nvPr/>
              </p:nvSpPr>
              <p:spPr bwMode="auto">
                <a:xfrm>
                  <a:off x="2997" y="4328"/>
                  <a:ext cx="17" cy="6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0" name="Oval 877"/>
                <p:cNvSpPr>
                  <a:spLocks noChangeArrowheads="1"/>
                </p:cNvSpPr>
                <p:nvPr/>
              </p:nvSpPr>
              <p:spPr bwMode="auto">
                <a:xfrm>
                  <a:off x="3003" y="4329"/>
                  <a:ext cx="3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4" name="Group 882"/>
              <p:cNvGrpSpPr>
                <a:grpSpLocks/>
              </p:cNvGrpSpPr>
              <p:nvPr/>
            </p:nvGrpSpPr>
            <p:grpSpPr bwMode="auto">
              <a:xfrm>
                <a:off x="3144" y="4380"/>
                <a:ext cx="19" cy="11"/>
                <a:chOff x="3144" y="4380"/>
                <a:chExt cx="19" cy="11"/>
              </a:xfrm>
            </p:grpSpPr>
            <p:sp>
              <p:nvSpPr>
                <p:cNvPr id="545" name="Oval 879"/>
                <p:cNvSpPr>
                  <a:spLocks noChangeArrowheads="1"/>
                </p:cNvSpPr>
                <p:nvPr/>
              </p:nvSpPr>
              <p:spPr bwMode="auto">
                <a:xfrm>
                  <a:off x="3144" y="4380"/>
                  <a:ext cx="19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46" name="Oval 880"/>
                <p:cNvSpPr>
                  <a:spLocks noChangeArrowheads="1"/>
                </p:cNvSpPr>
                <p:nvPr/>
              </p:nvSpPr>
              <p:spPr bwMode="auto">
                <a:xfrm>
                  <a:off x="3144" y="4380"/>
                  <a:ext cx="18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47" name="Oval 881"/>
                <p:cNvSpPr>
                  <a:spLocks noChangeArrowheads="1"/>
                </p:cNvSpPr>
                <p:nvPr/>
              </p:nvSpPr>
              <p:spPr bwMode="auto">
                <a:xfrm>
                  <a:off x="3149" y="4380"/>
                  <a:ext cx="5" cy="3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</p:grpSp>
      </p:grpSp>
      <p:sp>
        <p:nvSpPr>
          <p:cNvPr id="890" name="Rectangle 278"/>
          <p:cNvSpPr>
            <a:spLocks noChangeArrowheads="1"/>
          </p:cNvSpPr>
          <p:nvPr/>
        </p:nvSpPr>
        <p:spPr bwMode="auto">
          <a:xfrm flipH="1">
            <a:off x="3471263" y="2685210"/>
            <a:ext cx="1466088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Demographic</a:t>
            </a:r>
          </a:p>
        </p:txBody>
      </p:sp>
      <p:sp>
        <p:nvSpPr>
          <p:cNvPr id="891" name="Rectangle 279"/>
          <p:cNvSpPr>
            <a:spLocks noChangeArrowheads="1"/>
          </p:cNvSpPr>
          <p:nvPr/>
        </p:nvSpPr>
        <p:spPr bwMode="auto">
          <a:xfrm>
            <a:off x="3336552" y="3052203"/>
            <a:ext cx="2682409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 dirty="0">
                <a:latin typeface="Arial" panose="020B0604020202020204" pitchFamily="34" charset="0"/>
              </a:rPr>
              <a:t>Age, gender, family size and life cycle,  or income </a:t>
            </a:r>
          </a:p>
        </p:txBody>
      </p:sp>
      <p:sp>
        <p:nvSpPr>
          <p:cNvPr id="892" name="Rectangle 422"/>
          <p:cNvSpPr>
            <a:spLocks noChangeArrowheads="1"/>
          </p:cNvSpPr>
          <p:nvPr/>
        </p:nvSpPr>
        <p:spPr bwMode="auto">
          <a:xfrm>
            <a:off x="4546787" y="4010305"/>
            <a:ext cx="2228570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>
                <a:latin typeface="Arial" panose="020B0604020202020204" pitchFamily="34" charset="0"/>
              </a:rPr>
              <a:t>Psychographic</a:t>
            </a:r>
          </a:p>
        </p:txBody>
      </p:sp>
      <p:sp>
        <p:nvSpPr>
          <p:cNvPr id="893" name="Rectangle 423"/>
          <p:cNvSpPr>
            <a:spLocks noChangeArrowheads="1"/>
          </p:cNvSpPr>
          <p:nvPr/>
        </p:nvSpPr>
        <p:spPr bwMode="auto">
          <a:xfrm>
            <a:off x="4660247" y="4363291"/>
            <a:ext cx="2720228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 dirty="0">
                <a:latin typeface="Arial" panose="020B0604020202020204" pitchFamily="34" charset="0"/>
              </a:rPr>
              <a:t>Social class, lifestyle, 	or personality</a:t>
            </a:r>
          </a:p>
        </p:txBody>
      </p:sp>
      <p:sp>
        <p:nvSpPr>
          <p:cNvPr id="894" name="Rectangle 425"/>
          <p:cNvSpPr>
            <a:spLocks noChangeArrowheads="1"/>
          </p:cNvSpPr>
          <p:nvPr/>
        </p:nvSpPr>
        <p:spPr bwMode="auto">
          <a:xfrm>
            <a:off x="6021762" y="5308787"/>
            <a:ext cx="2253783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>
                <a:latin typeface="Arial" panose="020B0604020202020204" pitchFamily="34" charset="0"/>
              </a:rPr>
              <a:t>Behavioral</a:t>
            </a:r>
          </a:p>
        </p:txBody>
      </p:sp>
      <p:sp>
        <p:nvSpPr>
          <p:cNvPr id="895" name="Rectangle 426"/>
          <p:cNvSpPr>
            <a:spLocks noChangeArrowheads="1"/>
          </p:cNvSpPr>
          <p:nvPr/>
        </p:nvSpPr>
        <p:spPr bwMode="auto">
          <a:xfrm>
            <a:off x="6210861" y="5661772"/>
            <a:ext cx="2468096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 dirty="0">
                <a:latin typeface="Arial" panose="020B0604020202020204" pitchFamily="34" charset="0"/>
              </a:rPr>
              <a:t>Occasions, benefits, uses, or responses</a:t>
            </a:r>
          </a:p>
        </p:txBody>
      </p:sp>
      <p:sp>
        <p:nvSpPr>
          <p:cNvPr id="896" name="Rectangle 885"/>
          <p:cNvSpPr>
            <a:spLocks noChangeArrowheads="1"/>
          </p:cNvSpPr>
          <p:nvPr/>
        </p:nvSpPr>
        <p:spPr bwMode="auto">
          <a:xfrm>
            <a:off x="1811152" y="1804147"/>
            <a:ext cx="2808474" cy="73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Nations, states, 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regions or cities</a:t>
            </a:r>
          </a:p>
          <a:p>
            <a:pPr algn="ctr" latinLnBrk="1">
              <a:lnSpc>
                <a:spcPct val="90000"/>
              </a:lnSpc>
            </a:pPr>
            <a:endParaRPr lang="en-US" altLang="ar-SA" sz="1588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3E6C10-6D5F-4ECB-AAC8-5DBB26BF48E3}"/>
              </a:ext>
            </a:extLst>
          </p:cNvPr>
          <p:cNvSpPr/>
          <p:nvPr/>
        </p:nvSpPr>
        <p:spPr>
          <a:xfrm>
            <a:off x="2391404" y="1485914"/>
            <a:ext cx="1467068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b="1" dirty="0">
                <a:solidFill>
                  <a:srgbClr val="000000"/>
                </a:solidFill>
                <a:latin typeface="Arial" panose="020B0604020202020204" pitchFamily="34" charset="0"/>
              </a:rPr>
              <a:t>Geographic</a:t>
            </a:r>
          </a:p>
        </p:txBody>
      </p:sp>
    </p:spTree>
    <p:extLst>
      <p:ext uri="{BB962C8B-B14F-4D97-AF65-F5344CB8AC3E}">
        <p14:creationId xmlns:p14="http://schemas.microsoft.com/office/powerpoint/2010/main" val="162979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6363" y="1150352"/>
            <a:ext cx="11534461" cy="48944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238894" y="202739"/>
            <a:ext cx="6994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1. Market Segmentation</a:t>
            </a:r>
            <a:br>
              <a:rPr lang="en-US" altLang="ar-SA" dirty="0"/>
            </a:br>
            <a:r>
              <a:rPr lang="en-US" altLang="ar-SA" dirty="0"/>
              <a:t>Bases for Segmenting Business Markets</a:t>
            </a:r>
          </a:p>
        </p:txBody>
      </p:sp>
      <p:sp>
        <p:nvSpPr>
          <p:cNvPr id="14" name="Arc 4"/>
          <p:cNvSpPr>
            <a:spLocks/>
          </p:cNvSpPr>
          <p:nvPr/>
        </p:nvSpPr>
        <p:spPr bwMode="auto">
          <a:xfrm>
            <a:off x="6486806" y="3035394"/>
            <a:ext cx="3709147" cy="2447084"/>
          </a:xfrm>
          <a:custGeom>
            <a:avLst/>
            <a:gdLst>
              <a:gd name="G0" fmla="+- 0 0 0"/>
              <a:gd name="G1" fmla="+- 6702 0 0"/>
              <a:gd name="G2" fmla="+- 21600 0 0"/>
              <a:gd name="T0" fmla="*/ 20534 w 21600"/>
              <a:gd name="T1" fmla="*/ 0 h 24191"/>
              <a:gd name="T2" fmla="*/ 12677 w 21600"/>
              <a:gd name="T3" fmla="*/ 24191 h 24191"/>
              <a:gd name="T4" fmla="*/ 0 w 21600"/>
              <a:gd name="T5" fmla="*/ 6702 h 24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91" fill="none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</a:path>
              <a:path w="21600" h="24191" stroke="0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  <a:lnTo>
                  <a:pt x="0" y="6702"/>
                </a:lnTo>
                <a:close/>
              </a:path>
            </a:pathLst>
          </a:custGeom>
          <a:gradFill rotWithShape="0">
            <a:gsLst>
              <a:gs pos="0">
                <a:srgbClr val="B760F9"/>
              </a:gs>
              <a:gs pos="100000">
                <a:srgbClr val="B760F9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5" name="Arc 5"/>
          <p:cNvSpPr>
            <a:spLocks/>
          </p:cNvSpPr>
          <p:nvPr/>
        </p:nvSpPr>
        <p:spPr bwMode="auto">
          <a:xfrm>
            <a:off x="3950074" y="3832412"/>
            <a:ext cx="4367493" cy="2185147"/>
          </a:xfrm>
          <a:custGeom>
            <a:avLst/>
            <a:gdLst>
              <a:gd name="G0" fmla="+- 12760 0 0"/>
              <a:gd name="G1" fmla="+- 0 0 0"/>
              <a:gd name="G2" fmla="+- 21600 0 0"/>
              <a:gd name="T0" fmla="*/ 25430 w 25430"/>
              <a:gd name="T1" fmla="*/ 17494 h 21600"/>
              <a:gd name="T2" fmla="*/ 0 w 25430"/>
              <a:gd name="T3" fmla="*/ 17428 h 21600"/>
              <a:gd name="T4" fmla="*/ 12760 w 2543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430" h="21600" fill="none" extrusionOk="0">
                <a:moveTo>
                  <a:pt x="25429" y="17493"/>
                </a:moveTo>
                <a:cubicBezTo>
                  <a:pt x="21744" y="20162"/>
                  <a:pt x="17310" y="21600"/>
                  <a:pt x="12760" y="21600"/>
                </a:cubicBezTo>
                <a:cubicBezTo>
                  <a:pt x="8171" y="21600"/>
                  <a:pt x="3702" y="20138"/>
                  <a:pt x="-1" y="17428"/>
                </a:cubicBezTo>
              </a:path>
              <a:path w="25430" h="21600" stroke="0" extrusionOk="0">
                <a:moveTo>
                  <a:pt x="25429" y="17493"/>
                </a:moveTo>
                <a:cubicBezTo>
                  <a:pt x="21744" y="20162"/>
                  <a:pt x="17310" y="21600"/>
                  <a:pt x="12760" y="21600"/>
                </a:cubicBezTo>
                <a:cubicBezTo>
                  <a:pt x="8171" y="21600"/>
                  <a:pt x="3702" y="20138"/>
                  <a:pt x="-1" y="17428"/>
                </a:cubicBezTo>
                <a:lnTo>
                  <a:pt x="12760" y="0"/>
                </a:lnTo>
                <a:close/>
              </a:path>
            </a:pathLst>
          </a:custGeom>
          <a:gradFill rotWithShape="0">
            <a:gsLst>
              <a:gs pos="0">
                <a:srgbClr val="FDA4B5"/>
              </a:gs>
              <a:gs pos="100000">
                <a:srgbClr val="FDA4B5">
                  <a:gamma/>
                  <a:tint val="8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6" name="Arc 6"/>
          <p:cNvSpPr>
            <a:spLocks/>
          </p:cNvSpPr>
          <p:nvPr/>
        </p:nvSpPr>
        <p:spPr bwMode="auto">
          <a:xfrm>
            <a:off x="2067485" y="3033993"/>
            <a:ext cx="3709147" cy="2440081"/>
          </a:xfrm>
          <a:custGeom>
            <a:avLst/>
            <a:gdLst>
              <a:gd name="G0" fmla="+- 21600 0 0"/>
              <a:gd name="G1" fmla="+- 6729 0 0"/>
              <a:gd name="G2" fmla="+- 21600 0 0"/>
              <a:gd name="T0" fmla="*/ 8800 w 21600"/>
              <a:gd name="T1" fmla="*/ 24128 h 24128"/>
              <a:gd name="T2" fmla="*/ 1075 w 21600"/>
              <a:gd name="T3" fmla="*/ 0 h 24128"/>
              <a:gd name="T4" fmla="*/ 21600 w 21600"/>
              <a:gd name="T5" fmla="*/ 6729 h 24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28" fill="none" extrusionOk="0">
                <a:moveTo>
                  <a:pt x="8800" y="24127"/>
                </a:moveTo>
                <a:cubicBezTo>
                  <a:pt x="3267" y="20057"/>
                  <a:pt x="0" y="13597"/>
                  <a:pt x="0" y="6729"/>
                </a:cubicBezTo>
                <a:cubicBezTo>
                  <a:pt x="0" y="4443"/>
                  <a:pt x="362" y="2171"/>
                  <a:pt x="1074" y="-1"/>
                </a:cubicBezTo>
              </a:path>
              <a:path w="21600" h="24128" stroke="0" extrusionOk="0">
                <a:moveTo>
                  <a:pt x="8800" y="24127"/>
                </a:moveTo>
                <a:cubicBezTo>
                  <a:pt x="3267" y="20057"/>
                  <a:pt x="0" y="13597"/>
                  <a:pt x="0" y="6729"/>
                </a:cubicBezTo>
                <a:cubicBezTo>
                  <a:pt x="0" y="4443"/>
                  <a:pt x="362" y="2171"/>
                  <a:pt x="1074" y="-1"/>
                </a:cubicBezTo>
                <a:lnTo>
                  <a:pt x="21600" y="6729"/>
                </a:lnTo>
                <a:close/>
              </a:path>
            </a:pathLst>
          </a:custGeom>
          <a:gradFill rotWithShape="0">
            <a:gsLst>
              <a:gs pos="0">
                <a:srgbClr val="F6BF69"/>
              </a:gs>
              <a:gs pos="100000">
                <a:srgbClr val="F6BF69">
                  <a:gamma/>
                  <a:tint val="3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7" name="Arc 8"/>
          <p:cNvSpPr>
            <a:spLocks/>
          </p:cNvSpPr>
          <p:nvPr/>
        </p:nvSpPr>
        <p:spPr bwMode="auto">
          <a:xfrm>
            <a:off x="6350934" y="1281673"/>
            <a:ext cx="3525651" cy="2185147"/>
          </a:xfrm>
          <a:custGeom>
            <a:avLst/>
            <a:gdLst>
              <a:gd name="G0" fmla="+- 8 0 0"/>
              <a:gd name="G1" fmla="+- 21600 0 0"/>
              <a:gd name="G2" fmla="+- 21600 0 0"/>
              <a:gd name="T0" fmla="*/ 0 w 20533"/>
              <a:gd name="T1" fmla="*/ 0 h 21600"/>
              <a:gd name="T2" fmla="*/ 20533 w 20533"/>
              <a:gd name="T3" fmla="*/ 14870 h 21600"/>
              <a:gd name="T4" fmla="*/ 8 w 205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33" h="21600" fill="none" extrusionOk="0">
                <a:moveTo>
                  <a:pt x="0" y="0"/>
                </a:moveTo>
                <a:cubicBezTo>
                  <a:pt x="2" y="0"/>
                  <a:pt x="5" y="0"/>
                  <a:pt x="8" y="0"/>
                </a:cubicBezTo>
                <a:cubicBezTo>
                  <a:pt x="9344" y="0"/>
                  <a:pt x="17623" y="5998"/>
                  <a:pt x="20532" y="14870"/>
                </a:cubicBezTo>
              </a:path>
              <a:path w="20533" h="21600" stroke="0" extrusionOk="0">
                <a:moveTo>
                  <a:pt x="0" y="0"/>
                </a:moveTo>
                <a:cubicBezTo>
                  <a:pt x="2" y="0"/>
                  <a:pt x="5" y="0"/>
                  <a:pt x="8" y="0"/>
                </a:cubicBezTo>
                <a:cubicBezTo>
                  <a:pt x="9344" y="0"/>
                  <a:pt x="17623" y="5998"/>
                  <a:pt x="20532" y="14870"/>
                </a:cubicBezTo>
                <a:lnTo>
                  <a:pt x="8" y="21600"/>
                </a:lnTo>
                <a:close/>
              </a:path>
            </a:pathLst>
          </a:custGeom>
          <a:gradFill rotWithShape="0">
            <a:gsLst>
              <a:gs pos="0">
                <a:srgbClr val="FAFD00"/>
              </a:gs>
              <a:gs pos="100000">
                <a:srgbClr val="FAFD00">
                  <a:gamma/>
                  <a:tint val="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>
            <a:off x="4217614" y="2709022"/>
            <a:ext cx="3821206" cy="1945622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618FFD"/>
              </a:gs>
              <a:gs pos="100000">
                <a:srgbClr val="618FFD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lIns="79842" tIns="39221" rIns="79842" bIns="39221" anchor="ctr"/>
          <a:lstStyle/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Bases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for Segmenting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Business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Markets</a:t>
            </a: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3238775" y="1791541"/>
            <a:ext cx="245353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Personal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5145386" y="4908177"/>
            <a:ext cx="199507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Purchasing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Approaches</a:t>
            </a:r>
          </a:p>
        </p:txBody>
      </p:sp>
      <p:sp>
        <p:nvSpPr>
          <p:cNvPr id="21" name="Oval 3"/>
          <p:cNvSpPr>
            <a:spLocks noChangeArrowheads="1"/>
          </p:cNvSpPr>
          <p:nvPr/>
        </p:nvSpPr>
        <p:spPr bwMode="auto">
          <a:xfrm>
            <a:off x="2056280" y="1271868"/>
            <a:ext cx="8145276" cy="4782110"/>
          </a:xfrm>
          <a:prstGeom prst="ellipse">
            <a:avLst/>
          </a:prstGeom>
          <a:solidFill>
            <a:srgbClr val="FEFF72"/>
          </a:solidFill>
          <a:ln w="12700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2" name="Arc 7"/>
          <p:cNvSpPr>
            <a:spLocks/>
          </p:cNvSpPr>
          <p:nvPr/>
        </p:nvSpPr>
        <p:spPr bwMode="auto">
          <a:xfrm>
            <a:off x="2391056" y="1281673"/>
            <a:ext cx="3522849" cy="2185147"/>
          </a:xfrm>
          <a:custGeom>
            <a:avLst/>
            <a:gdLst>
              <a:gd name="G0" fmla="+- 20521 0 0"/>
              <a:gd name="G1" fmla="+- 21600 0 0"/>
              <a:gd name="G2" fmla="+- 21600 0 0"/>
              <a:gd name="T0" fmla="*/ 0 w 20521"/>
              <a:gd name="T1" fmla="*/ 14858 h 21600"/>
              <a:gd name="T2" fmla="*/ 20497 w 20521"/>
              <a:gd name="T3" fmla="*/ 0 h 21600"/>
              <a:gd name="T4" fmla="*/ 20521 w 2052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21" h="21600" fill="none" extrusionOk="0">
                <a:moveTo>
                  <a:pt x="0" y="14858"/>
                </a:moveTo>
                <a:cubicBezTo>
                  <a:pt x="2910" y="6001"/>
                  <a:pt x="11174" y="10"/>
                  <a:pt x="20497" y="0"/>
                </a:cubicBezTo>
              </a:path>
              <a:path w="20521" h="21600" stroke="0" extrusionOk="0">
                <a:moveTo>
                  <a:pt x="0" y="14858"/>
                </a:moveTo>
                <a:cubicBezTo>
                  <a:pt x="2910" y="6001"/>
                  <a:pt x="11174" y="10"/>
                  <a:pt x="20497" y="0"/>
                </a:cubicBezTo>
                <a:lnTo>
                  <a:pt x="20521" y="21600"/>
                </a:lnTo>
                <a:close/>
              </a:path>
            </a:pathLst>
          </a:custGeom>
          <a:gradFill rotWithShape="0">
            <a:gsLst>
              <a:gs pos="0">
                <a:srgbClr val="A2FFA3"/>
              </a:gs>
              <a:gs pos="100000">
                <a:srgbClr val="A2FFA3">
                  <a:gamma/>
                  <a:tint val="8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686645" y="1903600"/>
            <a:ext cx="2365373" cy="421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Demographics</a:t>
            </a: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7440706" y="3765177"/>
            <a:ext cx="2756647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Operating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254310" y="3630706"/>
            <a:ext cx="1783483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Situational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Factors</a:t>
            </a:r>
          </a:p>
        </p:txBody>
      </p:sp>
      <p:sp>
        <p:nvSpPr>
          <p:cNvPr id="27" name="Rectangle 11"/>
          <p:cNvSpPr>
            <a:spLocks noChangeArrowheads="1"/>
          </p:cNvSpPr>
          <p:nvPr/>
        </p:nvSpPr>
        <p:spPr bwMode="auto">
          <a:xfrm>
            <a:off x="3391175" y="1943941"/>
            <a:ext cx="245353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Personal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8" name="Arc 4"/>
          <p:cNvSpPr>
            <a:spLocks/>
          </p:cNvSpPr>
          <p:nvPr/>
        </p:nvSpPr>
        <p:spPr bwMode="auto">
          <a:xfrm>
            <a:off x="6639206" y="3187794"/>
            <a:ext cx="3709147" cy="2447084"/>
          </a:xfrm>
          <a:custGeom>
            <a:avLst/>
            <a:gdLst>
              <a:gd name="G0" fmla="+- 0 0 0"/>
              <a:gd name="G1" fmla="+- 6702 0 0"/>
              <a:gd name="G2" fmla="+- 21600 0 0"/>
              <a:gd name="T0" fmla="*/ 20534 w 21600"/>
              <a:gd name="T1" fmla="*/ 0 h 24191"/>
              <a:gd name="T2" fmla="*/ 12677 w 21600"/>
              <a:gd name="T3" fmla="*/ 24191 h 24191"/>
              <a:gd name="T4" fmla="*/ 0 w 21600"/>
              <a:gd name="T5" fmla="*/ 6702 h 24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91" fill="none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</a:path>
              <a:path w="21600" h="24191" stroke="0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  <a:lnTo>
                  <a:pt x="0" y="6702"/>
                </a:lnTo>
                <a:close/>
              </a:path>
            </a:pathLst>
          </a:custGeom>
          <a:gradFill rotWithShape="0">
            <a:gsLst>
              <a:gs pos="0">
                <a:srgbClr val="B760F9"/>
              </a:gs>
              <a:gs pos="100000">
                <a:srgbClr val="B760F9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9" name="AutoShape 9"/>
          <p:cNvSpPr>
            <a:spLocks noChangeArrowheads="1"/>
          </p:cNvSpPr>
          <p:nvPr/>
        </p:nvSpPr>
        <p:spPr bwMode="auto">
          <a:xfrm>
            <a:off x="4370014" y="2861422"/>
            <a:ext cx="3821206" cy="1945622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618FFD"/>
              </a:gs>
              <a:gs pos="100000">
                <a:srgbClr val="618FFD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lIns="79842" tIns="39221" rIns="79842" bIns="39221" anchor="ctr"/>
          <a:lstStyle/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Bases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for Segmenting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Business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Markets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5297786" y="5060577"/>
            <a:ext cx="199507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Purchasing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Approaches</a:t>
            </a: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7593106" y="3917577"/>
            <a:ext cx="2756647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Operating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409850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050676" y="272950"/>
            <a:ext cx="7563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1. Market Segmentation</a:t>
            </a:r>
            <a:br>
              <a:rPr lang="en-US" altLang="ar-SA" dirty="0"/>
            </a:br>
            <a:r>
              <a:rPr lang="en-US" altLang="ar-SA" dirty="0"/>
              <a:t>Bases for Segmenting International Markets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8269941" y="3283323"/>
            <a:ext cx="2005853" cy="1182221"/>
          </a:xfrm>
          <a:prstGeom prst="rect">
            <a:avLst/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Political/</a:t>
            </a:r>
          </a:p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Legal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3473129" y="4854951"/>
            <a:ext cx="2056279" cy="1098176"/>
          </a:xfrm>
          <a:prstGeom prst="rect">
            <a:avLst/>
          </a:prstGeom>
          <a:solidFill>
            <a:srgbClr val="F6BF69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 dirty="0">
                <a:solidFill>
                  <a:srgbClr val="000000"/>
                </a:solidFill>
                <a:latin typeface="Arial" panose="020B0604020202020204" pitchFamily="34" charset="0"/>
              </a:rPr>
              <a:t>Cultural </a:t>
            </a: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908427" y="4888568"/>
            <a:ext cx="2173941" cy="1064559"/>
          </a:xfrm>
          <a:prstGeom prst="rect">
            <a:avLst/>
          </a:prstGeom>
          <a:solidFill>
            <a:srgbClr val="FDA4B5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Intermarket</a:t>
            </a: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5132294" y="3300132"/>
            <a:ext cx="2056279" cy="1165412"/>
          </a:xfrm>
          <a:prstGeom prst="rect">
            <a:avLst/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  Economic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050676" y="3286126"/>
            <a:ext cx="2095500" cy="1179419"/>
          </a:xfrm>
          <a:prstGeom prst="rect">
            <a:avLst/>
          </a:prstGeom>
          <a:solidFill>
            <a:srgbClr val="FAFD00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 dirty="0">
                <a:solidFill>
                  <a:srgbClr val="000000"/>
                </a:solidFill>
                <a:latin typeface="Arial" panose="020B0604020202020204" pitchFamily="34" charset="0"/>
              </a:rPr>
              <a:t>Geographic</a:t>
            </a: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3092824" y="1602441"/>
            <a:ext cx="5888691" cy="745191"/>
          </a:xfrm>
          <a:prstGeom prst="rect">
            <a:avLst/>
          </a:prstGeom>
          <a:gradFill rotWithShape="0">
            <a:gsLst>
              <a:gs pos="0">
                <a:srgbClr val="FF5008"/>
              </a:gs>
              <a:gs pos="100000">
                <a:srgbClr val="FF5008">
                  <a:gamma/>
                  <a:tint val="70196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3530" b="1">
                <a:latin typeface="Arial" panose="020B0604020202020204" pitchFamily="34" charset="0"/>
              </a:rPr>
              <a:t>Industrial Markets</a:t>
            </a: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 rot="16200000" flipH="1">
            <a:off x="8085044" y="2459691"/>
            <a:ext cx="593912" cy="526676"/>
          </a:xfrm>
          <a:prstGeom prst="rightArrow">
            <a:avLst>
              <a:gd name="adj1" fmla="val 75000"/>
              <a:gd name="adj2" fmla="val 56409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1" name="AutoShape 10"/>
          <p:cNvSpPr>
            <a:spLocks noChangeArrowheads="1"/>
          </p:cNvSpPr>
          <p:nvPr/>
        </p:nvSpPr>
        <p:spPr bwMode="auto">
          <a:xfrm rot="16200000" flipH="1">
            <a:off x="5815853" y="2493309"/>
            <a:ext cx="627529" cy="526676"/>
          </a:xfrm>
          <a:prstGeom prst="rightArrow">
            <a:avLst>
              <a:gd name="adj1" fmla="val 75000"/>
              <a:gd name="adj2" fmla="val 59602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16200000" flipH="1">
            <a:off x="3546662" y="2476500"/>
            <a:ext cx="627529" cy="493059"/>
          </a:xfrm>
          <a:prstGeom prst="rightArrow">
            <a:avLst>
              <a:gd name="adj1" fmla="val 75000"/>
              <a:gd name="adj2" fmla="val 63666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</p:spTree>
    <p:extLst>
      <p:ext uri="{BB962C8B-B14F-4D97-AF65-F5344CB8AC3E}">
        <p14:creationId xmlns:p14="http://schemas.microsoft.com/office/powerpoint/2010/main" val="34274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9382" y="1024284"/>
            <a:ext cx="11631443" cy="55812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2174044" y="11552"/>
            <a:ext cx="73230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1. Market Segmentation</a:t>
            </a:r>
            <a:br>
              <a:rPr lang="en-US" altLang="ar-SA" dirty="0"/>
            </a:br>
            <a:r>
              <a:rPr lang="en-US" altLang="ar-SA" dirty="0"/>
              <a:t>Requirements for Effective Segmentation</a:t>
            </a:r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 rot="5400000">
            <a:off x="5968534" y="2022663"/>
            <a:ext cx="5037044" cy="3689537"/>
          </a:xfrm>
          <a:prstGeom prst="cube">
            <a:avLst>
              <a:gd name="adj" fmla="val 181"/>
            </a:avLst>
          </a:prstGeom>
          <a:gradFill rotWithShape="0">
            <a:gsLst>
              <a:gs pos="0">
                <a:srgbClr val="8CF4EA"/>
              </a:gs>
              <a:gs pos="100000">
                <a:srgbClr val="8CF4EA">
                  <a:gamma/>
                  <a:tint val="8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6886015" y="1732711"/>
            <a:ext cx="3460223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Size, purchasing power, profiles 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of segments can be measured. </a:t>
            </a: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83214" y="2626380"/>
            <a:ext cx="3155653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Segments must be effectively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reached and served.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6898622" y="3598491"/>
            <a:ext cx="3165662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Segments must be large or            profitable enough to serve.</a:t>
            </a:r>
          </a:p>
        </p:txBody>
      </p:sp>
      <p:sp>
        <p:nvSpPr>
          <p:cNvPr id="26" name="AutoShape 10"/>
          <p:cNvSpPr>
            <a:spLocks noChangeArrowheads="1"/>
          </p:cNvSpPr>
          <p:nvPr/>
        </p:nvSpPr>
        <p:spPr bwMode="auto">
          <a:xfrm rot="5400000">
            <a:off x="4031316" y="-231120"/>
            <a:ext cx="644338" cy="4112559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 Measurable</a:t>
            </a: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auto">
          <a:xfrm rot="5400000">
            <a:off x="3952876" y="635935"/>
            <a:ext cx="764801" cy="4143375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Accessible</a:t>
            </a:r>
          </a:p>
        </p:txBody>
      </p:sp>
      <p:sp>
        <p:nvSpPr>
          <p:cNvPr id="28" name="AutoShape 12"/>
          <p:cNvSpPr>
            <a:spLocks noChangeArrowheads="1"/>
          </p:cNvSpPr>
          <p:nvPr/>
        </p:nvSpPr>
        <p:spPr bwMode="auto">
          <a:xfrm rot="5400000">
            <a:off x="3954276" y="1693490"/>
            <a:ext cx="778809" cy="4160184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Substantial</a:t>
            </a:r>
          </a:p>
        </p:txBody>
      </p:sp>
      <p:sp>
        <p:nvSpPr>
          <p:cNvPr id="29" name="AutoShape 13"/>
          <p:cNvSpPr>
            <a:spLocks noChangeArrowheads="1"/>
          </p:cNvSpPr>
          <p:nvPr/>
        </p:nvSpPr>
        <p:spPr bwMode="auto">
          <a:xfrm rot="5400000">
            <a:off x="3985092" y="2676806"/>
            <a:ext cx="694765" cy="4261037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Differential</a:t>
            </a:r>
          </a:p>
        </p:txBody>
      </p:sp>
      <p:sp>
        <p:nvSpPr>
          <p:cNvPr id="30" name="AutoShape 19"/>
          <p:cNvSpPr>
            <a:spLocks noChangeArrowheads="1"/>
          </p:cNvSpPr>
          <p:nvPr/>
        </p:nvSpPr>
        <p:spPr bwMode="auto">
          <a:xfrm rot="5400000">
            <a:off x="4001901" y="3718953"/>
            <a:ext cx="677956" cy="4244228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Actionable</a:t>
            </a: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6890218" y="4607020"/>
            <a:ext cx="3566272" cy="73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SA" sz="1588" b="1" dirty="0">
                <a:latin typeface="Arial" panose="020B0604020202020204" pitchFamily="34" charset="0"/>
              </a:rPr>
              <a:t> Segments must respond               differently to different marketing mix elements &amp; actions.</a:t>
            </a:r>
          </a:p>
        </p:txBody>
      </p:sp>
      <p:sp>
        <p:nvSpPr>
          <p:cNvPr id="32" name="Rectangle 23"/>
          <p:cNvSpPr>
            <a:spLocks noChangeArrowheads="1"/>
          </p:cNvSpPr>
          <p:nvPr/>
        </p:nvSpPr>
        <p:spPr bwMode="auto">
          <a:xfrm>
            <a:off x="6914029" y="5712199"/>
            <a:ext cx="3541059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Must be able to attract and serve                  the segments.</a:t>
            </a:r>
          </a:p>
        </p:txBody>
      </p:sp>
      <p:sp>
        <p:nvSpPr>
          <p:cNvPr id="33" name="AutoShape 15"/>
          <p:cNvSpPr>
            <a:spLocks noChangeArrowheads="1"/>
          </p:cNvSpPr>
          <p:nvPr/>
        </p:nvSpPr>
        <p:spPr bwMode="auto">
          <a:xfrm>
            <a:off x="6498012" y="5630956"/>
            <a:ext cx="256334" cy="586909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4" name="AutoShape 16"/>
          <p:cNvSpPr>
            <a:spLocks noChangeArrowheads="1"/>
          </p:cNvSpPr>
          <p:nvPr/>
        </p:nvSpPr>
        <p:spPr bwMode="auto">
          <a:xfrm>
            <a:off x="6429375" y="3462618"/>
            <a:ext cx="390806" cy="554691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5" name="AutoShape 17"/>
          <p:cNvSpPr>
            <a:spLocks noChangeArrowheads="1"/>
          </p:cNvSpPr>
          <p:nvPr/>
        </p:nvSpPr>
        <p:spPr bwMode="auto">
          <a:xfrm>
            <a:off x="6401361" y="2504515"/>
            <a:ext cx="402011" cy="554691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6" name="AutoShape 19"/>
          <p:cNvSpPr>
            <a:spLocks noChangeArrowheads="1"/>
          </p:cNvSpPr>
          <p:nvPr/>
        </p:nvSpPr>
        <p:spPr bwMode="auto">
          <a:xfrm rot="5400000">
            <a:off x="4001901" y="3718952"/>
            <a:ext cx="677956" cy="4244228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Actionable</a:t>
            </a:r>
          </a:p>
        </p:txBody>
      </p:sp>
      <p:sp>
        <p:nvSpPr>
          <p:cNvPr id="37" name="AutoShape 20"/>
          <p:cNvSpPr>
            <a:spLocks noChangeArrowheads="1"/>
          </p:cNvSpPr>
          <p:nvPr/>
        </p:nvSpPr>
        <p:spPr bwMode="auto">
          <a:xfrm>
            <a:off x="6469997" y="4471147"/>
            <a:ext cx="301158" cy="586909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8" name="AutoShape 21"/>
          <p:cNvSpPr>
            <a:spLocks noChangeArrowheads="1"/>
          </p:cNvSpPr>
          <p:nvPr/>
        </p:nvSpPr>
        <p:spPr bwMode="auto">
          <a:xfrm>
            <a:off x="6451787" y="1580029"/>
            <a:ext cx="302559" cy="571500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</p:spTree>
    <p:extLst>
      <p:ext uri="{BB962C8B-B14F-4D97-AF65-F5344CB8AC3E}">
        <p14:creationId xmlns:p14="http://schemas.microsoft.com/office/powerpoint/2010/main" val="398990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383462" y="322324"/>
            <a:ext cx="80869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2. Market Targeting</a:t>
            </a:r>
            <a:br>
              <a:rPr lang="en-US" altLang="ar-SA" dirty="0"/>
            </a:br>
            <a:r>
              <a:rPr lang="en-US" altLang="ar-SA" dirty="0"/>
              <a:t>Evaluating Market Segments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120209" y="1627718"/>
            <a:ext cx="8848646" cy="4264113"/>
          </a:xfrm>
          <a:prstGeom prst="rect">
            <a:avLst/>
          </a:prstGeom>
          <a:noFill/>
          <a:ln>
            <a:noFill/>
          </a:ln>
        </p:spPr>
        <p:txBody>
          <a:bodyPr vert="horz" wrap="square" lIns="79842" tIns="39221" rIns="79842" bIns="39221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AFD00"/>
              </a:buClr>
            </a:pPr>
            <a:r>
              <a:rPr lang="en-US" altLang="ar-SA" sz="2824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Segment Size and Growth</a:t>
            </a:r>
            <a:endParaRPr lang="en-US" altLang="ar-SA" sz="2824" dirty="0">
              <a:solidFill>
                <a:schemeClr val="accent1"/>
              </a:solidFill>
            </a:endParaRP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Analyze sales, growth rates and expected profitability.</a:t>
            </a:r>
            <a:endParaRPr lang="en-US" altLang="ar-SA" sz="2118" dirty="0"/>
          </a:p>
          <a:p>
            <a:pPr>
              <a:buClr>
                <a:srgbClr val="FAFD00"/>
              </a:buClr>
            </a:pPr>
            <a:r>
              <a:rPr lang="en-US" altLang="ar-SA" sz="2824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Segment Structural Attractiveness</a:t>
            </a:r>
            <a:endParaRPr lang="en-US" altLang="ar-SA" sz="2824" dirty="0">
              <a:solidFill>
                <a:schemeClr val="accent1"/>
              </a:solidFill>
            </a:endParaRP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Consider effects of:  Competitors, Availability of Substitute Products and, the Power of Buyers &amp; Suppliers.</a:t>
            </a:r>
          </a:p>
          <a:p>
            <a:pPr>
              <a:buClr>
                <a:srgbClr val="FAFD00"/>
              </a:buClr>
            </a:pPr>
            <a:r>
              <a:rPr lang="en-US" altLang="ar-SA" sz="2824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Company Objectives and Resources</a:t>
            </a:r>
            <a:endParaRPr lang="en-US" altLang="ar-SA" sz="2824" dirty="0">
              <a:solidFill>
                <a:schemeClr val="accent1"/>
              </a:solidFill>
            </a:endParaRP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Company skills &amp; resources relative to the segment(s).</a:t>
            </a: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Look for Competitive Advantages.</a:t>
            </a:r>
          </a:p>
        </p:txBody>
      </p:sp>
    </p:spTree>
    <p:extLst>
      <p:ext uri="{BB962C8B-B14F-4D97-AF65-F5344CB8AC3E}">
        <p14:creationId xmlns:p14="http://schemas.microsoft.com/office/powerpoint/2010/main" val="234305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2509" y="1130189"/>
            <a:ext cx="11568546" cy="5670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43283" y="-137917"/>
            <a:ext cx="164871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 rot="5400000">
            <a:off x="7744666" y="1683686"/>
            <a:ext cx="602316" cy="254933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1</a:t>
            </a: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 rot="5400000">
            <a:off x="7746066" y="2189351"/>
            <a:ext cx="599515" cy="254933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2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 rot="5400000">
            <a:off x="7774081" y="2667001"/>
            <a:ext cx="543485" cy="2549338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3</a:t>
            </a:r>
          </a:p>
        </p:txBody>
      </p:sp>
      <p:sp>
        <p:nvSpPr>
          <p:cNvPr id="15" name="AutoShape 14"/>
          <p:cNvSpPr>
            <a:spLocks noChangeArrowheads="1"/>
          </p:cNvSpPr>
          <p:nvPr/>
        </p:nvSpPr>
        <p:spPr bwMode="auto">
          <a:xfrm rot="5400000">
            <a:off x="7506540" y="513455"/>
            <a:ext cx="1030941" cy="2501713"/>
          </a:xfrm>
          <a:prstGeom prst="cube">
            <a:avLst>
              <a:gd name="adj" fmla="val 10366"/>
            </a:avLst>
          </a:prstGeom>
          <a:solidFill>
            <a:srgbClr val="A2FFA3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 rot="5400000">
            <a:off x="7746066" y="3462927"/>
            <a:ext cx="599515" cy="254933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1</a:t>
            </a: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5400000">
            <a:off x="7767076" y="4591556"/>
            <a:ext cx="557493" cy="2549338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 dirty="0">
                <a:solidFill>
                  <a:srgbClr val="000000"/>
                </a:solidFill>
                <a:latin typeface="Arial" panose="020B0604020202020204" pitchFamily="34" charset="0"/>
              </a:rPr>
              <a:t>Segment 3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 rot="5400000">
            <a:off x="2993371" y="3881438"/>
            <a:ext cx="1507191" cy="2501713"/>
          </a:xfrm>
          <a:prstGeom prst="cube">
            <a:avLst>
              <a:gd name="adj" fmla="val 10366"/>
            </a:avLst>
          </a:prstGeom>
          <a:solidFill>
            <a:srgbClr val="D49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765" b="1" dirty="0">
                <a:latin typeface="Arial" panose="020B0604020202020204" pitchFamily="34" charset="0"/>
              </a:rPr>
              <a:t>Company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 dirty="0">
                <a:latin typeface="Arial" panose="020B0604020202020204" pitchFamily="34" charset="0"/>
              </a:rPr>
              <a:t>Marketing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 dirty="0">
                <a:latin typeface="Arial" panose="020B0604020202020204" pitchFamily="34" charset="0"/>
              </a:rPr>
              <a:t>Mix</a:t>
            </a: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 rot="5400000">
            <a:off x="3478026" y="2813488"/>
            <a:ext cx="588309" cy="2552140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Marketing Mix 3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1209803" y="51416"/>
            <a:ext cx="8615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2.  Market Targeting</a:t>
            </a:r>
            <a:br>
              <a:rPr lang="en-US" altLang="ar-SA" dirty="0"/>
            </a:br>
            <a:r>
              <a:rPr lang="en-US" altLang="ar-SA" dirty="0"/>
              <a:t>Market Coverage Strategies</a:t>
            </a: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 rot="5400000">
            <a:off x="3239900" y="523264"/>
            <a:ext cx="1014132" cy="2501713"/>
          </a:xfrm>
          <a:prstGeom prst="cube">
            <a:avLst>
              <a:gd name="adj" fmla="val 10366"/>
            </a:avLst>
          </a:prstGeom>
          <a:solidFill>
            <a:srgbClr val="D49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Company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Marketing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Mix</a:t>
            </a:r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5400000">
            <a:off x="3437405" y="1636062"/>
            <a:ext cx="669551" cy="2552140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 dirty="0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65" b="1" dirty="0">
                <a:solidFill>
                  <a:srgbClr val="000000"/>
                </a:solidFill>
                <a:latin typeface="Arial" panose="020B0604020202020204" pitchFamily="34" charset="0"/>
              </a:rPr>
              <a:t>Marketing Mix 1</a:t>
            </a:r>
          </a:p>
        </p:txBody>
      </p:sp>
      <p:sp>
        <p:nvSpPr>
          <p:cNvPr id="23" name="Line 15"/>
          <p:cNvSpPr>
            <a:spLocks noChangeShapeType="1"/>
          </p:cNvSpPr>
          <p:nvPr/>
        </p:nvSpPr>
        <p:spPr bwMode="auto">
          <a:xfrm>
            <a:off x="4924986" y="1771931"/>
            <a:ext cx="179014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5023037" y="2941544"/>
            <a:ext cx="170889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6" name="Line 17"/>
          <p:cNvSpPr>
            <a:spLocks noChangeShapeType="1"/>
          </p:cNvSpPr>
          <p:nvPr/>
        </p:nvSpPr>
        <p:spPr bwMode="auto">
          <a:xfrm>
            <a:off x="5023037" y="3409390"/>
            <a:ext cx="170889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7" name="Line 18"/>
          <p:cNvSpPr>
            <a:spLocks noChangeShapeType="1"/>
          </p:cNvSpPr>
          <p:nvPr/>
        </p:nvSpPr>
        <p:spPr bwMode="auto">
          <a:xfrm>
            <a:off x="5023037" y="3926261"/>
            <a:ext cx="170889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8" name="Line 19"/>
          <p:cNvSpPr>
            <a:spLocks noChangeShapeType="1"/>
          </p:cNvSpPr>
          <p:nvPr/>
        </p:nvSpPr>
        <p:spPr bwMode="auto">
          <a:xfrm>
            <a:off x="4997823" y="5132292"/>
            <a:ext cx="182375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9" name="Rectangle 20"/>
          <p:cNvSpPr>
            <a:spLocks noChangeArrowheads="1"/>
          </p:cNvSpPr>
          <p:nvPr/>
        </p:nvSpPr>
        <p:spPr bwMode="auto">
          <a:xfrm>
            <a:off x="4160184" y="2309813"/>
            <a:ext cx="3059473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A.  Undifferentiated Marketing</a:t>
            </a:r>
          </a:p>
        </p:txBody>
      </p:sp>
      <p:sp>
        <p:nvSpPr>
          <p:cNvPr id="30" name="Rectangle 21"/>
          <p:cNvSpPr>
            <a:spLocks noChangeArrowheads="1"/>
          </p:cNvSpPr>
          <p:nvPr/>
        </p:nvSpPr>
        <p:spPr bwMode="auto">
          <a:xfrm>
            <a:off x="4334347" y="4233447"/>
            <a:ext cx="2809404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B.  Differentiated Marketing</a:t>
            </a: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4111159" y="6216463"/>
            <a:ext cx="2812610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C.  Concentrated Marketing</a:t>
            </a:r>
          </a:p>
        </p:txBody>
      </p:sp>
      <p:sp>
        <p:nvSpPr>
          <p:cNvPr id="32" name="AutoShape 12"/>
          <p:cNvSpPr>
            <a:spLocks noChangeArrowheads="1"/>
          </p:cNvSpPr>
          <p:nvPr/>
        </p:nvSpPr>
        <p:spPr bwMode="auto">
          <a:xfrm rot="5400000">
            <a:off x="3471023" y="2176743"/>
            <a:ext cx="602316" cy="2552140"/>
          </a:xfrm>
          <a:prstGeom prst="cube">
            <a:avLst>
              <a:gd name="adj" fmla="val 16056"/>
            </a:avLst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Marketing Mix 2</a:t>
            </a:r>
          </a:p>
        </p:txBody>
      </p:sp>
      <p:sp>
        <p:nvSpPr>
          <p:cNvPr id="33" name="AutoShape 7"/>
          <p:cNvSpPr>
            <a:spLocks noChangeArrowheads="1"/>
          </p:cNvSpPr>
          <p:nvPr/>
        </p:nvSpPr>
        <p:spPr bwMode="auto">
          <a:xfrm rot="5400000">
            <a:off x="7746066" y="4006114"/>
            <a:ext cx="599515" cy="2549338"/>
          </a:xfrm>
          <a:prstGeom prst="cube">
            <a:avLst>
              <a:gd name="adj" fmla="val 16056"/>
            </a:avLst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2</a:t>
            </a:r>
          </a:p>
        </p:txBody>
      </p:sp>
    </p:spTree>
    <p:extLst>
      <p:ext uri="{BB962C8B-B14F-4D97-AF65-F5344CB8AC3E}">
        <p14:creationId xmlns:p14="http://schemas.microsoft.com/office/powerpoint/2010/main" val="79442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4799" y="1178941"/>
            <a:ext cx="11576025" cy="53517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52431" y="87721"/>
            <a:ext cx="1739569" cy="8210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634763" y="151788"/>
            <a:ext cx="71353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2. Market Targeting</a:t>
            </a:r>
            <a:br>
              <a:rPr lang="en-US" altLang="ar-SA" dirty="0"/>
            </a:br>
            <a:r>
              <a:rPr lang="en-US" altLang="ar-SA" dirty="0"/>
              <a:t>Choosing a Market-Coverage Strategy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080043" y="1395133"/>
            <a:ext cx="3300132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DC0E5"/>
              </a:gs>
              <a:gs pos="100000">
                <a:srgbClr val="FDC0E5">
                  <a:gamma/>
                  <a:tint val="7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Company 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Resources</a:t>
            </a: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2634763" y="2401981"/>
            <a:ext cx="3232897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E3BEFF"/>
              </a:gs>
              <a:gs pos="100000">
                <a:srgbClr val="E3BEFF">
                  <a:gamma/>
                  <a:tint val="8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Product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Variability</a:t>
            </a: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3081617" y="3424796"/>
            <a:ext cx="3400985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C0FEF9"/>
              </a:gs>
              <a:gs pos="100000">
                <a:srgbClr val="C0FEF9">
                  <a:gamma/>
                  <a:tint val="6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Product’s Stage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in the Product Life Cycle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3648712" y="4447611"/>
            <a:ext cx="3182471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CFEB9"/>
              </a:gs>
              <a:gs pos="100000">
                <a:srgbClr val="FCFEB9">
                  <a:gamma/>
                  <a:tint val="7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Market 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Variability</a:t>
            </a: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5145556" y="5307941"/>
            <a:ext cx="3165662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76681"/>
              </a:gs>
              <a:gs pos="100000">
                <a:srgbClr val="F76681">
                  <a:gamma/>
                  <a:tint val="5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Competitors’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Marketing Strategies</a:t>
            </a: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rot="16200000" flipH="1">
            <a:off x="3494632" y="2000497"/>
            <a:ext cx="308162" cy="509868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 rot="16200000" flipH="1">
            <a:off x="4377278" y="3038540"/>
            <a:ext cx="308162" cy="560294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 rot="16200000" flipH="1">
            <a:off x="4702924" y="4004980"/>
            <a:ext cx="324971" cy="560294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1" name="AutoShape 11"/>
          <p:cNvSpPr>
            <a:spLocks noChangeArrowheads="1"/>
          </p:cNvSpPr>
          <p:nvPr/>
        </p:nvSpPr>
        <p:spPr bwMode="auto">
          <a:xfrm rot="16200000" flipH="1">
            <a:off x="5077463" y="5027795"/>
            <a:ext cx="324971" cy="560294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</p:spTree>
    <p:extLst>
      <p:ext uri="{BB962C8B-B14F-4D97-AF65-F5344CB8AC3E}">
        <p14:creationId xmlns:p14="http://schemas.microsoft.com/office/powerpoint/2010/main" val="279404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27059" y="77193"/>
            <a:ext cx="1730076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557573" y="459520"/>
            <a:ext cx="9073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ar-SA" sz="3200" dirty="0"/>
              <a:t>Step 3. Positioning for Competitive  Advantage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397300" y="1644460"/>
            <a:ext cx="10096005" cy="4168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9842" tIns="39221" rIns="79842" bIns="39221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AFD00"/>
              </a:buClr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Product’s Position </a:t>
            </a:r>
            <a:r>
              <a:rPr lang="en-US" altLang="ar-SA" sz="3200" b="1" dirty="0"/>
              <a:t>- the place the product occupies in consumers’ minds relative to competing products; i.e. Volvo positions on “safety”.</a:t>
            </a:r>
          </a:p>
          <a:p>
            <a:pPr>
              <a:buClr>
                <a:srgbClr val="FAFD00"/>
              </a:buClr>
            </a:pPr>
            <a:r>
              <a:rPr lang="en-US" altLang="ar-SA" sz="3200" b="1" dirty="0"/>
              <a:t>Marketers must:</a:t>
            </a:r>
          </a:p>
          <a:p>
            <a:pPr lvl="1">
              <a:buClr>
                <a:srgbClr val="FAFD00"/>
              </a:buClr>
            </a:pPr>
            <a:r>
              <a:rPr lang="en-US" altLang="ar-SA" b="1" dirty="0"/>
              <a:t>Plan positions to give products the greatest advantage</a:t>
            </a:r>
          </a:p>
          <a:p>
            <a:pPr lvl="1">
              <a:buClr>
                <a:srgbClr val="FAFD00"/>
              </a:buClr>
            </a:pPr>
            <a:r>
              <a:rPr lang="en-US" altLang="ar-SA" b="1" dirty="0"/>
              <a:t>Develop marketing mixes to create planned positions</a:t>
            </a:r>
          </a:p>
        </p:txBody>
      </p:sp>
    </p:spTree>
    <p:extLst>
      <p:ext uri="{BB962C8B-B14F-4D97-AF65-F5344CB8AC3E}">
        <p14:creationId xmlns:p14="http://schemas.microsoft.com/office/powerpoint/2010/main" val="246762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14400" y="1145303"/>
            <a:ext cx="9933709" cy="53663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59057" y="116512"/>
            <a:ext cx="1817631" cy="8579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1968034" y="1299882"/>
            <a:ext cx="7880159" cy="4901222"/>
          </a:xfrm>
          <a:prstGeom prst="ellipse">
            <a:avLst/>
          </a:prstGeom>
          <a:gradFill rotWithShape="0">
            <a:gsLst>
              <a:gs pos="0">
                <a:srgbClr val="FE9B03"/>
              </a:gs>
              <a:gs pos="100000">
                <a:srgbClr val="FE9B03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3987894" y="2822483"/>
            <a:ext cx="4031316" cy="2423272"/>
          </a:xfrm>
          <a:prstGeom prst="ellipse">
            <a:avLst/>
          </a:prstGeom>
          <a:solidFill>
            <a:schemeClr val="tx2"/>
          </a:soli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 rot="5400000">
            <a:off x="8452037" y="3293130"/>
            <a:ext cx="731184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Usage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Occasions</a:t>
            </a: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 rot="5400000">
            <a:off x="2884114" y="1986244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Away from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Competitors</a:t>
            </a: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 rot="5400000">
            <a:off x="7386078" y="825034"/>
            <a:ext cx="731184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Attributes</a:t>
            </a: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 rot="5400000">
            <a:off x="3927662" y="806824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Class</a:t>
            </a:r>
          </a:p>
        </p:txBody>
      </p:sp>
      <p:sp>
        <p:nvSpPr>
          <p:cNvPr id="18" name="AutoShape 15"/>
          <p:cNvSpPr>
            <a:spLocks noChangeArrowheads="1"/>
          </p:cNvSpPr>
          <p:nvPr/>
        </p:nvSpPr>
        <p:spPr bwMode="auto">
          <a:xfrm rot="5400000">
            <a:off x="8363790" y="1986244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Benefits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Offered</a:t>
            </a:r>
          </a:p>
        </p:txBody>
      </p:sp>
      <p:sp>
        <p:nvSpPr>
          <p:cNvPr id="19" name="AutoShape 18"/>
          <p:cNvSpPr>
            <a:spLocks noChangeArrowheads="1"/>
          </p:cNvSpPr>
          <p:nvPr/>
        </p:nvSpPr>
        <p:spPr bwMode="auto">
          <a:xfrm rot="5400000">
            <a:off x="5623953" y="4406133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Users</a:t>
            </a: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 rot="5400000">
            <a:off x="3074334" y="3446930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Against a</a:t>
            </a:r>
          </a:p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Competitor</a:t>
            </a:r>
          </a:p>
        </p:txBody>
      </p:sp>
      <p:grpSp>
        <p:nvGrpSpPr>
          <p:cNvPr id="23" name="Group 53"/>
          <p:cNvGrpSpPr>
            <a:grpSpLocks/>
          </p:cNvGrpSpPr>
          <p:nvPr/>
        </p:nvGrpSpPr>
        <p:grpSpPr bwMode="auto">
          <a:xfrm>
            <a:off x="4590211" y="3167063"/>
            <a:ext cx="2697816" cy="1657069"/>
            <a:chOff x="2093" y="2261"/>
            <a:chExt cx="1926" cy="1183"/>
          </a:xfrm>
        </p:grpSpPr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2168" y="2803"/>
              <a:ext cx="1840" cy="98"/>
            </a:xfrm>
            <a:custGeom>
              <a:avLst/>
              <a:gdLst>
                <a:gd name="T0" fmla="*/ 1839 w 1840"/>
                <a:gd name="T1" fmla="*/ 47 h 98"/>
                <a:gd name="T2" fmla="*/ 1716 w 1840"/>
                <a:gd name="T3" fmla="*/ 0 h 98"/>
                <a:gd name="T4" fmla="*/ 1716 w 1840"/>
                <a:gd name="T5" fmla="*/ 26 h 98"/>
                <a:gd name="T6" fmla="*/ 139 w 1840"/>
                <a:gd name="T7" fmla="*/ 26 h 98"/>
                <a:gd name="T8" fmla="*/ 140 w 1840"/>
                <a:gd name="T9" fmla="*/ 0 h 98"/>
                <a:gd name="T10" fmla="*/ 0 w 1840"/>
                <a:gd name="T11" fmla="*/ 50 h 98"/>
                <a:gd name="T12" fmla="*/ 135 w 1840"/>
                <a:gd name="T13" fmla="*/ 97 h 98"/>
                <a:gd name="T14" fmla="*/ 135 w 1840"/>
                <a:gd name="T15" fmla="*/ 73 h 98"/>
                <a:gd name="T16" fmla="*/ 1716 w 1840"/>
                <a:gd name="T17" fmla="*/ 73 h 98"/>
                <a:gd name="T18" fmla="*/ 1716 w 1840"/>
                <a:gd name="T19" fmla="*/ 97 h 98"/>
                <a:gd name="T20" fmla="*/ 1839 w 1840"/>
                <a:gd name="T21" fmla="*/ 4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0" h="98">
                  <a:moveTo>
                    <a:pt x="1839" y="47"/>
                  </a:moveTo>
                  <a:lnTo>
                    <a:pt x="1716" y="0"/>
                  </a:lnTo>
                  <a:lnTo>
                    <a:pt x="1716" y="26"/>
                  </a:lnTo>
                  <a:lnTo>
                    <a:pt x="139" y="26"/>
                  </a:lnTo>
                  <a:lnTo>
                    <a:pt x="140" y="0"/>
                  </a:lnTo>
                  <a:lnTo>
                    <a:pt x="0" y="50"/>
                  </a:lnTo>
                  <a:lnTo>
                    <a:pt x="135" y="97"/>
                  </a:lnTo>
                  <a:lnTo>
                    <a:pt x="135" y="73"/>
                  </a:lnTo>
                  <a:lnTo>
                    <a:pt x="1716" y="73"/>
                  </a:lnTo>
                  <a:lnTo>
                    <a:pt x="1716" y="97"/>
                  </a:lnTo>
                  <a:lnTo>
                    <a:pt x="1839" y="47"/>
                  </a:lnTo>
                </a:path>
              </a:pathLst>
            </a:custGeom>
            <a:solidFill>
              <a:srgbClr val="FEFF72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3011" y="2261"/>
              <a:ext cx="152" cy="1183"/>
            </a:xfrm>
            <a:custGeom>
              <a:avLst/>
              <a:gdLst>
                <a:gd name="T0" fmla="*/ 77 w 152"/>
                <a:gd name="T1" fmla="*/ 1182 h 1183"/>
                <a:gd name="T2" fmla="*/ 151 w 152"/>
                <a:gd name="T3" fmla="*/ 1103 h 1183"/>
                <a:gd name="T4" fmla="*/ 111 w 152"/>
                <a:gd name="T5" fmla="*/ 1103 h 1183"/>
                <a:gd name="T6" fmla="*/ 111 w 152"/>
                <a:gd name="T7" fmla="*/ 89 h 1183"/>
                <a:gd name="T8" fmla="*/ 151 w 152"/>
                <a:gd name="T9" fmla="*/ 90 h 1183"/>
                <a:gd name="T10" fmla="*/ 74 w 152"/>
                <a:gd name="T11" fmla="*/ 0 h 1183"/>
                <a:gd name="T12" fmla="*/ 0 w 152"/>
                <a:gd name="T13" fmla="*/ 86 h 1183"/>
                <a:gd name="T14" fmla="*/ 37 w 152"/>
                <a:gd name="T15" fmla="*/ 86 h 1183"/>
                <a:gd name="T16" fmla="*/ 37 w 152"/>
                <a:gd name="T17" fmla="*/ 1103 h 1183"/>
                <a:gd name="T18" fmla="*/ 0 w 152"/>
                <a:gd name="T19" fmla="*/ 1103 h 1183"/>
                <a:gd name="T20" fmla="*/ 77 w 152"/>
                <a:gd name="T21" fmla="*/ 1182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" h="1183">
                  <a:moveTo>
                    <a:pt x="77" y="1182"/>
                  </a:moveTo>
                  <a:lnTo>
                    <a:pt x="151" y="1103"/>
                  </a:lnTo>
                  <a:lnTo>
                    <a:pt x="111" y="1103"/>
                  </a:lnTo>
                  <a:lnTo>
                    <a:pt x="111" y="89"/>
                  </a:lnTo>
                  <a:lnTo>
                    <a:pt x="151" y="90"/>
                  </a:lnTo>
                  <a:lnTo>
                    <a:pt x="74" y="0"/>
                  </a:lnTo>
                  <a:lnTo>
                    <a:pt x="0" y="86"/>
                  </a:lnTo>
                  <a:lnTo>
                    <a:pt x="37" y="86"/>
                  </a:lnTo>
                  <a:lnTo>
                    <a:pt x="37" y="1103"/>
                  </a:lnTo>
                  <a:lnTo>
                    <a:pt x="0" y="1103"/>
                  </a:lnTo>
                  <a:lnTo>
                    <a:pt x="77" y="1182"/>
                  </a:lnTo>
                </a:path>
              </a:pathLst>
            </a:custGeom>
            <a:solidFill>
              <a:srgbClr val="FEFF72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7" name="Oval 21"/>
            <p:cNvSpPr>
              <a:spLocks noChangeArrowheads="1"/>
            </p:cNvSpPr>
            <p:nvPr/>
          </p:nvSpPr>
          <p:spPr bwMode="auto">
            <a:xfrm>
              <a:off x="3403" y="3149"/>
              <a:ext cx="238" cy="151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B</a:t>
              </a:r>
            </a:p>
          </p:txBody>
        </p:sp>
        <p:sp>
          <p:nvSpPr>
            <p:cNvPr id="28" name="Oval 22"/>
            <p:cNvSpPr>
              <a:spLocks noChangeArrowheads="1"/>
            </p:cNvSpPr>
            <p:nvPr/>
          </p:nvSpPr>
          <p:spPr bwMode="auto">
            <a:xfrm>
              <a:off x="2897" y="2771"/>
              <a:ext cx="336" cy="192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A</a:t>
              </a:r>
            </a:p>
          </p:txBody>
        </p:sp>
        <p:sp>
          <p:nvSpPr>
            <p:cNvPr id="29" name="Oval 23"/>
            <p:cNvSpPr>
              <a:spLocks noChangeArrowheads="1"/>
            </p:cNvSpPr>
            <p:nvPr/>
          </p:nvSpPr>
          <p:spPr bwMode="auto">
            <a:xfrm>
              <a:off x="2136" y="3086"/>
              <a:ext cx="139" cy="77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E</a:t>
              </a:r>
            </a:p>
          </p:txBody>
        </p:sp>
        <p:sp>
          <p:nvSpPr>
            <p:cNvPr id="30" name="Oval 24"/>
            <p:cNvSpPr>
              <a:spLocks noChangeArrowheads="1"/>
            </p:cNvSpPr>
            <p:nvPr/>
          </p:nvSpPr>
          <p:spPr bwMode="auto">
            <a:xfrm>
              <a:off x="3841" y="2993"/>
              <a:ext cx="140" cy="76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D</a:t>
              </a:r>
            </a:p>
          </p:txBody>
        </p:sp>
        <p:sp>
          <p:nvSpPr>
            <p:cNvPr id="31" name="Oval 25"/>
            <p:cNvSpPr>
              <a:spLocks noChangeArrowheads="1"/>
            </p:cNvSpPr>
            <p:nvPr/>
          </p:nvSpPr>
          <p:spPr bwMode="auto">
            <a:xfrm>
              <a:off x="3702" y="2529"/>
              <a:ext cx="139" cy="76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C</a:t>
              </a:r>
            </a:p>
          </p:txBody>
        </p:sp>
        <p:sp>
          <p:nvSpPr>
            <p:cNvPr id="32" name="Oval 26"/>
            <p:cNvSpPr>
              <a:spLocks noChangeArrowheads="1"/>
            </p:cNvSpPr>
            <p:nvPr/>
          </p:nvSpPr>
          <p:spPr bwMode="auto">
            <a:xfrm>
              <a:off x="2311" y="2481"/>
              <a:ext cx="107" cy="58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H</a:t>
              </a:r>
            </a:p>
          </p:txBody>
        </p:sp>
        <p:sp>
          <p:nvSpPr>
            <p:cNvPr id="33" name="Oval 27"/>
            <p:cNvSpPr>
              <a:spLocks noChangeArrowheads="1"/>
            </p:cNvSpPr>
            <p:nvPr/>
          </p:nvSpPr>
          <p:spPr bwMode="auto">
            <a:xfrm>
              <a:off x="2993" y="2375"/>
              <a:ext cx="107" cy="58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G</a:t>
              </a:r>
            </a:p>
          </p:txBody>
        </p:sp>
        <p:sp>
          <p:nvSpPr>
            <p:cNvPr id="34" name="Oval 28"/>
            <p:cNvSpPr>
              <a:spLocks noChangeArrowheads="1"/>
            </p:cNvSpPr>
            <p:nvPr/>
          </p:nvSpPr>
          <p:spPr bwMode="auto">
            <a:xfrm>
              <a:off x="3821" y="3271"/>
              <a:ext cx="107" cy="57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F</a:t>
              </a:r>
            </a:p>
          </p:txBody>
        </p:sp>
        <p:sp>
          <p:nvSpPr>
            <p:cNvPr id="35" name="Oval 29"/>
            <p:cNvSpPr>
              <a:spLocks noChangeArrowheads="1"/>
            </p:cNvSpPr>
            <p:nvPr/>
          </p:nvSpPr>
          <p:spPr bwMode="auto">
            <a:xfrm>
              <a:off x="2142" y="3070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6" name="Oval 30"/>
            <p:cNvSpPr>
              <a:spLocks noChangeArrowheads="1"/>
            </p:cNvSpPr>
            <p:nvPr/>
          </p:nvSpPr>
          <p:spPr bwMode="auto">
            <a:xfrm>
              <a:off x="2093" y="3125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7" name="Oval 31"/>
            <p:cNvSpPr>
              <a:spLocks noChangeArrowheads="1"/>
            </p:cNvSpPr>
            <p:nvPr/>
          </p:nvSpPr>
          <p:spPr bwMode="auto">
            <a:xfrm>
              <a:off x="3628" y="3172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8" name="Oval 32"/>
            <p:cNvSpPr>
              <a:spLocks noChangeArrowheads="1"/>
            </p:cNvSpPr>
            <p:nvPr/>
          </p:nvSpPr>
          <p:spPr bwMode="auto">
            <a:xfrm>
              <a:off x="3612" y="3130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9" name="Oval 33"/>
            <p:cNvSpPr>
              <a:spLocks noChangeArrowheads="1"/>
            </p:cNvSpPr>
            <p:nvPr/>
          </p:nvSpPr>
          <p:spPr bwMode="auto">
            <a:xfrm>
              <a:off x="3370" y="3141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0" name="Oval 34"/>
            <p:cNvSpPr>
              <a:spLocks noChangeArrowheads="1"/>
            </p:cNvSpPr>
            <p:nvPr/>
          </p:nvSpPr>
          <p:spPr bwMode="auto">
            <a:xfrm>
              <a:off x="3436" y="3294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1" name="Oval 35"/>
            <p:cNvSpPr>
              <a:spLocks noChangeArrowheads="1"/>
            </p:cNvSpPr>
            <p:nvPr/>
          </p:nvSpPr>
          <p:spPr bwMode="auto">
            <a:xfrm>
              <a:off x="3157" y="2948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2" name="Oval 36"/>
            <p:cNvSpPr>
              <a:spLocks noChangeArrowheads="1"/>
            </p:cNvSpPr>
            <p:nvPr/>
          </p:nvSpPr>
          <p:spPr bwMode="auto">
            <a:xfrm>
              <a:off x="3172" y="2982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3" name="Oval 37"/>
            <p:cNvSpPr>
              <a:spLocks noChangeArrowheads="1"/>
            </p:cNvSpPr>
            <p:nvPr/>
          </p:nvSpPr>
          <p:spPr bwMode="auto">
            <a:xfrm>
              <a:off x="3218" y="2954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4" name="Oval 38"/>
            <p:cNvSpPr>
              <a:spLocks noChangeArrowheads="1"/>
            </p:cNvSpPr>
            <p:nvPr/>
          </p:nvSpPr>
          <p:spPr bwMode="auto">
            <a:xfrm>
              <a:off x="2902" y="2922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5" name="Oval 39"/>
            <p:cNvSpPr>
              <a:spLocks noChangeArrowheads="1"/>
            </p:cNvSpPr>
            <p:nvPr/>
          </p:nvSpPr>
          <p:spPr bwMode="auto">
            <a:xfrm>
              <a:off x="2930" y="2774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6" name="Oval 40"/>
            <p:cNvSpPr>
              <a:spLocks noChangeArrowheads="1"/>
            </p:cNvSpPr>
            <p:nvPr/>
          </p:nvSpPr>
          <p:spPr bwMode="auto">
            <a:xfrm>
              <a:off x="3176" y="2782"/>
              <a:ext cx="34" cy="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7" name="Oval 41"/>
            <p:cNvSpPr>
              <a:spLocks noChangeArrowheads="1"/>
            </p:cNvSpPr>
            <p:nvPr/>
          </p:nvSpPr>
          <p:spPr bwMode="auto">
            <a:xfrm>
              <a:off x="3961" y="3272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8" name="Oval 42"/>
            <p:cNvSpPr>
              <a:spLocks noChangeArrowheads="1"/>
            </p:cNvSpPr>
            <p:nvPr/>
          </p:nvSpPr>
          <p:spPr bwMode="auto">
            <a:xfrm>
              <a:off x="3977" y="3304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9" name="Oval 43"/>
            <p:cNvSpPr>
              <a:spLocks noChangeArrowheads="1"/>
            </p:cNvSpPr>
            <p:nvPr/>
          </p:nvSpPr>
          <p:spPr bwMode="auto">
            <a:xfrm>
              <a:off x="3985" y="2982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0" name="Oval 44"/>
            <p:cNvSpPr>
              <a:spLocks noChangeArrowheads="1"/>
            </p:cNvSpPr>
            <p:nvPr/>
          </p:nvSpPr>
          <p:spPr bwMode="auto">
            <a:xfrm>
              <a:off x="3977" y="3070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1" name="Oval 45"/>
            <p:cNvSpPr>
              <a:spLocks noChangeArrowheads="1"/>
            </p:cNvSpPr>
            <p:nvPr/>
          </p:nvSpPr>
          <p:spPr bwMode="auto">
            <a:xfrm>
              <a:off x="3858" y="2539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2" name="Oval 46"/>
            <p:cNvSpPr>
              <a:spLocks noChangeArrowheads="1"/>
            </p:cNvSpPr>
            <p:nvPr/>
          </p:nvSpPr>
          <p:spPr bwMode="auto">
            <a:xfrm>
              <a:off x="3887" y="2565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3" name="Oval 47"/>
            <p:cNvSpPr>
              <a:spLocks noChangeArrowheads="1"/>
            </p:cNvSpPr>
            <p:nvPr/>
          </p:nvSpPr>
          <p:spPr bwMode="auto">
            <a:xfrm>
              <a:off x="3866" y="2597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4" name="Oval 48"/>
            <p:cNvSpPr>
              <a:spLocks noChangeArrowheads="1"/>
            </p:cNvSpPr>
            <p:nvPr/>
          </p:nvSpPr>
          <p:spPr bwMode="auto">
            <a:xfrm>
              <a:off x="2435" y="2529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5" name="Oval 49"/>
            <p:cNvSpPr>
              <a:spLocks noChangeArrowheads="1"/>
            </p:cNvSpPr>
            <p:nvPr/>
          </p:nvSpPr>
          <p:spPr bwMode="auto">
            <a:xfrm>
              <a:off x="2479" y="2557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6" name="Oval 50"/>
            <p:cNvSpPr>
              <a:spLocks noChangeArrowheads="1"/>
            </p:cNvSpPr>
            <p:nvPr/>
          </p:nvSpPr>
          <p:spPr bwMode="auto">
            <a:xfrm>
              <a:off x="2364" y="2557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7" name="Oval 51"/>
            <p:cNvSpPr>
              <a:spLocks noChangeArrowheads="1"/>
            </p:cNvSpPr>
            <p:nvPr/>
          </p:nvSpPr>
          <p:spPr bwMode="auto">
            <a:xfrm>
              <a:off x="2951" y="2439"/>
              <a:ext cx="34" cy="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8" name="Oval 52"/>
            <p:cNvSpPr>
              <a:spLocks noChangeArrowheads="1"/>
            </p:cNvSpPr>
            <p:nvPr/>
          </p:nvSpPr>
          <p:spPr bwMode="auto">
            <a:xfrm>
              <a:off x="3144" y="2368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</p:grpSp>
      <p:sp>
        <p:nvSpPr>
          <p:cNvPr id="59" name="Rectangle 2"/>
          <p:cNvSpPr txBox="1">
            <a:spLocks noChangeArrowheads="1"/>
          </p:cNvSpPr>
          <p:nvPr/>
        </p:nvSpPr>
        <p:spPr>
          <a:xfrm>
            <a:off x="1244480" y="311215"/>
            <a:ext cx="9087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 3. Positioning for Competitive  Advantage: Strategies</a:t>
            </a:r>
          </a:p>
        </p:txBody>
      </p:sp>
    </p:spTree>
    <p:extLst>
      <p:ext uri="{BB962C8B-B14F-4D97-AF65-F5344CB8AC3E}">
        <p14:creationId xmlns:p14="http://schemas.microsoft.com/office/powerpoint/2010/main" val="324201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11295" y="205326"/>
            <a:ext cx="2065866" cy="9750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05083" y="6099117"/>
            <a:ext cx="2457656" cy="670874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900545" y="365937"/>
            <a:ext cx="9281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altLang="ar-SA" dirty="0"/>
              <a:t>Steps to Choosing and Implementing  a Positioning Strategy	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900545" y="1539920"/>
            <a:ext cx="9961419" cy="4168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9842" tIns="39221" rIns="79842" bIns="39221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AFD00"/>
              </a:buClr>
            </a:pPr>
            <a:r>
              <a:rPr lang="en-US" altLang="ar-SA" sz="3200" b="1" u="sng" dirty="0"/>
              <a:t>Step 1.</a:t>
            </a:r>
            <a:r>
              <a:rPr lang="en-US" altLang="ar-SA" sz="3200" b="1" dirty="0"/>
              <a:t>  Identifying a set of possible competitive advantages: Competitive Differentiation.</a:t>
            </a:r>
          </a:p>
          <a:p>
            <a:pPr>
              <a:buClr>
                <a:srgbClr val="FAFD00"/>
              </a:buClr>
            </a:pPr>
            <a:r>
              <a:rPr lang="en-US" altLang="ar-SA" sz="3200" b="1" u="sng" dirty="0"/>
              <a:t>Step 2.</a:t>
            </a:r>
            <a:r>
              <a:rPr lang="en-US" altLang="ar-SA" sz="3200" b="1" dirty="0"/>
              <a:t>  Selecting the right competitive advantage.</a:t>
            </a:r>
          </a:p>
          <a:p>
            <a:pPr>
              <a:buClr>
                <a:srgbClr val="FAFD00"/>
              </a:buClr>
            </a:pPr>
            <a:r>
              <a:rPr lang="en-US" altLang="ar-SA" sz="3200" b="1" u="sng" dirty="0"/>
              <a:t>Step 3.</a:t>
            </a:r>
            <a:r>
              <a:rPr lang="en-US" altLang="ar-SA" sz="3200" b="1" dirty="0"/>
              <a:t>  Effectively communicating and delivering the chosen position to the market.</a:t>
            </a:r>
          </a:p>
        </p:txBody>
      </p:sp>
    </p:spTree>
    <p:extLst>
      <p:ext uri="{BB962C8B-B14F-4D97-AF65-F5344CB8AC3E}">
        <p14:creationId xmlns:p14="http://schemas.microsoft.com/office/powerpoint/2010/main" val="226479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7200" y="1272626"/>
            <a:ext cx="11423625" cy="51281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1845" y="249634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pSp>
        <p:nvGrpSpPr>
          <p:cNvPr id="11" name="Group 23"/>
          <p:cNvGrpSpPr>
            <a:grpSpLocks/>
          </p:cNvGrpSpPr>
          <p:nvPr/>
        </p:nvGrpSpPr>
        <p:grpSpPr bwMode="auto">
          <a:xfrm>
            <a:off x="7409890" y="4420721"/>
            <a:ext cx="1749519" cy="759199"/>
            <a:chOff x="4106" y="3156"/>
            <a:chExt cx="1249" cy="542"/>
          </a:xfrm>
        </p:grpSpPr>
        <p:grpSp>
          <p:nvGrpSpPr>
            <p:cNvPr id="12" name="Group 20"/>
            <p:cNvGrpSpPr>
              <a:grpSpLocks/>
            </p:cNvGrpSpPr>
            <p:nvPr/>
          </p:nvGrpSpPr>
          <p:grpSpPr bwMode="auto">
            <a:xfrm>
              <a:off x="4106" y="3156"/>
              <a:ext cx="1249" cy="539"/>
              <a:chOff x="4106" y="3156"/>
              <a:chExt cx="1249" cy="539"/>
            </a:xfrm>
          </p:grpSpPr>
          <p:sp>
            <p:nvSpPr>
              <p:cNvPr id="16" name="Freeform 17"/>
              <p:cNvSpPr>
                <a:spLocks/>
              </p:cNvSpPr>
              <p:nvPr/>
            </p:nvSpPr>
            <p:spPr bwMode="auto">
              <a:xfrm>
                <a:off x="4106" y="3233"/>
                <a:ext cx="775" cy="360"/>
              </a:xfrm>
              <a:custGeom>
                <a:avLst/>
                <a:gdLst>
                  <a:gd name="T0" fmla="*/ 0 w 775"/>
                  <a:gd name="T1" fmla="*/ 0 h 360"/>
                  <a:gd name="T2" fmla="*/ 774 w 775"/>
                  <a:gd name="T3" fmla="*/ 282 h 360"/>
                  <a:gd name="T4" fmla="*/ 774 w 775"/>
                  <a:gd name="T5" fmla="*/ 359 h 360"/>
                  <a:gd name="T6" fmla="*/ 0 w 775"/>
                  <a:gd name="T7" fmla="*/ 77 h 360"/>
                  <a:gd name="T8" fmla="*/ 0 w 775"/>
                  <a:gd name="T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60">
                    <a:moveTo>
                      <a:pt x="0" y="0"/>
                    </a:moveTo>
                    <a:lnTo>
                      <a:pt x="774" y="282"/>
                    </a:lnTo>
                    <a:lnTo>
                      <a:pt x="774" y="359"/>
                    </a:lnTo>
                    <a:lnTo>
                      <a:pt x="0" y="7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17" name="Freeform 18"/>
              <p:cNvSpPr>
                <a:spLocks/>
              </p:cNvSpPr>
              <p:nvPr/>
            </p:nvSpPr>
            <p:spPr bwMode="auto">
              <a:xfrm>
                <a:off x="4106" y="3156"/>
                <a:ext cx="1249" cy="461"/>
              </a:xfrm>
              <a:custGeom>
                <a:avLst/>
                <a:gdLst>
                  <a:gd name="T0" fmla="*/ 0 w 1249"/>
                  <a:gd name="T1" fmla="*/ 77 h 461"/>
                  <a:gd name="T2" fmla="*/ 302 w 1249"/>
                  <a:gd name="T3" fmla="*/ 0 h 461"/>
                  <a:gd name="T4" fmla="*/ 1033 w 1249"/>
                  <a:gd name="T5" fmla="*/ 256 h 461"/>
                  <a:gd name="T6" fmla="*/ 1248 w 1249"/>
                  <a:gd name="T7" fmla="*/ 179 h 461"/>
                  <a:gd name="T8" fmla="*/ 1248 w 1249"/>
                  <a:gd name="T9" fmla="*/ 409 h 461"/>
                  <a:gd name="T10" fmla="*/ 517 w 1249"/>
                  <a:gd name="T11" fmla="*/ 460 h 461"/>
                  <a:gd name="T12" fmla="*/ 775 w 1249"/>
                  <a:gd name="T13" fmla="*/ 358 h 461"/>
                  <a:gd name="T14" fmla="*/ 0 w 1249"/>
                  <a:gd name="T15" fmla="*/ 77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9" h="461">
                    <a:moveTo>
                      <a:pt x="0" y="77"/>
                    </a:moveTo>
                    <a:lnTo>
                      <a:pt x="302" y="0"/>
                    </a:lnTo>
                    <a:lnTo>
                      <a:pt x="1033" y="256"/>
                    </a:lnTo>
                    <a:lnTo>
                      <a:pt x="1248" y="179"/>
                    </a:lnTo>
                    <a:lnTo>
                      <a:pt x="1248" y="409"/>
                    </a:lnTo>
                    <a:lnTo>
                      <a:pt x="517" y="460"/>
                    </a:lnTo>
                    <a:lnTo>
                      <a:pt x="775" y="358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18" name="Freeform 19"/>
              <p:cNvSpPr>
                <a:spLocks/>
              </p:cNvSpPr>
              <p:nvPr/>
            </p:nvSpPr>
            <p:spPr bwMode="auto">
              <a:xfrm>
                <a:off x="4623" y="3566"/>
                <a:ext cx="732" cy="129"/>
              </a:xfrm>
              <a:custGeom>
                <a:avLst/>
                <a:gdLst>
                  <a:gd name="T0" fmla="*/ 0 w 732"/>
                  <a:gd name="T1" fmla="*/ 51 h 129"/>
                  <a:gd name="T2" fmla="*/ 731 w 732"/>
                  <a:gd name="T3" fmla="*/ 0 h 129"/>
                  <a:gd name="T4" fmla="*/ 731 w 732"/>
                  <a:gd name="T5" fmla="*/ 77 h 129"/>
                  <a:gd name="T6" fmla="*/ 0 w 732"/>
                  <a:gd name="T7" fmla="*/ 128 h 129"/>
                  <a:gd name="T8" fmla="*/ 0 w 732"/>
                  <a:gd name="T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129">
                    <a:moveTo>
                      <a:pt x="0" y="51"/>
                    </a:moveTo>
                    <a:lnTo>
                      <a:pt x="731" y="0"/>
                    </a:lnTo>
                    <a:lnTo>
                      <a:pt x="731" y="77"/>
                    </a:lnTo>
                    <a:lnTo>
                      <a:pt x="0" y="128"/>
                    </a:lnTo>
                    <a:lnTo>
                      <a:pt x="0" y="51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4111" y="3241"/>
              <a:ext cx="777" cy="311"/>
            </a:xfrm>
            <a:custGeom>
              <a:avLst/>
              <a:gdLst>
                <a:gd name="T0" fmla="*/ 11 w 777"/>
                <a:gd name="T1" fmla="*/ 0 h 311"/>
                <a:gd name="T2" fmla="*/ 776 w 777"/>
                <a:gd name="T3" fmla="*/ 270 h 311"/>
                <a:gd name="T4" fmla="*/ 676 w 777"/>
                <a:gd name="T5" fmla="*/ 310 h 311"/>
                <a:gd name="T6" fmla="*/ 0 w 777"/>
                <a:gd name="T7" fmla="*/ 79 h 311"/>
                <a:gd name="T8" fmla="*/ 11 w 777"/>
                <a:gd name="T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7" h="311">
                  <a:moveTo>
                    <a:pt x="11" y="0"/>
                  </a:moveTo>
                  <a:lnTo>
                    <a:pt x="776" y="270"/>
                  </a:lnTo>
                  <a:lnTo>
                    <a:pt x="676" y="310"/>
                  </a:lnTo>
                  <a:lnTo>
                    <a:pt x="0" y="79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4632" y="3558"/>
              <a:ext cx="720" cy="140"/>
            </a:xfrm>
            <a:custGeom>
              <a:avLst/>
              <a:gdLst>
                <a:gd name="T0" fmla="*/ 0 w 720"/>
                <a:gd name="T1" fmla="*/ 60 h 140"/>
                <a:gd name="T2" fmla="*/ 0 w 720"/>
                <a:gd name="T3" fmla="*/ 139 h 140"/>
                <a:gd name="T4" fmla="*/ 719 w 720"/>
                <a:gd name="T5" fmla="*/ 86 h 140"/>
                <a:gd name="T6" fmla="*/ 719 w 720"/>
                <a:gd name="T7" fmla="*/ 0 h 140"/>
                <a:gd name="T8" fmla="*/ 0 w 720"/>
                <a:gd name="T9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0" h="140">
                  <a:moveTo>
                    <a:pt x="0" y="60"/>
                  </a:moveTo>
                  <a:lnTo>
                    <a:pt x="0" y="139"/>
                  </a:lnTo>
                  <a:lnTo>
                    <a:pt x="719" y="86"/>
                  </a:lnTo>
                  <a:lnTo>
                    <a:pt x="719" y="0"/>
                  </a:lnTo>
                  <a:lnTo>
                    <a:pt x="0" y="6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sp>
        <p:nvSpPr>
          <p:cNvPr id="19" name="AutoShape 24"/>
          <p:cNvSpPr>
            <a:spLocks noChangeArrowheads="1"/>
          </p:cNvSpPr>
          <p:nvPr/>
        </p:nvSpPr>
        <p:spPr bwMode="auto">
          <a:xfrm rot="5400000">
            <a:off x="3392581" y="7002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</p:txBody>
      </p:sp>
      <p:sp>
        <p:nvSpPr>
          <p:cNvPr id="20" name="AutoShape 27"/>
          <p:cNvSpPr>
            <a:spLocks noChangeArrowheads="1"/>
          </p:cNvSpPr>
          <p:nvPr/>
        </p:nvSpPr>
        <p:spPr bwMode="auto">
          <a:xfrm rot="5400000">
            <a:off x="7589184" y="3895445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Image</a:t>
            </a:r>
          </a:p>
        </p:txBody>
      </p:sp>
      <p:grpSp>
        <p:nvGrpSpPr>
          <p:cNvPr id="21" name="Group 35"/>
          <p:cNvGrpSpPr>
            <a:grpSpLocks/>
          </p:cNvGrpSpPr>
          <p:nvPr/>
        </p:nvGrpSpPr>
        <p:grpSpPr bwMode="auto">
          <a:xfrm>
            <a:off x="2797269" y="4431927"/>
            <a:ext cx="1746716" cy="759199"/>
            <a:chOff x="813" y="3164"/>
            <a:chExt cx="1247" cy="542"/>
          </a:xfrm>
        </p:grpSpPr>
        <p:grpSp>
          <p:nvGrpSpPr>
            <p:cNvPr id="22" name="Group 32"/>
            <p:cNvGrpSpPr>
              <a:grpSpLocks/>
            </p:cNvGrpSpPr>
            <p:nvPr/>
          </p:nvGrpSpPr>
          <p:grpSpPr bwMode="auto">
            <a:xfrm>
              <a:off x="813" y="3164"/>
              <a:ext cx="1247" cy="540"/>
              <a:chOff x="813" y="3164"/>
              <a:chExt cx="1247" cy="540"/>
            </a:xfrm>
          </p:grpSpPr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1286" y="3242"/>
                <a:ext cx="774" cy="360"/>
              </a:xfrm>
              <a:custGeom>
                <a:avLst/>
                <a:gdLst>
                  <a:gd name="T0" fmla="*/ 773 w 774"/>
                  <a:gd name="T1" fmla="*/ 0 h 360"/>
                  <a:gd name="T2" fmla="*/ 0 w 774"/>
                  <a:gd name="T3" fmla="*/ 282 h 360"/>
                  <a:gd name="T4" fmla="*/ 0 w 774"/>
                  <a:gd name="T5" fmla="*/ 359 h 360"/>
                  <a:gd name="T6" fmla="*/ 773 w 774"/>
                  <a:gd name="T7" fmla="*/ 77 h 360"/>
                  <a:gd name="T8" fmla="*/ 773 w 774"/>
                  <a:gd name="T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4" h="360">
                    <a:moveTo>
                      <a:pt x="773" y="0"/>
                    </a:moveTo>
                    <a:lnTo>
                      <a:pt x="0" y="282"/>
                    </a:lnTo>
                    <a:lnTo>
                      <a:pt x="0" y="359"/>
                    </a:lnTo>
                    <a:lnTo>
                      <a:pt x="773" y="77"/>
                    </a:lnTo>
                    <a:lnTo>
                      <a:pt x="773" y="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813" y="3164"/>
                <a:ext cx="1247" cy="463"/>
              </a:xfrm>
              <a:custGeom>
                <a:avLst/>
                <a:gdLst>
                  <a:gd name="T0" fmla="*/ 1246 w 1247"/>
                  <a:gd name="T1" fmla="*/ 77 h 463"/>
                  <a:gd name="T2" fmla="*/ 945 w 1247"/>
                  <a:gd name="T3" fmla="*/ 0 h 463"/>
                  <a:gd name="T4" fmla="*/ 214 w 1247"/>
                  <a:gd name="T5" fmla="*/ 257 h 463"/>
                  <a:gd name="T6" fmla="*/ 0 w 1247"/>
                  <a:gd name="T7" fmla="*/ 180 h 463"/>
                  <a:gd name="T8" fmla="*/ 0 w 1247"/>
                  <a:gd name="T9" fmla="*/ 411 h 463"/>
                  <a:gd name="T10" fmla="*/ 730 w 1247"/>
                  <a:gd name="T11" fmla="*/ 462 h 463"/>
                  <a:gd name="T12" fmla="*/ 472 w 1247"/>
                  <a:gd name="T13" fmla="*/ 359 h 463"/>
                  <a:gd name="T14" fmla="*/ 1246 w 1247"/>
                  <a:gd name="T15" fmla="*/ 77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7" h="463">
                    <a:moveTo>
                      <a:pt x="1246" y="77"/>
                    </a:moveTo>
                    <a:lnTo>
                      <a:pt x="945" y="0"/>
                    </a:lnTo>
                    <a:lnTo>
                      <a:pt x="214" y="257"/>
                    </a:lnTo>
                    <a:lnTo>
                      <a:pt x="0" y="180"/>
                    </a:lnTo>
                    <a:lnTo>
                      <a:pt x="0" y="411"/>
                    </a:lnTo>
                    <a:lnTo>
                      <a:pt x="730" y="462"/>
                    </a:lnTo>
                    <a:lnTo>
                      <a:pt x="472" y="359"/>
                    </a:lnTo>
                    <a:lnTo>
                      <a:pt x="1246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813" y="3575"/>
                <a:ext cx="731" cy="129"/>
              </a:xfrm>
              <a:custGeom>
                <a:avLst/>
                <a:gdLst>
                  <a:gd name="T0" fmla="*/ 730 w 731"/>
                  <a:gd name="T1" fmla="*/ 51 h 129"/>
                  <a:gd name="T2" fmla="*/ 0 w 731"/>
                  <a:gd name="T3" fmla="*/ 0 h 129"/>
                  <a:gd name="T4" fmla="*/ 0 w 731"/>
                  <a:gd name="T5" fmla="*/ 77 h 129"/>
                  <a:gd name="T6" fmla="*/ 730 w 731"/>
                  <a:gd name="T7" fmla="*/ 128 h 129"/>
                  <a:gd name="T8" fmla="*/ 730 w 731"/>
                  <a:gd name="T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1" h="129">
                    <a:moveTo>
                      <a:pt x="730" y="5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730" y="128"/>
                    </a:lnTo>
                    <a:lnTo>
                      <a:pt x="730" y="51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23" name="Freeform 33"/>
            <p:cNvSpPr>
              <a:spLocks/>
            </p:cNvSpPr>
            <p:nvPr/>
          </p:nvSpPr>
          <p:spPr bwMode="auto">
            <a:xfrm>
              <a:off x="1280" y="3249"/>
              <a:ext cx="776" cy="312"/>
            </a:xfrm>
            <a:custGeom>
              <a:avLst/>
              <a:gdLst>
                <a:gd name="T0" fmla="*/ 764 w 776"/>
                <a:gd name="T1" fmla="*/ 0 h 312"/>
                <a:gd name="T2" fmla="*/ 0 w 776"/>
                <a:gd name="T3" fmla="*/ 271 h 312"/>
                <a:gd name="T4" fmla="*/ 100 w 776"/>
                <a:gd name="T5" fmla="*/ 311 h 312"/>
                <a:gd name="T6" fmla="*/ 775 w 776"/>
                <a:gd name="T7" fmla="*/ 79 h 312"/>
                <a:gd name="T8" fmla="*/ 764 w 776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2">
                  <a:moveTo>
                    <a:pt x="764" y="0"/>
                  </a:moveTo>
                  <a:lnTo>
                    <a:pt x="0" y="271"/>
                  </a:lnTo>
                  <a:lnTo>
                    <a:pt x="100" y="311"/>
                  </a:lnTo>
                  <a:lnTo>
                    <a:pt x="775" y="79"/>
                  </a:lnTo>
                  <a:lnTo>
                    <a:pt x="76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4" name="Freeform 34"/>
            <p:cNvSpPr>
              <a:spLocks/>
            </p:cNvSpPr>
            <p:nvPr/>
          </p:nvSpPr>
          <p:spPr bwMode="auto">
            <a:xfrm>
              <a:off x="815" y="3567"/>
              <a:ext cx="721" cy="139"/>
            </a:xfrm>
            <a:custGeom>
              <a:avLst/>
              <a:gdLst>
                <a:gd name="T0" fmla="*/ 720 w 721"/>
                <a:gd name="T1" fmla="*/ 59 h 139"/>
                <a:gd name="T2" fmla="*/ 720 w 721"/>
                <a:gd name="T3" fmla="*/ 138 h 139"/>
                <a:gd name="T4" fmla="*/ 0 w 721"/>
                <a:gd name="T5" fmla="*/ 85 h 139"/>
                <a:gd name="T6" fmla="*/ 0 w 721"/>
                <a:gd name="T7" fmla="*/ 0 h 139"/>
                <a:gd name="T8" fmla="*/ 720 w 721"/>
                <a:gd name="T9" fmla="*/ 5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39">
                  <a:moveTo>
                    <a:pt x="720" y="59"/>
                  </a:moveTo>
                  <a:lnTo>
                    <a:pt x="720" y="138"/>
                  </a:lnTo>
                  <a:lnTo>
                    <a:pt x="0" y="85"/>
                  </a:lnTo>
                  <a:lnTo>
                    <a:pt x="0" y="0"/>
                  </a:lnTo>
                  <a:lnTo>
                    <a:pt x="720" y="5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635003" y="408702"/>
            <a:ext cx="7440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Developing Competitive Differentiation</a:t>
            </a:r>
          </a:p>
        </p:txBody>
      </p:sp>
      <p:grpSp>
        <p:nvGrpSpPr>
          <p:cNvPr id="30" name="Group 9"/>
          <p:cNvGrpSpPr>
            <a:grpSpLocks/>
          </p:cNvGrpSpPr>
          <p:nvPr/>
        </p:nvGrpSpPr>
        <p:grpSpPr bwMode="auto">
          <a:xfrm>
            <a:off x="7260011" y="2406463"/>
            <a:ext cx="1748118" cy="759199"/>
            <a:chOff x="4003" y="1649"/>
            <a:chExt cx="1248" cy="542"/>
          </a:xfrm>
        </p:grpSpPr>
        <p:grpSp>
          <p:nvGrpSpPr>
            <p:cNvPr id="31" name="Group 6"/>
            <p:cNvGrpSpPr>
              <a:grpSpLocks/>
            </p:cNvGrpSpPr>
            <p:nvPr/>
          </p:nvGrpSpPr>
          <p:grpSpPr bwMode="auto">
            <a:xfrm>
              <a:off x="4003" y="1652"/>
              <a:ext cx="1248" cy="539"/>
              <a:chOff x="4003" y="1652"/>
              <a:chExt cx="1248" cy="539"/>
            </a:xfrm>
          </p:grpSpPr>
          <p:sp>
            <p:nvSpPr>
              <p:cNvPr id="34" name="Freeform 3"/>
              <p:cNvSpPr>
                <a:spLocks/>
              </p:cNvSpPr>
              <p:nvPr/>
            </p:nvSpPr>
            <p:spPr bwMode="auto">
              <a:xfrm>
                <a:off x="4003" y="1754"/>
                <a:ext cx="775" cy="359"/>
              </a:xfrm>
              <a:custGeom>
                <a:avLst/>
                <a:gdLst>
                  <a:gd name="T0" fmla="*/ 0 w 775"/>
                  <a:gd name="T1" fmla="*/ 358 h 359"/>
                  <a:gd name="T2" fmla="*/ 774 w 775"/>
                  <a:gd name="T3" fmla="*/ 77 h 359"/>
                  <a:gd name="T4" fmla="*/ 774 w 775"/>
                  <a:gd name="T5" fmla="*/ 0 h 359"/>
                  <a:gd name="T6" fmla="*/ 0 w 775"/>
                  <a:gd name="T7" fmla="*/ 282 h 359"/>
                  <a:gd name="T8" fmla="*/ 0 w 775"/>
                  <a:gd name="T9" fmla="*/ 358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59">
                    <a:moveTo>
                      <a:pt x="0" y="358"/>
                    </a:moveTo>
                    <a:lnTo>
                      <a:pt x="774" y="77"/>
                    </a:lnTo>
                    <a:lnTo>
                      <a:pt x="774" y="0"/>
                    </a:lnTo>
                    <a:lnTo>
                      <a:pt x="0" y="282"/>
                    </a:lnTo>
                    <a:lnTo>
                      <a:pt x="0" y="358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" name="Freeform 4"/>
              <p:cNvSpPr>
                <a:spLocks/>
              </p:cNvSpPr>
              <p:nvPr/>
            </p:nvSpPr>
            <p:spPr bwMode="auto">
              <a:xfrm>
                <a:off x="4003" y="1730"/>
                <a:ext cx="1248" cy="461"/>
              </a:xfrm>
              <a:custGeom>
                <a:avLst/>
                <a:gdLst>
                  <a:gd name="T0" fmla="*/ 0 w 1248"/>
                  <a:gd name="T1" fmla="*/ 383 h 461"/>
                  <a:gd name="T2" fmla="*/ 301 w 1248"/>
                  <a:gd name="T3" fmla="*/ 460 h 461"/>
                  <a:gd name="T4" fmla="*/ 1033 w 1248"/>
                  <a:gd name="T5" fmla="*/ 204 h 461"/>
                  <a:gd name="T6" fmla="*/ 1247 w 1248"/>
                  <a:gd name="T7" fmla="*/ 281 h 461"/>
                  <a:gd name="T8" fmla="*/ 1247 w 1248"/>
                  <a:gd name="T9" fmla="*/ 51 h 461"/>
                  <a:gd name="T10" fmla="*/ 517 w 1248"/>
                  <a:gd name="T11" fmla="*/ 0 h 461"/>
                  <a:gd name="T12" fmla="*/ 774 w 1248"/>
                  <a:gd name="T13" fmla="*/ 102 h 461"/>
                  <a:gd name="T14" fmla="*/ 0 w 1248"/>
                  <a:gd name="T15" fmla="*/ 38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8" h="461">
                    <a:moveTo>
                      <a:pt x="0" y="383"/>
                    </a:moveTo>
                    <a:lnTo>
                      <a:pt x="301" y="460"/>
                    </a:lnTo>
                    <a:lnTo>
                      <a:pt x="1033" y="204"/>
                    </a:lnTo>
                    <a:lnTo>
                      <a:pt x="1247" y="281"/>
                    </a:lnTo>
                    <a:lnTo>
                      <a:pt x="1247" y="51"/>
                    </a:lnTo>
                    <a:lnTo>
                      <a:pt x="517" y="0"/>
                    </a:lnTo>
                    <a:lnTo>
                      <a:pt x="774" y="102"/>
                    </a:lnTo>
                    <a:lnTo>
                      <a:pt x="0" y="383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4519" y="1652"/>
                <a:ext cx="732" cy="129"/>
              </a:xfrm>
              <a:custGeom>
                <a:avLst/>
                <a:gdLst>
                  <a:gd name="T0" fmla="*/ 0 w 732"/>
                  <a:gd name="T1" fmla="*/ 77 h 129"/>
                  <a:gd name="T2" fmla="*/ 731 w 732"/>
                  <a:gd name="T3" fmla="*/ 128 h 129"/>
                  <a:gd name="T4" fmla="*/ 731 w 732"/>
                  <a:gd name="T5" fmla="*/ 51 h 129"/>
                  <a:gd name="T6" fmla="*/ 0 w 732"/>
                  <a:gd name="T7" fmla="*/ 0 h 129"/>
                  <a:gd name="T8" fmla="*/ 0 w 732"/>
                  <a:gd name="T9" fmla="*/ 7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129">
                    <a:moveTo>
                      <a:pt x="0" y="77"/>
                    </a:moveTo>
                    <a:lnTo>
                      <a:pt x="731" y="128"/>
                    </a:lnTo>
                    <a:lnTo>
                      <a:pt x="731" y="51"/>
                    </a:lnTo>
                    <a:lnTo>
                      <a:pt x="0" y="0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4008" y="1795"/>
              <a:ext cx="776" cy="311"/>
            </a:xfrm>
            <a:custGeom>
              <a:avLst/>
              <a:gdLst>
                <a:gd name="T0" fmla="*/ 11 w 776"/>
                <a:gd name="T1" fmla="*/ 310 h 311"/>
                <a:gd name="T2" fmla="*/ 775 w 776"/>
                <a:gd name="T3" fmla="*/ 40 h 311"/>
                <a:gd name="T4" fmla="*/ 675 w 776"/>
                <a:gd name="T5" fmla="*/ 0 h 311"/>
                <a:gd name="T6" fmla="*/ 0 w 776"/>
                <a:gd name="T7" fmla="*/ 231 h 311"/>
                <a:gd name="T8" fmla="*/ 11 w 776"/>
                <a:gd name="T9" fmla="*/ 31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1">
                  <a:moveTo>
                    <a:pt x="11" y="310"/>
                  </a:moveTo>
                  <a:lnTo>
                    <a:pt x="775" y="40"/>
                  </a:lnTo>
                  <a:lnTo>
                    <a:pt x="675" y="0"/>
                  </a:lnTo>
                  <a:lnTo>
                    <a:pt x="0" y="231"/>
                  </a:lnTo>
                  <a:lnTo>
                    <a:pt x="11" y="3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4528" y="1649"/>
              <a:ext cx="721" cy="140"/>
            </a:xfrm>
            <a:custGeom>
              <a:avLst/>
              <a:gdLst>
                <a:gd name="T0" fmla="*/ 0 w 721"/>
                <a:gd name="T1" fmla="*/ 79 h 140"/>
                <a:gd name="T2" fmla="*/ 0 w 721"/>
                <a:gd name="T3" fmla="*/ 0 h 140"/>
                <a:gd name="T4" fmla="*/ 720 w 721"/>
                <a:gd name="T5" fmla="*/ 53 h 140"/>
                <a:gd name="T6" fmla="*/ 720 w 721"/>
                <a:gd name="T7" fmla="*/ 139 h 140"/>
                <a:gd name="T8" fmla="*/ 0 w 721"/>
                <a:gd name="T9" fmla="*/ 7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40">
                  <a:moveTo>
                    <a:pt x="0" y="79"/>
                  </a:moveTo>
                  <a:lnTo>
                    <a:pt x="0" y="0"/>
                  </a:lnTo>
                  <a:lnTo>
                    <a:pt x="720" y="53"/>
                  </a:lnTo>
                  <a:lnTo>
                    <a:pt x="720" y="139"/>
                  </a:lnTo>
                  <a:lnTo>
                    <a:pt x="0" y="7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grpSp>
        <p:nvGrpSpPr>
          <p:cNvPr id="37" name="Group 16"/>
          <p:cNvGrpSpPr>
            <a:grpSpLocks/>
          </p:cNvGrpSpPr>
          <p:nvPr/>
        </p:nvGrpSpPr>
        <p:grpSpPr bwMode="auto">
          <a:xfrm>
            <a:off x="3120137" y="2353236"/>
            <a:ext cx="1749519" cy="757798"/>
            <a:chOff x="1012" y="1620"/>
            <a:chExt cx="1249" cy="541"/>
          </a:xfrm>
        </p:grpSpPr>
        <p:grpSp>
          <p:nvGrpSpPr>
            <p:cNvPr id="38" name="Group 13"/>
            <p:cNvGrpSpPr>
              <a:grpSpLocks/>
            </p:cNvGrpSpPr>
            <p:nvPr/>
          </p:nvGrpSpPr>
          <p:grpSpPr bwMode="auto">
            <a:xfrm>
              <a:off x="1012" y="1622"/>
              <a:ext cx="1249" cy="539"/>
              <a:chOff x="1012" y="1622"/>
              <a:chExt cx="1249" cy="539"/>
            </a:xfrm>
          </p:grpSpPr>
          <p:sp>
            <p:nvSpPr>
              <p:cNvPr id="41" name="Freeform 10"/>
              <p:cNvSpPr>
                <a:spLocks/>
              </p:cNvSpPr>
              <p:nvPr/>
            </p:nvSpPr>
            <p:spPr bwMode="auto">
              <a:xfrm>
                <a:off x="1486" y="1724"/>
                <a:ext cx="775" cy="360"/>
              </a:xfrm>
              <a:custGeom>
                <a:avLst/>
                <a:gdLst>
                  <a:gd name="T0" fmla="*/ 774 w 775"/>
                  <a:gd name="T1" fmla="*/ 359 h 360"/>
                  <a:gd name="T2" fmla="*/ 0 w 775"/>
                  <a:gd name="T3" fmla="*/ 77 h 360"/>
                  <a:gd name="T4" fmla="*/ 0 w 775"/>
                  <a:gd name="T5" fmla="*/ 0 h 360"/>
                  <a:gd name="T6" fmla="*/ 774 w 775"/>
                  <a:gd name="T7" fmla="*/ 282 h 360"/>
                  <a:gd name="T8" fmla="*/ 774 w 775"/>
                  <a:gd name="T9" fmla="*/ 359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60">
                    <a:moveTo>
                      <a:pt x="774" y="359"/>
                    </a:moveTo>
                    <a:lnTo>
                      <a:pt x="0" y="77"/>
                    </a:lnTo>
                    <a:lnTo>
                      <a:pt x="0" y="0"/>
                    </a:lnTo>
                    <a:lnTo>
                      <a:pt x="774" y="282"/>
                    </a:lnTo>
                    <a:lnTo>
                      <a:pt x="774" y="359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2" name="Freeform 11"/>
              <p:cNvSpPr>
                <a:spLocks/>
              </p:cNvSpPr>
              <p:nvPr/>
            </p:nvSpPr>
            <p:spPr bwMode="auto">
              <a:xfrm>
                <a:off x="1012" y="1700"/>
                <a:ext cx="1249" cy="461"/>
              </a:xfrm>
              <a:custGeom>
                <a:avLst/>
                <a:gdLst>
                  <a:gd name="T0" fmla="*/ 1248 w 1249"/>
                  <a:gd name="T1" fmla="*/ 383 h 461"/>
                  <a:gd name="T2" fmla="*/ 946 w 1249"/>
                  <a:gd name="T3" fmla="*/ 460 h 461"/>
                  <a:gd name="T4" fmla="*/ 215 w 1249"/>
                  <a:gd name="T5" fmla="*/ 204 h 461"/>
                  <a:gd name="T6" fmla="*/ 0 w 1249"/>
                  <a:gd name="T7" fmla="*/ 281 h 461"/>
                  <a:gd name="T8" fmla="*/ 0 w 1249"/>
                  <a:gd name="T9" fmla="*/ 51 h 461"/>
                  <a:gd name="T10" fmla="*/ 731 w 1249"/>
                  <a:gd name="T11" fmla="*/ 0 h 461"/>
                  <a:gd name="T12" fmla="*/ 473 w 1249"/>
                  <a:gd name="T13" fmla="*/ 102 h 461"/>
                  <a:gd name="T14" fmla="*/ 1248 w 1249"/>
                  <a:gd name="T15" fmla="*/ 38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9" h="461">
                    <a:moveTo>
                      <a:pt x="1248" y="383"/>
                    </a:moveTo>
                    <a:lnTo>
                      <a:pt x="946" y="460"/>
                    </a:lnTo>
                    <a:lnTo>
                      <a:pt x="215" y="204"/>
                    </a:lnTo>
                    <a:lnTo>
                      <a:pt x="0" y="281"/>
                    </a:lnTo>
                    <a:lnTo>
                      <a:pt x="0" y="51"/>
                    </a:lnTo>
                    <a:lnTo>
                      <a:pt x="731" y="0"/>
                    </a:lnTo>
                    <a:lnTo>
                      <a:pt x="473" y="102"/>
                    </a:lnTo>
                    <a:lnTo>
                      <a:pt x="1248" y="383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3" name="Freeform 12"/>
              <p:cNvSpPr>
                <a:spLocks/>
              </p:cNvSpPr>
              <p:nvPr/>
            </p:nvSpPr>
            <p:spPr bwMode="auto">
              <a:xfrm>
                <a:off x="1012" y="1622"/>
                <a:ext cx="733" cy="129"/>
              </a:xfrm>
              <a:custGeom>
                <a:avLst/>
                <a:gdLst>
                  <a:gd name="T0" fmla="*/ 732 w 733"/>
                  <a:gd name="T1" fmla="*/ 77 h 129"/>
                  <a:gd name="T2" fmla="*/ 0 w 733"/>
                  <a:gd name="T3" fmla="*/ 128 h 129"/>
                  <a:gd name="T4" fmla="*/ 0 w 733"/>
                  <a:gd name="T5" fmla="*/ 51 h 129"/>
                  <a:gd name="T6" fmla="*/ 732 w 733"/>
                  <a:gd name="T7" fmla="*/ 0 h 129"/>
                  <a:gd name="T8" fmla="*/ 732 w 733"/>
                  <a:gd name="T9" fmla="*/ 7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3" h="129">
                    <a:moveTo>
                      <a:pt x="732" y="77"/>
                    </a:moveTo>
                    <a:lnTo>
                      <a:pt x="0" y="128"/>
                    </a:lnTo>
                    <a:lnTo>
                      <a:pt x="0" y="51"/>
                    </a:lnTo>
                    <a:lnTo>
                      <a:pt x="732" y="0"/>
                    </a:lnTo>
                    <a:lnTo>
                      <a:pt x="732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1480" y="1765"/>
              <a:ext cx="776" cy="311"/>
            </a:xfrm>
            <a:custGeom>
              <a:avLst/>
              <a:gdLst>
                <a:gd name="T0" fmla="*/ 764 w 776"/>
                <a:gd name="T1" fmla="*/ 310 h 311"/>
                <a:gd name="T2" fmla="*/ 0 w 776"/>
                <a:gd name="T3" fmla="*/ 40 h 311"/>
                <a:gd name="T4" fmla="*/ 100 w 776"/>
                <a:gd name="T5" fmla="*/ 0 h 311"/>
                <a:gd name="T6" fmla="*/ 775 w 776"/>
                <a:gd name="T7" fmla="*/ 231 h 311"/>
                <a:gd name="T8" fmla="*/ 764 w 776"/>
                <a:gd name="T9" fmla="*/ 31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1">
                  <a:moveTo>
                    <a:pt x="764" y="310"/>
                  </a:moveTo>
                  <a:lnTo>
                    <a:pt x="0" y="40"/>
                  </a:lnTo>
                  <a:lnTo>
                    <a:pt x="100" y="0"/>
                  </a:lnTo>
                  <a:lnTo>
                    <a:pt x="775" y="231"/>
                  </a:lnTo>
                  <a:lnTo>
                    <a:pt x="764" y="3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1015" y="1620"/>
              <a:ext cx="721" cy="140"/>
            </a:xfrm>
            <a:custGeom>
              <a:avLst/>
              <a:gdLst>
                <a:gd name="T0" fmla="*/ 720 w 721"/>
                <a:gd name="T1" fmla="*/ 79 h 140"/>
                <a:gd name="T2" fmla="*/ 720 w 721"/>
                <a:gd name="T3" fmla="*/ 0 h 140"/>
                <a:gd name="T4" fmla="*/ 0 w 721"/>
                <a:gd name="T5" fmla="*/ 53 h 140"/>
                <a:gd name="T6" fmla="*/ 0 w 721"/>
                <a:gd name="T7" fmla="*/ 139 h 140"/>
                <a:gd name="T8" fmla="*/ 720 w 721"/>
                <a:gd name="T9" fmla="*/ 7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40">
                  <a:moveTo>
                    <a:pt x="720" y="79"/>
                  </a:moveTo>
                  <a:lnTo>
                    <a:pt x="720" y="0"/>
                  </a:lnTo>
                  <a:lnTo>
                    <a:pt x="0" y="53"/>
                  </a:lnTo>
                  <a:lnTo>
                    <a:pt x="0" y="139"/>
                  </a:lnTo>
                  <a:lnTo>
                    <a:pt x="720" y="7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sp>
        <p:nvSpPr>
          <p:cNvPr id="44" name="AutoShape 25"/>
          <p:cNvSpPr>
            <a:spLocks noChangeArrowheads="1"/>
          </p:cNvSpPr>
          <p:nvPr/>
        </p:nvSpPr>
        <p:spPr bwMode="auto">
          <a:xfrm rot="5400000">
            <a:off x="7589185" y="13076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Service</a:t>
            </a: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 rot="5400000">
            <a:off x="3466820" y="3895446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Personnel</a:t>
            </a:r>
          </a:p>
        </p:txBody>
      </p:sp>
      <p:sp>
        <p:nvSpPr>
          <p:cNvPr id="46" name="AutoShape 28"/>
          <p:cNvSpPr>
            <a:spLocks noChangeArrowheads="1"/>
          </p:cNvSpPr>
          <p:nvPr/>
        </p:nvSpPr>
        <p:spPr bwMode="auto">
          <a:xfrm rot="5400000">
            <a:off x="5418045" y="242328"/>
            <a:ext cx="946897" cy="6860801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Areas for Competitive</a:t>
            </a:r>
          </a:p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282714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7200" y="1157027"/>
            <a:ext cx="11111346" cy="5612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10436" y="198966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2059081" y="1173816"/>
            <a:ext cx="8073838" cy="5224743"/>
          </a:xfrm>
          <a:prstGeom prst="ellipse">
            <a:avLst/>
          </a:prstGeom>
          <a:gradFill rotWithShape="0">
            <a:gsLst>
              <a:gs pos="0">
                <a:srgbClr val="FF7A31"/>
              </a:gs>
              <a:gs pos="100000">
                <a:srgbClr val="FF7A31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4080343" y="2483505"/>
            <a:ext cx="4031316" cy="2606768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Criteria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for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Determining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Which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Differences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to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Promote</a:t>
            </a: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 rot="5400000">
            <a:off x="2984968" y="3085821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Affordable</a:t>
            </a: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 rot="5400000">
            <a:off x="8515070" y="3087221"/>
            <a:ext cx="787213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Superior</a:t>
            </a: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 rot="5400000">
            <a:off x="2947148" y="1679483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Profitable</a:t>
            </a:r>
          </a:p>
        </p:txBody>
      </p:sp>
      <p:sp>
        <p:nvSpPr>
          <p:cNvPr id="17" name="AutoShape 12"/>
          <p:cNvSpPr>
            <a:spLocks noChangeArrowheads="1"/>
          </p:cNvSpPr>
          <p:nvPr/>
        </p:nvSpPr>
        <p:spPr bwMode="auto">
          <a:xfrm rot="5400000">
            <a:off x="3958479" y="4308662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Preemptive</a:t>
            </a:r>
          </a:p>
        </p:txBody>
      </p:sp>
      <p:sp>
        <p:nvSpPr>
          <p:cNvPr id="18" name="AutoShape 14"/>
          <p:cNvSpPr>
            <a:spLocks noChangeArrowheads="1"/>
          </p:cNvSpPr>
          <p:nvPr/>
        </p:nvSpPr>
        <p:spPr bwMode="auto">
          <a:xfrm rot="5400000">
            <a:off x="8428224" y="1680883"/>
            <a:ext cx="787213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Distinctive</a:t>
            </a: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 rot="5400000">
            <a:off x="5709398" y="540685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Important</a:t>
            </a: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auto">
          <a:xfrm rot="5400000">
            <a:off x="7551364" y="4195202"/>
            <a:ext cx="790015" cy="2843493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Communicable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>
          <a:xfrm>
            <a:off x="1543388" y="276042"/>
            <a:ext cx="7869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Selecting the Right Competitive Advantages</a:t>
            </a:r>
          </a:p>
        </p:txBody>
      </p:sp>
    </p:spTree>
    <p:extLst>
      <p:ext uri="{BB962C8B-B14F-4D97-AF65-F5344CB8AC3E}">
        <p14:creationId xmlns:p14="http://schemas.microsoft.com/office/powerpoint/2010/main" val="389826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52400" y="1245037"/>
            <a:ext cx="11111346" cy="5612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 rot="5400000">
            <a:off x="2663825" y="461055"/>
            <a:ext cx="800100" cy="3876675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dirty="0">
                <a:latin typeface="Tahoma" panose="020B0604030504040204" pitchFamily="34" charset="0"/>
              </a:rPr>
              <a:t>Operating Characteristics</a:t>
            </a: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 rot="5400000">
            <a:off x="3969544" y="1746136"/>
            <a:ext cx="781050" cy="3878263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>
                <a:latin typeface="Tahoma" panose="020B0604030504040204" pitchFamily="34" charset="0"/>
              </a:rPr>
              <a:t>Purchasing Approaches</a:t>
            </a: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 rot="16200000" flipH="1">
            <a:off x="3967956" y="2558937"/>
            <a:ext cx="488950" cy="906462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5400000">
            <a:off x="4854574" y="2994706"/>
            <a:ext cx="682625" cy="3873500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dirty="0">
                <a:latin typeface="Tahoma" panose="020B0604030504040204" pitchFamily="34" charset="0"/>
              </a:rPr>
              <a:t>Situational Factors</a:t>
            </a: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 rot="16200000" flipH="1">
            <a:off x="4941094" y="3827349"/>
            <a:ext cx="495300" cy="906463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/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 rot="5400000">
            <a:off x="6610350" y="4210730"/>
            <a:ext cx="679450" cy="3876675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>
                <a:latin typeface="Tahoma" panose="020B0604030504040204" pitchFamily="34" charset="0"/>
              </a:rPr>
              <a:t>Personal Characteristics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 rot="16200000" flipH="1">
            <a:off x="6134100" y="5067980"/>
            <a:ext cx="490538" cy="906463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/>
          </a:p>
        </p:txBody>
      </p:sp>
      <p:sp>
        <p:nvSpPr>
          <p:cNvPr id="11" name="Rectangle 12"/>
          <p:cNvSpPr txBox="1">
            <a:spLocks noChangeArrowheads="1"/>
          </p:cNvSpPr>
          <p:nvPr/>
        </p:nvSpPr>
        <p:spPr>
          <a:xfrm>
            <a:off x="968375" y="312054"/>
            <a:ext cx="8440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600" dirty="0"/>
              <a:t>Segmenting Business Markets</a:t>
            </a:r>
          </a:p>
        </p:txBody>
      </p:sp>
      <p:grpSp>
        <p:nvGrpSpPr>
          <p:cNvPr id="12" name="Group 14"/>
          <p:cNvGrpSpPr>
            <a:grpSpLocks/>
          </p:cNvGrpSpPr>
          <p:nvPr/>
        </p:nvGrpSpPr>
        <p:grpSpPr bwMode="auto">
          <a:xfrm>
            <a:off x="5773737" y="2532744"/>
            <a:ext cx="4114800" cy="2492376"/>
            <a:chOff x="2784" y="1632"/>
            <a:chExt cx="2832" cy="1570"/>
          </a:xfrm>
        </p:grpSpPr>
        <p:sp>
          <p:nvSpPr>
            <p:cNvPr id="13" name="AutoShape 15"/>
            <p:cNvSpPr>
              <a:spLocks noChangeArrowheads="1"/>
            </p:cNvSpPr>
            <p:nvPr/>
          </p:nvSpPr>
          <p:spPr bwMode="auto">
            <a:xfrm>
              <a:off x="2784" y="1680"/>
              <a:ext cx="2832" cy="1152"/>
            </a:xfrm>
            <a:prstGeom prst="leftArrowCallout">
              <a:avLst>
                <a:gd name="adj1" fmla="val 25000"/>
                <a:gd name="adj2" fmla="val 25000"/>
                <a:gd name="adj3" fmla="val 40972"/>
                <a:gd name="adj4" fmla="val 66667"/>
              </a:avLst>
            </a:prstGeom>
            <a:solidFill>
              <a:srgbClr val="969696"/>
            </a:solidFill>
            <a:ln w="9525"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69696"/>
              </a:extrusionClr>
              <a:contourClr>
                <a:srgbClr val="969696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/>
            </a:p>
          </p:txBody>
        </p:sp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3792" y="1632"/>
              <a:ext cx="1728" cy="15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ar-SA" dirty="0">
                  <a:latin typeface="Tahoma" panose="020B0604030504040204" pitchFamily="34" charset="0"/>
                </a:rPr>
                <a:t>Business Marketers Use Many of the Same Consumer  Variables, Plus: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dirty="0">
                <a:latin typeface="Tahoma" panose="020B0604030504040204" pitchFamily="34" charset="0"/>
              </a:endParaRP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213894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6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07216" y="990436"/>
            <a:ext cx="11111346" cy="5612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5" name="Group 1044"/>
          <p:cNvGrpSpPr>
            <a:grpSpLocks/>
          </p:cNvGrpSpPr>
          <p:nvPr/>
        </p:nvGrpSpPr>
        <p:grpSpPr bwMode="auto">
          <a:xfrm>
            <a:off x="1248229" y="1524000"/>
            <a:ext cx="9114971" cy="5058453"/>
            <a:chOff x="144" y="1095"/>
            <a:chExt cx="5424" cy="3053"/>
          </a:xfrm>
        </p:grpSpPr>
        <p:sp>
          <p:nvSpPr>
            <p:cNvPr id="16" name="Rectangle 1026"/>
            <p:cNvSpPr>
              <a:spLocks noChangeArrowheads="1"/>
            </p:cNvSpPr>
            <p:nvPr/>
          </p:nvSpPr>
          <p:spPr bwMode="auto">
            <a:xfrm>
              <a:off x="144" y="2223"/>
              <a:ext cx="1776" cy="608"/>
            </a:xfrm>
            <a:prstGeom prst="rect">
              <a:avLst/>
            </a:prstGeom>
            <a:solidFill>
              <a:schemeClr val="accent2"/>
            </a:solidFill>
            <a:ln w="9525">
              <a:miter lim="800000"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  <a:contourClr>
                <a:schemeClr val="accent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17" name="Rectangle 1027"/>
            <p:cNvSpPr>
              <a:spLocks noChangeArrowheads="1"/>
            </p:cNvSpPr>
            <p:nvPr/>
          </p:nvSpPr>
          <p:spPr bwMode="auto">
            <a:xfrm>
              <a:off x="1776" y="3352"/>
              <a:ext cx="2208" cy="434"/>
            </a:xfrm>
            <a:prstGeom prst="rect">
              <a:avLst/>
            </a:prstGeom>
            <a:solidFill>
              <a:srgbClr val="FFCC00"/>
            </a:solidFill>
            <a:ln w="9525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CC00"/>
              </a:extrusionClr>
              <a:contourClr>
                <a:srgbClr val="FF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18" name="Rectangle 1028"/>
            <p:cNvSpPr>
              <a:spLocks noChangeArrowheads="1"/>
            </p:cNvSpPr>
            <p:nvPr/>
          </p:nvSpPr>
          <p:spPr bwMode="auto">
            <a:xfrm>
              <a:off x="1776" y="1138"/>
              <a:ext cx="2160" cy="478"/>
            </a:xfrm>
            <a:prstGeom prst="rect">
              <a:avLst/>
            </a:prstGeom>
            <a:solidFill>
              <a:srgbClr val="B2B2B2"/>
            </a:solidFill>
            <a:ln w="9525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B2B2B2"/>
              </a:extrusionClr>
              <a:contourClr>
                <a:srgbClr val="B2B2B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19" name="Rectangle 1029"/>
            <p:cNvSpPr>
              <a:spLocks noChangeArrowheads="1"/>
            </p:cNvSpPr>
            <p:nvPr/>
          </p:nvSpPr>
          <p:spPr bwMode="auto">
            <a:xfrm>
              <a:off x="3792" y="2223"/>
              <a:ext cx="1776" cy="651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20" name="AutoShape 1030"/>
            <p:cNvSpPr>
              <a:spLocks noChangeAspect="1" noChangeArrowheads="1"/>
            </p:cNvSpPr>
            <p:nvPr/>
          </p:nvSpPr>
          <p:spPr bwMode="auto">
            <a:xfrm>
              <a:off x="1632" y="1616"/>
              <a:ext cx="2448" cy="1822"/>
            </a:xfrm>
            <a:custGeom>
              <a:avLst/>
              <a:gdLst>
                <a:gd name="T0" fmla="*/ 2448 w 21600"/>
                <a:gd name="T1" fmla="*/ 911 h 21600"/>
                <a:gd name="T2" fmla="*/ 1224 w 21600"/>
                <a:gd name="T3" fmla="*/ 1822 h 21600"/>
                <a:gd name="T4" fmla="*/ 0 w 21600"/>
                <a:gd name="T5" fmla="*/ 911 h 21600"/>
                <a:gd name="T6" fmla="*/ 1224 w 21600"/>
                <a:gd name="T7" fmla="*/ 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5400 w 21600"/>
                <a:gd name="T13" fmla="*/ 5406 h 21600"/>
                <a:gd name="T14" fmla="*/ 16200 w 21600"/>
                <a:gd name="T15" fmla="*/ 1620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lnTo>
                    <a:pt x="5400" y="5400"/>
                  </a:lnTo>
                  <a:close/>
                </a:path>
              </a:pathLst>
            </a:custGeom>
            <a:solidFill>
              <a:srgbClr val="6699FF"/>
            </a:solidFill>
            <a:ln w="9525">
              <a:round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6699FF"/>
              </a:extrusionClr>
              <a:contourClr>
                <a:srgbClr val="6699FF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ar-SA" b="1"/>
            </a:p>
          </p:txBody>
        </p:sp>
        <p:sp>
          <p:nvSpPr>
            <p:cNvPr id="21" name="Text Box 1032"/>
            <p:cNvSpPr txBox="1">
              <a:spLocks noChangeArrowheads="1"/>
            </p:cNvSpPr>
            <p:nvPr/>
          </p:nvSpPr>
          <p:spPr bwMode="auto">
            <a:xfrm>
              <a:off x="2112" y="2064"/>
              <a:ext cx="1488" cy="1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b="1"/>
                <a:t>Factors Used  to Segment International Markets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b="1">
                <a:latin typeface="Tahoma" panose="020B0604030504040204" pitchFamily="34" charset="0"/>
              </a:endParaRPr>
            </a:p>
          </p:txBody>
        </p:sp>
        <p:sp>
          <p:nvSpPr>
            <p:cNvPr id="22" name="Text Box 1033"/>
            <p:cNvSpPr txBox="1">
              <a:spLocks noChangeArrowheads="1"/>
            </p:cNvSpPr>
            <p:nvPr/>
          </p:nvSpPr>
          <p:spPr bwMode="auto">
            <a:xfrm>
              <a:off x="1824" y="1095"/>
              <a:ext cx="2064" cy="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 dirty="0"/>
                <a:t>Geographic </a:t>
              </a:r>
            </a:p>
            <a:p>
              <a:pPr algn="ctr"/>
              <a:r>
                <a:rPr lang="en-US" altLang="ar-SA" b="1" dirty="0"/>
                <a:t>Location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b="1" dirty="0">
                <a:latin typeface="Tahoma" panose="020B0604030504040204" pitchFamily="34" charset="0"/>
              </a:endParaRPr>
            </a:p>
          </p:txBody>
        </p:sp>
        <p:sp>
          <p:nvSpPr>
            <p:cNvPr id="23" name="Text Box 1034"/>
            <p:cNvSpPr txBox="1">
              <a:spLocks noChangeArrowheads="1"/>
            </p:cNvSpPr>
            <p:nvPr/>
          </p:nvSpPr>
          <p:spPr bwMode="auto">
            <a:xfrm>
              <a:off x="3936" y="2267"/>
              <a:ext cx="1488" cy="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/>
                <a:t>Economic</a:t>
              </a:r>
            </a:p>
            <a:p>
              <a:pPr algn="ctr"/>
              <a:r>
                <a:rPr lang="en-US" altLang="ar-SA" b="1"/>
                <a:t>Factors</a:t>
              </a:r>
            </a:p>
          </p:txBody>
        </p:sp>
        <p:sp>
          <p:nvSpPr>
            <p:cNvPr id="24" name="Text Box 1035"/>
            <p:cNvSpPr txBox="1">
              <a:spLocks noChangeArrowheads="1"/>
            </p:cNvSpPr>
            <p:nvPr/>
          </p:nvSpPr>
          <p:spPr bwMode="auto">
            <a:xfrm>
              <a:off x="2112" y="3312"/>
              <a:ext cx="1488" cy="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 dirty="0"/>
                <a:t>Political and Legal Factors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b="1" dirty="0">
                <a:latin typeface="Tahoma" panose="020B0604030504040204" pitchFamily="34" charset="0"/>
              </a:endParaRPr>
            </a:p>
          </p:txBody>
        </p:sp>
        <p:sp>
          <p:nvSpPr>
            <p:cNvPr id="25" name="Text Box 1036"/>
            <p:cNvSpPr txBox="1">
              <a:spLocks noChangeArrowheads="1"/>
            </p:cNvSpPr>
            <p:nvPr/>
          </p:nvSpPr>
          <p:spPr bwMode="auto">
            <a:xfrm>
              <a:off x="240" y="2310"/>
              <a:ext cx="1488" cy="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/>
                <a:t>Cultural </a:t>
              </a:r>
            </a:p>
            <a:p>
              <a:pPr algn="ctr"/>
              <a:r>
                <a:rPr lang="en-US" altLang="ar-SA" b="1"/>
                <a:t>Factors</a:t>
              </a:r>
              <a:endParaRPr lang="en-US" altLang="ar-SA" b="1">
                <a:latin typeface="Tahoma" panose="020B0604030504040204" pitchFamily="34" charset="0"/>
              </a:endParaRPr>
            </a:p>
          </p:txBody>
        </p:sp>
      </p:grpSp>
      <p:sp>
        <p:nvSpPr>
          <p:cNvPr id="26" name="WordArt 1040"/>
          <p:cNvSpPr>
            <a:spLocks noChangeArrowheads="1" noChangeShapeType="1" noTextEdit="1"/>
          </p:cNvSpPr>
          <p:nvPr/>
        </p:nvSpPr>
        <p:spPr bwMode="auto">
          <a:xfrm>
            <a:off x="2159871" y="6038731"/>
            <a:ext cx="7372350" cy="611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latin typeface="Arial Black" panose="020B0A04020102020204" pitchFamily="34" charset="0"/>
              </a:rPr>
              <a:t>May Also Use Intermarket Segmentation</a:t>
            </a:r>
            <a:endParaRPr lang="ar-SA" sz="3600" kern="10" dirty="0">
              <a:ln w="9525">
                <a:solidFill>
                  <a:srgbClr val="000000"/>
                </a:solidFill>
                <a:miter lim="800000"/>
                <a:headEnd/>
                <a:tailEnd/>
              </a:ln>
              <a:latin typeface="Arial Black" panose="020B0A04020102020204" pitchFamily="34" charset="0"/>
            </a:endParaRPr>
          </a:p>
        </p:txBody>
      </p:sp>
      <p:sp>
        <p:nvSpPr>
          <p:cNvPr id="27" name="Rectangle 1041"/>
          <p:cNvSpPr txBox="1">
            <a:spLocks noChangeArrowheads="1"/>
          </p:cNvSpPr>
          <p:nvPr/>
        </p:nvSpPr>
        <p:spPr>
          <a:xfrm>
            <a:off x="507216" y="225886"/>
            <a:ext cx="1051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Segmenting International Markets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54780" y="42028"/>
            <a:ext cx="1628461" cy="76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4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81569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1092</TotalTime>
  <Words>1595</Words>
  <Application>Microsoft Office PowerPoint</Application>
  <PresentationFormat>Widescreen</PresentationFormat>
  <Paragraphs>465</Paragraphs>
  <Slides>42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Aharoni</vt:lpstr>
      <vt:lpstr>Arial</vt:lpstr>
      <vt:lpstr>Arial Black</vt:lpstr>
      <vt:lpstr>Calibri</vt:lpstr>
      <vt:lpstr>Calibri Light</vt:lpstr>
      <vt:lpstr>Helvetica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89</cp:revision>
  <dcterms:created xsi:type="dcterms:W3CDTF">2023-04-29T09:08:23Z</dcterms:created>
  <dcterms:modified xsi:type="dcterms:W3CDTF">2023-10-01T09:52:39Z</dcterms:modified>
</cp:coreProperties>
</file>