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3" r:id="rId6"/>
    <p:sldId id="313" r:id="rId7"/>
    <p:sldId id="525" r:id="rId8"/>
    <p:sldId id="481" r:id="rId9"/>
    <p:sldId id="628" r:id="rId10"/>
    <p:sldId id="629" r:id="rId11"/>
    <p:sldId id="638" r:id="rId12"/>
    <p:sldId id="625" r:id="rId13"/>
    <p:sldId id="656" r:id="rId14"/>
    <p:sldId id="639" r:id="rId15"/>
    <p:sldId id="640" r:id="rId16"/>
    <p:sldId id="641" r:id="rId17"/>
    <p:sldId id="657" r:id="rId18"/>
    <p:sldId id="630" r:id="rId19"/>
    <p:sldId id="642" r:id="rId20"/>
    <p:sldId id="643" r:id="rId21"/>
    <p:sldId id="644" r:id="rId22"/>
    <p:sldId id="645" r:id="rId23"/>
    <p:sldId id="646" r:id="rId24"/>
    <p:sldId id="647" r:id="rId25"/>
    <p:sldId id="648" r:id="rId26"/>
    <p:sldId id="649" r:id="rId27"/>
    <p:sldId id="650" r:id="rId28"/>
    <p:sldId id="651" r:id="rId29"/>
    <p:sldId id="652" r:id="rId30"/>
    <p:sldId id="658" r:id="rId31"/>
    <p:sldId id="653" r:id="rId32"/>
    <p:sldId id="654" r:id="rId33"/>
    <p:sldId id="655" r:id="rId34"/>
    <p:sldId id="571" r:id="rId35"/>
    <p:sldId id="526" r:id="rId36"/>
    <p:sldId id="489" r:id="rId37"/>
    <p:sldId id="586" r:id="rId38"/>
    <p:sldId id="524"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29"/>
            <p14:sldId id="638"/>
            <p14:sldId id="625"/>
            <p14:sldId id="656"/>
            <p14:sldId id="639"/>
            <p14:sldId id="640"/>
            <p14:sldId id="641"/>
            <p14:sldId id="657"/>
            <p14:sldId id="630"/>
            <p14:sldId id="642"/>
            <p14:sldId id="643"/>
            <p14:sldId id="644"/>
            <p14:sldId id="645"/>
            <p14:sldId id="646"/>
            <p14:sldId id="647"/>
            <p14:sldId id="648"/>
            <p14:sldId id="649"/>
            <p14:sldId id="650"/>
            <p14:sldId id="651"/>
            <p14:sldId id="652"/>
            <p14:sldId id="658"/>
            <p14:sldId id="653"/>
            <p14:sldId id="654"/>
            <p14:sldId id="655"/>
            <p14:sldId id="571"/>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F58221"/>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67" autoAdjust="0"/>
  </p:normalViewPr>
  <p:slideViewPr>
    <p:cSldViewPr snapToGrid="0">
      <p:cViewPr>
        <p:scale>
          <a:sx n="110" d="100"/>
          <a:sy n="110" d="100"/>
        </p:scale>
        <p:origin x="1024" y="2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enaeditors.com/2024/08/06/6-essential-tools-for-every-investigative-journalist/" TargetMode="Externa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institute.aljazeera.net/ar/ajr/article/612"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hyperlink" Target="https://www.facebook.com/ARIJNetwork/videos/215997788179333/"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الخامسة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806553"/>
            <a:ext cx="5307979" cy="1303114"/>
          </a:xfrm>
          <a:prstGeom prst="rect">
            <a:avLst/>
          </a:prstGeom>
          <a:noFill/>
        </p:spPr>
        <p:txBody>
          <a:bodyPr wrap="square" rtlCol="0">
            <a:spAutoFit/>
          </a:bodyPr>
          <a:lstStyle/>
          <a:p>
            <a:pPr algn="just" rtl="1">
              <a:lnSpc>
                <a:spcPts val="5000"/>
              </a:lnSpc>
            </a:pPr>
            <a:r>
              <a:rPr lang="ar-SA" sz="2800" b="1" dirty="0">
                <a:solidFill>
                  <a:schemeClr val="accent1"/>
                </a:solidFill>
                <a:latin typeface="Alexandria" charset="0"/>
                <a:cs typeface="Alexandria" charset="0"/>
              </a:rPr>
              <a:t>التنظيم: كيف تُنظم نفسك لتنجح في العمل الاستقصائي</a:t>
            </a:r>
            <a:endParaRPr lang="en-US" sz="2800" b="1" dirty="0">
              <a:solidFill>
                <a:schemeClr val="accent1"/>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الخامسة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35360" cy="461665"/>
          </a:xfrm>
          <a:prstGeom prst="rect">
            <a:avLst/>
          </a:prstGeom>
          <a:noFill/>
        </p:spPr>
        <p:txBody>
          <a:bodyPr wrap="square" rtlCol="0">
            <a:spAutoFit/>
          </a:bodyPr>
          <a:lstStyle/>
          <a:p>
            <a:pPr algn="r" rtl="1"/>
            <a:r>
              <a:rPr lang="ar-SA" sz="2400" b="1" dirty="0">
                <a:solidFill>
                  <a:schemeClr val="accent1"/>
                </a:solidFill>
                <a:latin typeface="Alexandria" charset="0"/>
                <a:cs typeface="Alexandria" charset="0"/>
              </a:rPr>
              <a:t>محتويات وأهداف المحاضرة الخامسة</a:t>
            </a:r>
            <a:endParaRPr lang="en-US" sz="24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182287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نظم وثائقك</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الأولي: بناء قاعدة معلومات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الثانية: تنظيم المعلومات: بناء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الثالثة: إقامة صلات بين الملفات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366953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رسم خريطة للمصدر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وفّر للمصادر أسبابا لتتكلم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الاتصالات الأولى: التحضير والدعوة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بَدْءُ العلاقة: أهداف وأدوار</a:t>
            </a:r>
          </a:p>
          <a:p>
            <a:pPr marL="285750" indent="-285750" algn="r" rtl="1">
              <a:lnSpc>
                <a:spcPts val="3000"/>
              </a:lnSpc>
              <a:spcBef>
                <a:spcPts val="600"/>
              </a:spcBef>
              <a:buFont typeface="Wingdings" pitchFamily="2" charset="2"/>
              <a:buChar char="§"/>
            </a:pPr>
            <a:r>
              <a:rPr lang="ar-SA" dirty="0">
                <a:latin typeface="Alexandria" charset="0"/>
                <a:cs typeface="Alexandria" charset="0"/>
              </a:rPr>
              <a:t>تكتيكات المقابلة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للنشر، ليس للنشر أو مصدرٌ مجهول؟</a:t>
            </a:r>
          </a:p>
          <a:p>
            <a:pPr marL="285750" indent="-285750" algn="r" rtl="1">
              <a:lnSpc>
                <a:spcPts val="3000"/>
              </a:lnSpc>
              <a:spcBef>
                <a:spcPts val="600"/>
              </a:spcBef>
              <a:buFont typeface="Wingdings" pitchFamily="2" charset="2"/>
              <a:buChar char="§"/>
            </a:pPr>
            <a:r>
              <a:rPr lang="ar-SA" dirty="0">
                <a:latin typeface="Alexandria" charset="0"/>
                <a:cs typeface="Alexandria" charset="0"/>
              </a:rPr>
              <a:t>وظف العواطف (بدلاً من أن تستخدِمُك)</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تنس الغد</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p:cNvSpPr txBox="1"/>
          <p:nvPr/>
        </p:nvSpPr>
        <p:spPr>
          <a:xfrm>
            <a:off x="5912036" y="1805892"/>
            <a:ext cx="5355450" cy="351564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الاستقصاء.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 فرضيَّةً لنتحقق منها.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نبحث عن معلومات من مصادر علنيَّة لنتحقق من الفرضية.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نبحث عن مصادر بشرية لتعزيز معارفنا.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6- ونحن نجمع المعلومات، نُنظمها – كي يكون سهلاً تفحصها، تأليفها في قصة، وتدقيقها.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4969727" cy="3810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نظم وثائقك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3791415" y="1850497"/>
            <a:ext cx="7476070"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يتطور البحث الاستقصائي إلى مادةً أثرى وأعمق مما تنتجه تغطية الأخبار التقليدية. ويجب أن تكون هذه المادة مُنظمة بفاعلية على أسس مستدامة. وهذا العمل التنظيمي هو جزءٌ من عملية منهجية للكتابة والنشر. فأنت َ لا تقوم بالبحث، ثم َّ تُنظم، ثم َّ تكتب. بدلاً من ذلك، أنت تُنظم ُ وأنت تبحث، وهذا التنظيم يُجهزُ الأرضية لعمليَّة الكتابة.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إن لم تأخذ الوقت الكافي لتنظم بياناتك ستحتاج، في النهاية، إلى مضاعفة الوقت لتكمل المشروع. وسيكون العمل صعبا عند كتابة القصة وشرحها والدفاع عنها. إلي جانب ذلك لن تحظي بالمتعة لأنك ستكون قلقا للغاية طوال الوقت وغير منظم ومتوترا ومحبطا. ولذا، إليك بعض الخطوات السهلة التي يمكن أن تجعلها جزء من روتين خاص بك أثناء عملك علي المشروع الاستقصائي. </a:t>
            </a:r>
          </a:p>
        </p:txBody>
      </p:sp>
      <p:sp>
        <p:nvSpPr>
          <p:cNvPr id="4" name="TextBox 3">
            <a:extLst>
              <a:ext uri="{FF2B5EF4-FFF2-40B4-BE49-F238E27FC236}">
                <a16:creationId xmlns:a16="http://schemas.microsoft.com/office/drawing/2014/main" id="{689D4E86-A80D-2DAB-1AFB-9D60353EFA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EdRef">
            <a:extLst>
              <a:ext uri="{FF2B5EF4-FFF2-40B4-BE49-F238E27FC236}">
                <a16:creationId xmlns:a16="http://schemas.microsoft.com/office/drawing/2014/main" id="{F0BF222A-E337-77D2-EA56-C2E04A479A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99" y="2221793"/>
            <a:ext cx="2951355" cy="3476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F784B-7E94-D0D0-40A6-EB9D1EB5AB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E35598-CA51-0DB7-4073-E86654A13E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0CF0501-2369-1E72-96A0-437D9FFD3F7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نظم وثائقك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665F723-F936-CEE8-7F8B-9C9A7EFEDF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D35BAD-0059-710B-B4E0-0823D10EF75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881E85-2E0B-3E41-E540-F964E17ED0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03891C-2FB5-7BDF-82DC-DB016AF709C4}"/>
              </a:ext>
            </a:extLst>
          </p:cNvPr>
          <p:cNvSpPr txBox="1"/>
          <p:nvPr/>
        </p:nvSpPr>
        <p:spPr>
          <a:xfrm>
            <a:off x="942308" y="1928554"/>
            <a:ext cx="10325177"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2060"/>
                </a:solidFill>
                <a:latin typeface="Alexandria" charset="0"/>
                <a:cs typeface="Alexandria" charset="0"/>
              </a:rPr>
              <a:t>يعني التنظيم الاستقصائي </a:t>
            </a:r>
            <a:r>
              <a:rPr lang="ar-SA" sz="1600" dirty="0">
                <a:latin typeface="Alexandria" charset="0"/>
                <a:cs typeface="Alexandria" charset="0"/>
              </a:rPr>
              <a:t>هو التأكد من:</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أنك تعرف</a:t>
            </a:r>
            <a:r>
              <a:rPr lang="ar-SA" sz="1600" dirty="0">
                <a:latin typeface="Alexandria" charset="0"/>
                <a:cs typeface="Alexandria" charset="0"/>
              </a:rPr>
              <a:t> أي نوع من التوثيق الذي لديك، والمعلومات التي تحتوي عليها (“الموجودات” </a:t>
            </a:r>
            <a:r>
              <a:rPr lang="en-US" sz="1600" dirty="0">
                <a:latin typeface="Alexandria" charset="0"/>
                <a:cs typeface="Alexandria" charset="0"/>
              </a:rPr>
              <a:t>Assets).</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أنك تعرف </a:t>
            </a:r>
            <a:r>
              <a:rPr lang="ar-SA" sz="1600" dirty="0">
                <a:latin typeface="Alexandria" charset="0"/>
                <a:cs typeface="Alexandria" charset="0"/>
              </a:rPr>
              <a:t>مكان أي من موجوداتك، وتستطيع أن تجده فوراً (أي خلال 30 ثانية).</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أنك تستطيع </a:t>
            </a:r>
            <a:r>
              <a:rPr lang="ar-SA" sz="1600" dirty="0">
                <a:latin typeface="Alexandria" charset="0"/>
                <a:cs typeface="Alexandria" charset="0"/>
              </a:rPr>
              <a:t>إقامة صلات بين حقائق مشتركة موجودة بين البيانات والوثائق التي بحوزتك.</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إن كنت تعرف ماذا تملك وتستطيع الوصول إليه بسرعة، فلن ينهار استقصاؤك. وبالقدر ذاته من الأهمية، تستطيع الوصول إلى المعلومات المتماثلة لمشاريع مستقبليَّة؛ والأمرُ هنا مثل ُ بناء رأسمال. فإذا كنت لا تستطيع ذلك، سيكون عملك أفقر ومهنتك كذلك. إذاً من فضلك لا تظن أن هذا جزء ثانوي من العمل لا تحتاج لصرف وقتك كله عليه، ولكن يجب عليك أن تصرف وقتاً كافياً كي تحافظ على تحكمك بمعلوماتك وبالتوثيق في كل خطوة من خطوات التحقيق.</a:t>
            </a:r>
          </a:p>
        </p:txBody>
      </p:sp>
      <p:sp>
        <p:nvSpPr>
          <p:cNvPr id="4" name="TextBox 3">
            <a:extLst>
              <a:ext uri="{FF2B5EF4-FFF2-40B4-BE49-F238E27FC236}">
                <a16:creationId xmlns:a16="http://schemas.microsoft.com/office/drawing/2014/main" id="{028FCC2F-3351-E3F1-6638-4B337AC507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8F3D27-2E68-2963-D6F4-6F5162BCE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668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B1421-A02D-1AA6-28DA-976E436B0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36D9DC-CC5D-440D-6670-56E5EA74B2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9CD703F-E4CD-7A7C-0E5E-AB7C08A1104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نظم وثائقك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07E12EF-E3E2-FB16-9AFA-28F70A706B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5A1768-924F-AB5B-80B2-DFE73545CB7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5BE31F-75D4-4F5C-AC9A-03AB7997A19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D6824C-90BF-7050-49AA-CF0034E63B3C}"/>
              </a:ext>
            </a:extLst>
          </p:cNvPr>
          <p:cNvSpPr txBox="1"/>
          <p:nvPr/>
        </p:nvSpPr>
        <p:spPr>
          <a:xfrm>
            <a:off x="7772400" y="2028915"/>
            <a:ext cx="34950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ولهذه العملية جزءان: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الجزء الواضح هو أنك تبني قاعدة معلومات – أو أرشيفاً تستطيع البحث فيه بسهولة وانتظام، أو مكتبة لوثائقك.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الجزء الأقل ُّ وضوحاً هو أنك وخلال بنائك لقاعدة معلوماتك، تكون في طور بناء قصتَك وثِقَتَك َ بها.</a:t>
            </a:r>
          </a:p>
        </p:txBody>
      </p:sp>
      <p:sp>
        <p:nvSpPr>
          <p:cNvPr id="4" name="TextBox 3">
            <a:extLst>
              <a:ext uri="{FF2B5EF4-FFF2-40B4-BE49-F238E27FC236}">
                <a16:creationId xmlns:a16="http://schemas.microsoft.com/office/drawing/2014/main" id="{061C98BE-887D-14D4-E0AB-24E248EEDC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82F029-4E22-7BC1-0A62-BC78AEBC5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ترتيب الأفكار وحسن العرض في الحوار">
            <a:extLst>
              <a:ext uri="{FF2B5EF4-FFF2-40B4-BE49-F238E27FC236}">
                <a16:creationId xmlns:a16="http://schemas.microsoft.com/office/drawing/2014/main" id="{FD6A73F2-B624-874D-3693-CB9E1AD073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29849"/>
            <a:ext cx="6477000" cy="393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746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698768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أدوات الصحفي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856226" y="2463141"/>
            <a:ext cx="6118945" cy="2502480"/>
          </a:xfrm>
          <a:prstGeom prst="rect">
            <a:avLst/>
          </a:prstGeom>
          <a:noFill/>
        </p:spPr>
        <p:txBody>
          <a:bodyPr wrap="square" rtlCol="0">
            <a:spAutoFit/>
          </a:bodyPr>
          <a:lstStyle/>
          <a:p>
            <a:pPr algn="ctr" defTabSz="914400" rtl="1" eaLnBrk="1" latinLnBrk="0" hangingPunct="1">
              <a:lnSpc>
                <a:spcPct val="150000"/>
              </a:lnSpc>
              <a:spcBef>
                <a:spcPts val="1200"/>
              </a:spcBef>
            </a:pPr>
            <a:r>
              <a:rPr lang="ar-SA" sz="2000" b="1" dirty="0">
                <a:latin typeface="Alexandria" charset="0"/>
                <a:cs typeface="Alexandria" charset="0"/>
              </a:rPr>
              <a:t>قم بقراءة هذا الموضوع عن 6 أدوات أساسية لكل صحفي استقصائي ......من خلال الرابط التالي:</a:t>
            </a:r>
          </a:p>
          <a:p>
            <a:pPr algn="ctr" defTabSz="914400" rtl="1" eaLnBrk="1" latinLnBrk="0" hangingPunct="1">
              <a:lnSpc>
                <a:spcPct val="150000"/>
              </a:lnSpc>
              <a:spcBef>
                <a:spcPts val="1200"/>
              </a:spcBef>
            </a:pPr>
            <a:r>
              <a:rPr lang="en-US" sz="2000" b="1" dirty="0">
                <a:latin typeface="Alexandria" charset="0"/>
                <a:cs typeface="Alexandria" charset="0"/>
                <a:hlinkClick r:id="rId2">
                  <a:extLst>
                    <a:ext uri="{A12FA001-AC4F-418D-AE19-62706E023703}">
                      <ahyp:hlinkClr xmlns:ahyp="http://schemas.microsoft.com/office/drawing/2018/hyperlinkcolor" val="tx"/>
                    </a:ext>
                  </a:extLst>
                </a:hlinkClick>
              </a:rPr>
              <a:t>https://menaeditors.com/2024/08/06/6-essential-tools-for-every-investigative-journalist/</a:t>
            </a:r>
            <a:r>
              <a:rPr lang="ar-SA" sz="2000" b="1" dirty="0">
                <a:latin typeface="Alexandria" charset="0"/>
                <a:cs typeface="Alexandria" charset="0"/>
              </a:rPr>
              <a:t> </a:t>
            </a: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5932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CC591-E840-F07B-5FC4-E71F606E7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79F08E-5233-AB9E-3C9C-35638F28DC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3D14CAB-BD11-E3A7-4355-25EB9AC163C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المرحلة الأولي: بناء قاعدة معلومات</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1578205-7693-3182-6319-A9AE68F512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AE60BF-E2DD-EC11-85DA-E8504D0198C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DB7B19-F0C8-F233-B693-96E36C537B2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83BD34B-4F70-B23E-F013-489AD477BE48}"/>
              </a:ext>
            </a:extLst>
          </p:cNvPr>
          <p:cNvSpPr txBox="1"/>
          <p:nvPr/>
        </p:nvSpPr>
        <p:spPr>
          <a:xfrm>
            <a:off x="4750420" y="1828196"/>
            <a:ext cx="6517065"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يمكنك بناء قاعدة المعلومات أو الأرشيف من ملفات ورقية، ملفات إلكترونية أو كلتيهما. ورغم ذلك، لا معنى لبنائها إن لم تستخدمها، لذا يجب أن يكون البناء قوياً وسريعاً. ونقترح العملية البسيطة الفع ّ الة التالية.</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1- </a:t>
            </a:r>
            <a:r>
              <a:rPr lang="ar-SA" sz="1600" dirty="0" err="1">
                <a:solidFill>
                  <a:srgbClr val="00B050"/>
                </a:solidFill>
                <a:latin typeface="Alexandria" charset="0"/>
                <a:cs typeface="Alexandria" charset="0"/>
              </a:rPr>
              <a:t>إجمع</a:t>
            </a:r>
            <a:r>
              <a:rPr lang="ar-SA" sz="1600" dirty="0">
                <a:solidFill>
                  <a:srgbClr val="00B050"/>
                </a:solidFill>
                <a:latin typeface="Alexandria" charset="0"/>
                <a:cs typeface="Alexandria" charset="0"/>
              </a:rPr>
              <a:t> الوثائق</a:t>
            </a:r>
            <a:r>
              <a:rPr lang="ar-SA" sz="1600" dirty="0">
                <a:latin typeface="Alexandria" charset="0"/>
                <a:cs typeface="Alexandria" charset="0"/>
              </a:rPr>
              <a:t>. إن بطاقة تعريف العمل وثيقة. وكذلك أي تقرير </a:t>
            </a:r>
            <a:r>
              <a:rPr lang="ar-SA" sz="1600" dirty="0" err="1">
                <a:latin typeface="Alexandria" charset="0"/>
                <a:cs typeface="Alexandria" charset="0"/>
              </a:rPr>
              <a:t>رسمى</a:t>
            </a:r>
            <a:r>
              <a:rPr lang="ar-SA" sz="1600" dirty="0">
                <a:latin typeface="Alexandria" charset="0"/>
                <a:cs typeface="Alexandria" charset="0"/>
              </a:rPr>
              <a:t> أو قصاصة خبر أو محاضر مقابلة أو مسودات، إلخ.</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2- راجع الوثيقة كي تُقيّم َ محتوياتها</a:t>
            </a:r>
            <a:r>
              <a:rPr lang="ar-SA" sz="1600" dirty="0">
                <a:latin typeface="Alexandria" charset="0"/>
                <a:cs typeface="Alexandria" charset="0"/>
              </a:rPr>
              <a:t>. ضعْ خطاً تحت، أو </a:t>
            </a:r>
            <a:r>
              <a:rPr lang="ar-SA" sz="1600" dirty="0" err="1">
                <a:latin typeface="Alexandria" charset="0"/>
                <a:cs typeface="Alexandria" charset="0"/>
              </a:rPr>
              <a:t>إبرز</a:t>
            </a:r>
            <a:r>
              <a:rPr lang="ar-SA" sz="1600" dirty="0">
                <a:latin typeface="Alexandria" charset="0"/>
                <a:cs typeface="Alexandria" charset="0"/>
              </a:rPr>
              <a:t>، المقاطع التي تبدو ذات أهمية خاصة، وضعْ علامة واضحة على المقطع. وإذا بدت لك وثيقة ورقيَّة ذات أهمية خاصة، </a:t>
            </a:r>
            <a:r>
              <a:rPr lang="ar-SA" sz="1600" dirty="0" err="1">
                <a:latin typeface="Alexandria" charset="0"/>
                <a:cs typeface="Alexandria" charset="0"/>
              </a:rPr>
              <a:t>إنسخ</a:t>
            </a:r>
            <a:r>
              <a:rPr lang="ar-SA" sz="1600" dirty="0">
                <a:latin typeface="Alexandria" charset="0"/>
                <a:cs typeface="Alexandria" charset="0"/>
              </a:rPr>
              <a:t> منها نسخة واحدة، ورقية أو إلكترونية، على الأقل.</a:t>
            </a:r>
          </a:p>
        </p:txBody>
      </p:sp>
      <p:sp>
        <p:nvSpPr>
          <p:cNvPr id="4" name="TextBox 3">
            <a:extLst>
              <a:ext uri="{FF2B5EF4-FFF2-40B4-BE49-F238E27FC236}">
                <a16:creationId xmlns:a16="http://schemas.microsoft.com/office/drawing/2014/main" id="{69ACC8BF-DB25-906A-B4A3-62E2EECAC2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9A4E12-EDF7-C3FF-1BF3-37B84C4BF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م إ ب ع: مرحلة جمع الوثائق المتعلّقة بالموضوع">
            <a:extLst>
              <a:ext uri="{FF2B5EF4-FFF2-40B4-BE49-F238E27FC236}">
                <a16:creationId xmlns:a16="http://schemas.microsoft.com/office/drawing/2014/main" id="{70754C9F-25DE-22C8-D6EE-F503ABA67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44" y="1932350"/>
            <a:ext cx="3900713" cy="3799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887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9494-6FA3-FBC4-5FA4-5B4B201739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CB1BB-1A9E-2276-D7E7-BC66105AA5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49FBF11-92F4-FDEF-B6AD-D81CA4894FDF}"/>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المرحلة الأولي: بناء قاعدة معلومات</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02FBAED-0906-4984-0172-6E420C7114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C6F945-A8F5-B3B8-3F81-455CA689807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126BF-5E9D-C2F8-DB0A-59DBD612676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3905916-32A6-7853-13AA-378A4F00D8FE}"/>
              </a:ext>
            </a:extLst>
          </p:cNvPr>
          <p:cNvSpPr txBox="1"/>
          <p:nvPr/>
        </p:nvSpPr>
        <p:spPr>
          <a:xfrm>
            <a:off x="4248615" y="2028915"/>
            <a:ext cx="7018870"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3- اعط كل وثيقة عنواناً أو رقماً، هذا في حال لم تكن تحمل واحداً بالفعل.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وأي عنوان سيكون مفيداً طالما كان يُذكرك بما تحتويه الوثيقة. (وهذا الأمرُ مهم ٌ بخاصة في صفحات الإنترنت! فحفظ صفحة إنترنت تحت عنوانها الأصلي يكون أحياناً الشيء ذاته كإخفائها في مكان واضح على القرص الصلب (</a:t>
            </a:r>
            <a:r>
              <a:rPr lang="en-US" sz="1600" dirty="0">
                <a:latin typeface="Alexandria" charset="0"/>
                <a:cs typeface="Alexandria" charset="0"/>
              </a:rPr>
              <a:t>Hard disk drive) . </a:t>
            </a:r>
            <a:r>
              <a:rPr lang="ar-SA" sz="1600" dirty="0">
                <a:latin typeface="Alexandria" charset="0"/>
                <a:cs typeface="Alexandria" charset="0"/>
              </a:rPr>
              <a:t>تأكد أنك إما أن تُغيِّر العنوان لتخزنه وأنت تُسجل عنوان الإنترنت </a:t>
            </a:r>
            <a:r>
              <a:rPr lang="en-US" sz="1600" dirty="0">
                <a:latin typeface="Alexandria" charset="0"/>
                <a:cs typeface="Alexandria" charset="0"/>
              </a:rPr>
              <a:t>URL </a:t>
            </a:r>
            <a:r>
              <a:rPr lang="ar-SA" sz="1600" dirty="0">
                <a:latin typeface="Alexandria" charset="0"/>
                <a:cs typeface="Alexandria" charset="0"/>
              </a:rPr>
              <a:t>الأصلي، في مكان آخر، أو دوِّن المحتوى الذي أثار اهتمامك في وثيقة أخرى بالإشارة إلى عنوانه. أما بالنسبة للمقابلات، فأقترح عليك أن تستخدم اسم الشخص الذي قابلته. وإذا كان يتطلب إبقاؤه سريَّا اعطه اسماً رمزيَّاً.</a:t>
            </a:r>
          </a:p>
        </p:txBody>
      </p:sp>
      <p:sp>
        <p:nvSpPr>
          <p:cNvPr id="4" name="TextBox 3">
            <a:extLst>
              <a:ext uri="{FF2B5EF4-FFF2-40B4-BE49-F238E27FC236}">
                <a16:creationId xmlns:a16="http://schemas.microsoft.com/office/drawing/2014/main" id="{DCF24472-3D1F-7B25-C762-D6A4A2F880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537945-D5D5-2485-08A3-9C38843A6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كيفية كتابة مقال صحفي - موضوع">
            <a:extLst>
              <a:ext uri="{FF2B5EF4-FFF2-40B4-BE49-F238E27FC236}">
                <a16:creationId xmlns:a16="http://schemas.microsoft.com/office/drawing/2014/main" id="{A0C00706-A5DB-D9BA-7905-C3FAEF2DB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82478"/>
            <a:ext cx="33241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824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23DFF-D8C4-D6F7-E90D-137D3EE326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AEF870-076B-7ACE-FF75-4328413BD3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F61BDD8-696F-D657-C6E1-F3C1D61BB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F58774-F0B6-CFB5-963E-AC3FFD00CA8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F5DACA-C9D9-A774-E6D0-C3EC773460A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506BD9-D61F-8930-8D82-5A0D64544ED4}"/>
              </a:ext>
            </a:extLst>
          </p:cNvPr>
          <p:cNvSpPr txBox="1"/>
          <p:nvPr/>
        </p:nvSpPr>
        <p:spPr>
          <a:xfrm>
            <a:off x="3066585" y="1828196"/>
            <a:ext cx="8200900"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4. رتّب الوثائق في ملفاتها</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ضعها وفق ترتيب يبدو لك َ طبيعيا ومتناسقاً. من الاُفَضل وضع الوثائق في ملفات بحسب الحروف الأبجدية، سواء في خزانة ملفات عادية، أو في كمبيوتر. ثم افتح ملفات بحسب الموضوع: ملفا لموضوع بوثيقة واحدة، ثم وسعه </a:t>
            </a:r>
            <a:r>
              <a:rPr lang="ar-SA" sz="1600" dirty="0" err="1">
                <a:latin typeface="Alexandria" charset="0"/>
                <a:cs typeface="Alexandria" charset="0"/>
              </a:rPr>
              <a:t>وجزِّىء</a:t>
            </a:r>
            <a:r>
              <a:rPr lang="ar-SA" sz="1600" dirty="0">
                <a:latin typeface="Alexandria" charset="0"/>
                <a:cs typeface="Alexandria" charset="0"/>
              </a:rPr>
              <a:t> الموضوع إلى عناوين فرعية حين تأتي وثائق جديدة. وضمن ملفات الموضوع الواحد، رَتِّب الوثائق زمنياً، بحيث يكون الأحدث منها في البداية.</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5- راجع الوثائق دوريَّاً.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يكفي أن تتم المراجعة مرة كل شهر. تأكد أن الوثائق المختلفة وُضعت في الملفات الصحيحة. إذا بدت لك َ وثيقةٌ غير مألوفةٍ، خذ لحظةً من وقتك واقرأها. غرض ُهذه الممارسة ليس تجديد ملفاتك فحسب، بل لتتأكد من أنك تعرف ما تحتويه.</a:t>
            </a:r>
          </a:p>
        </p:txBody>
      </p:sp>
      <p:sp>
        <p:nvSpPr>
          <p:cNvPr id="4" name="TextBox 3">
            <a:extLst>
              <a:ext uri="{FF2B5EF4-FFF2-40B4-BE49-F238E27FC236}">
                <a16:creationId xmlns:a16="http://schemas.microsoft.com/office/drawing/2014/main" id="{6C4EAE7D-652E-4BC7-8169-C513BDF80E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EFCDF3-552B-6354-B934-67C825DC86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48F34A-EC42-3A58-26E9-90DD07CBA3D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المرحلة الأولي: بناء قاعدة معلومات</a:t>
            </a:r>
            <a:endParaRPr lang="en-US" sz="2800" b="1" dirty="0">
              <a:solidFill>
                <a:srgbClr val="C00000"/>
              </a:solidFill>
              <a:latin typeface="Alexandria" charset="0"/>
              <a:cs typeface="Alexandria" charset="0"/>
            </a:endParaRPr>
          </a:p>
        </p:txBody>
      </p:sp>
      <p:pic>
        <p:nvPicPr>
          <p:cNvPr id="5122" name="Picture 2" descr="اشتري اونلاين بأفضل الاسعار بالسعودية - سوق الان امازون السعودية: صندوق فرز  الورق الخشبي A4 ترتيب الورق صندوق المستندات لملفات المكتب والحروف الورقية  والمجلات وكتيبات البريد كتالوجات : المنتجات المكتبية">
            <a:extLst>
              <a:ext uri="{FF2B5EF4-FFF2-40B4-BE49-F238E27FC236}">
                <a16:creationId xmlns:a16="http://schemas.microsoft.com/office/drawing/2014/main" id="{2ACB2092-171C-7A09-D41D-5A90B541F1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564"/>
          <a:stretch/>
        </p:blipFill>
        <p:spPr bwMode="auto">
          <a:xfrm>
            <a:off x="745616" y="2150436"/>
            <a:ext cx="2231759" cy="3553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61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B77E5-4D8E-F91C-1ABD-EF2E9194EB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3E31EC-1730-1D6D-4A99-5958422FB1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1021740-542E-8223-E904-6F3E0C21B2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B9A37E-E249-B96F-73D2-EA1DEBCE8B7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27BBAF-2603-2209-0890-77ACF189E12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7869937-4AC6-1440-1895-4608B83C8BFA}"/>
              </a:ext>
            </a:extLst>
          </p:cNvPr>
          <p:cNvSpPr txBox="1"/>
          <p:nvPr/>
        </p:nvSpPr>
        <p:spPr>
          <a:xfrm>
            <a:off x="942308" y="1984311"/>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6- نَقِّل ْ الوثائق بين الملفات</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قفز حدث معينٌ، أو سلسلة أحداث، من ملف ليقترح قصة منفصلة، انسخ الوثائق ذات الصلة من جميع الملفات ذات الصلة وابدأ ملفَّاً جديداً. تأكد أن تترك نسخاً من جميع الوثائق في ملفاتها السابقة. هذه التقنية يستخدمه مكتب التحقيقات الفدرالي الأمريكي </a:t>
            </a:r>
            <a:r>
              <a:rPr lang="en-US" sz="1600" dirty="0">
                <a:latin typeface="Alexandria" charset="0"/>
                <a:cs typeface="Alexandria" charset="0"/>
              </a:rPr>
              <a:t>FBI </a:t>
            </a:r>
            <a:r>
              <a:rPr lang="ar-SA" sz="1600" dirty="0">
                <a:latin typeface="Alexandria" charset="0"/>
                <a:cs typeface="Alexandria" charset="0"/>
              </a:rPr>
              <a:t> كلَّما أشارت وثيقة إلى أخرى (على سبيل المثال، إذا كانتا تحتويان على اسم الشخص ذاته)، تُوضع نسخ ٌ من كل وثيقة في كلا الملفين. وسبب هذه التقنية هو أنها تزيد من فرصك في القيام بملاحظة روابط أو تداخلات بين أجزاء مختلفة من المعلومات.</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7. إذا كانت الوثائق حساسة</a:t>
            </a:r>
            <a:r>
              <a:rPr lang="ar-SA" sz="1600" dirty="0">
                <a:latin typeface="Alexandria" charset="0"/>
                <a:cs typeface="Alexandria" charset="0"/>
              </a:rPr>
              <a:t>، جهز نسخاً احتياطية منها واحتفظ بها في مكان ليس بيتك َ أو مكتبك، يُمكنك، أنت أو زميلك الذي يعمل معك، الوصول إليه. لا تحتفظ بمعلومات حساسة، كأسماء مصادر سريَّة، في كمبيوترك لأن ذلك لا يمكن اعتباره مكانا آمنا.</a:t>
            </a:r>
          </a:p>
        </p:txBody>
      </p:sp>
      <p:sp>
        <p:nvSpPr>
          <p:cNvPr id="4" name="TextBox 3">
            <a:extLst>
              <a:ext uri="{FF2B5EF4-FFF2-40B4-BE49-F238E27FC236}">
                <a16:creationId xmlns:a16="http://schemas.microsoft.com/office/drawing/2014/main" id="{2E0659FA-0B37-B2C6-6124-CC5C333A33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29B406-2538-4AA7-89C8-1B4F47C2C5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C1B878-76C8-A2CD-F08F-335D6D1E4D2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المرحلة الأولي: بناء قاعدة معلومات</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376155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5A1E8-3935-84C0-21DE-407913C31C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DE9B66-EC0C-59C4-1962-43587E3D84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4442950-8B60-24D0-71C7-DD19EBF9C659}"/>
              </a:ext>
            </a:extLst>
          </p:cNvPr>
          <p:cNvSpPr txBox="1"/>
          <p:nvPr/>
        </p:nvSpPr>
        <p:spPr>
          <a:xfrm>
            <a:off x="2513150" y="1019069"/>
            <a:ext cx="790208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عصف ذهني عن أهمية بناء قواعد المعلومات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BB9E37C-EA4E-E7DD-EBA6-83BCBC4653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865230-1A0E-C512-2CBA-C28A3DEFAA25}"/>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3FCBBF04-63E7-4894-F2B5-56CD1615DC0E}"/>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6B548C3-A2B4-27DF-A6D5-BDF503AF8FEF}"/>
              </a:ext>
            </a:extLst>
          </p:cNvPr>
          <p:cNvSpPr txBox="1"/>
          <p:nvPr/>
        </p:nvSpPr>
        <p:spPr>
          <a:xfrm>
            <a:off x="5278638" y="1941463"/>
            <a:ext cx="6038920" cy="2810256"/>
          </a:xfrm>
          <a:prstGeom prst="rect">
            <a:avLst/>
          </a:prstGeom>
          <a:noFill/>
        </p:spPr>
        <p:txBody>
          <a:bodyPr wrap="square" rtlCol="0">
            <a:spAutoFit/>
          </a:bodyPr>
          <a:lstStyle/>
          <a:p>
            <a:pPr algn="ctr" defTabSz="914400" rtl="1" eaLnBrk="1" latinLnBrk="0" hangingPunct="1">
              <a:lnSpc>
                <a:spcPct val="150000"/>
              </a:lnSpc>
              <a:spcBef>
                <a:spcPts val="1200"/>
              </a:spcBef>
            </a:pPr>
            <a:r>
              <a:rPr lang="ar-SA" sz="2000" b="1" dirty="0">
                <a:latin typeface="Alexandria" charset="0"/>
                <a:cs typeface="Alexandria" charset="0"/>
              </a:rPr>
              <a:t>لماذا من المهم أن يكون لدي الصحفي الاستقصائي قاعدة معلومات متنوعة؟</a:t>
            </a:r>
          </a:p>
          <a:p>
            <a:pPr algn="ctr" defTabSz="914400" rtl="1" eaLnBrk="1" latinLnBrk="0" hangingPunct="1">
              <a:lnSpc>
                <a:spcPct val="150000"/>
              </a:lnSpc>
              <a:spcBef>
                <a:spcPts val="1200"/>
              </a:spcBef>
            </a:pPr>
            <a:r>
              <a:rPr lang="ar-SA" sz="2000" b="1" dirty="0">
                <a:latin typeface="Alexandria" charset="0"/>
                <a:cs typeface="Alexandria" charset="0"/>
              </a:rPr>
              <a:t>رتب الأسباب التي تتوصل إليها </a:t>
            </a:r>
          </a:p>
          <a:p>
            <a:pPr algn="ctr" defTabSz="914400" rtl="1" eaLnBrk="1" latinLnBrk="0" hangingPunct="1">
              <a:lnSpc>
                <a:spcPct val="150000"/>
              </a:lnSpc>
              <a:spcBef>
                <a:spcPts val="1200"/>
              </a:spcBef>
            </a:pPr>
            <a:r>
              <a:rPr lang="ar-SA" sz="2000" b="1" dirty="0">
                <a:latin typeface="Alexandria" charset="0"/>
                <a:cs typeface="Alexandria" charset="0"/>
              </a:rPr>
              <a:t>ثم </a:t>
            </a:r>
          </a:p>
          <a:p>
            <a:pPr algn="ctr" defTabSz="914400" rtl="1" eaLnBrk="1" latinLnBrk="0" hangingPunct="1">
              <a:lnSpc>
                <a:spcPct val="150000"/>
              </a:lnSpc>
              <a:spcBef>
                <a:spcPts val="1200"/>
              </a:spcBef>
            </a:pPr>
            <a:r>
              <a:rPr lang="ar-SA" sz="2000" b="1" dirty="0">
                <a:latin typeface="Alexandria" charset="0"/>
                <a:cs typeface="Alexandria" charset="0"/>
              </a:rPr>
              <a:t>قم بمشاركتها في حلقة النقاش التفاعلية</a:t>
            </a:r>
          </a:p>
        </p:txBody>
      </p:sp>
      <p:sp>
        <p:nvSpPr>
          <p:cNvPr id="4" name="TextBox 3">
            <a:extLst>
              <a:ext uri="{FF2B5EF4-FFF2-40B4-BE49-F238E27FC236}">
                <a16:creationId xmlns:a16="http://schemas.microsoft.com/office/drawing/2014/main" id="{405562CC-EFF5-7AFE-D44F-9CA51F7F82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1ED4BCF7-4A5A-B222-7C16-B59A054B6F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vitalflux.com/wp-content/uploads/2020/06/new-mind-...">
            <a:extLst>
              <a:ext uri="{FF2B5EF4-FFF2-40B4-BE49-F238E27FC236}">
                <a16:creationId xmlns:a16="http://schemas.microsoft.com/office/drawing/2014/main" id="{0ECD2874-F7B8-4E96-EC13-425CC495CA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802579"/>
            <a:ext cx="4011302" cy="4120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679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7F707-C29C-1712-C41D-6CC3475201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7FC1B-7884-CFB9-DF30-56455F2511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E39A32E-2890-CBC5-8A29-3973EE7A3276}"/>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D66ADE42-2748-AD1E-E0A4-45F1B44BEB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AC7029-4BC5-C1BE-3009-155A909E677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3E636-E4B6-DC21-45CF-E253C2E91BE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4473A26-365E-47EC-0FC8-45EE87CB236C}"/>
              </a:ext>
            </a:extLst>
          </p:cNvPr>
          <p:cNvSpPr txBox="1"/>
          <p:nvPr/>
        </p:nvSpPr>
        <p:spPr>
          <a:xfrm>
            <a:off x="5151863" y="2151576"/>
            <a:ext cx="6115622"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لن تنفعك البيانات التي بحوزتك إلا إذا أضافت شيئاً إلى قصتك. صحيح أن فرضيَّاتك ستساعد على تذكيرك بجوهر قصتك وإرشاد بحثك تجاهها. لكن لكي تفعل ذلك بطريقة أفضل، ستحتاج إلى أداةً أساس أخرى اسمها “الملف الرئيسي”.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الجوهر، ليس الملف الرئيسي إلا «مخزن معلومات متعدد الأقسام» (</a:t>
            </a:r>
            <a:r>
              <a:rPr lang="en-US" sz="1600" dirty="0">
                <a:latin typeface="Alexandria" charset="0"/>
                <a:cs typeface="Alexandria" charset="0"/>
              </a:rPr>
              <a:t>Data Dept. Store</a:t>
            </a:r>
            <a:r>
              <a:rPr lang="ar-SA" sz="1600" dirty="0">
                <a:latin typeface="Alexandria" charset="0"/>
                <a:cs typeface="Alexandria" charset="0"/>
              </a:rPr>
              <a:t>) تُلقي فيه كل البيانات والوثائق التي جمعتها. الأساس هنا هو أن تحتفظ َ بجميع المعلومات التي قد تستخدمها في قصة واحدة وبشكل واحد.</a:t>
            </a:r>
          </a:p>
        </p:txBody>
      </p:sp>
      <p:sp>
        <p:nvSpPr>
          <p:cNvPr id="4" name="TextBox 3">
            <a:extLst>
              <a:ext uri="{FF2B5EF4-FFF2-40B4-BE49-F238E27FC236}">
                <a16:creationId xmlns:a16="http://schemas.microsoft.com/office/drawing/2014/main" id="{E4DE5345-6982-49E0-4C88-1973881B56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37349F-9D35-9415-F33B-BF2486813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تنظيم وإدارة الملفات: استراتيجيات فعّالة لضمان السير السلس للأعمال">
            <a:extLst>
              <a:ext uri="{FF2B5EF4-FFF2-40B4-BE49-F238E27FC236}">
                <a16:creationId xmlns:a16="http://schemas.microsoft.com/office/drawing/2014/main" id="{4817847A-D251-A774-1DA2-5334C700BD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72379"/>
            <a:ext cx="3966117" cy="3280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0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91614-4FB1-F662-4D38-E034AEA819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990238-680A-8559-6CD2-F5997C89A1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28BA2FD9-27F1-2DD8-9A6D-6AA5ADBB7B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0E1F99-686C-7487-6053-466654621B7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2B2B06-A4D4-4CA8-65DF-D0D97A58DBE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1347C67-8F53-91BD-5B7B-371B0DC4318B}"/>
              </a:ext>
            </a:extLst>
          </p:cNvPr>
          <p:cNvSpPr txBox="1"/>
          <p:nvPr/>
        </p:nvSpPr>
        <p:spPr>
          <a:xfrm>
            <a:off x="4371278" y="2028915"/>
            <a:ext cx="6896207"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err="1">
                <a:solidFill>
                  <a:schemeClr val="accent6"/>
                </a:solidFill>
                <a:latin typeface="Alexandria" charset="0"/>
                <a:cs typeface="Alexandria" charset="0"/>
              </a:rPr>
              <a:t>أ</a:t>
            </a:r>
            <a:r>
              <a:rPr lang="ar-SA" sz="1600" b="1" dirty="0">
                <a:solidFill>
                  <a:schemeClr val="accent6"/>
                </a:solidFill>
                <a:latin typeface="Alexandria" charset="0"/>
                <a:cs typeface="Alexandria" charset="0"/>
              </a:rPr>
              <a:t>. أسس وقواعد بناء الملف الرئيسي.</a:t>
            </a:r>
          </a:p>
          <a:p>
            <a:pPr marL="285750" indent="-285750" algn="just" rtl="1">
              <a:lnSpc>
                <a:spcPts val="3000"/>
              </a:lnSpc>
              <a:spcBef>
                <a:spcPts val="600"/>
              </a:spcBef>
              <a:buFont typeface="Wingdings" pitchFamily="2" charset="2"/>
              <a:buChar char="§"/>
            </a:pPr>
            <a:endParaRPr lang="ar-SA" sz="1600" b="1" dirty="0">
              <a:solidFill>
                <a:schemeClr val="accent6"/>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1. افتح ملف معالجة </a:t>
            </a:r>
            <a:r>
              <a:rPr lang="ar-SA" sz="1600" dirty="0">
                <a:latin typeface="Alexandria" charset="0"/>
                <a:cs typeface="Alexandria" charset="0"/>
              </a:rPr>
              <a:t>نصوص </a:t>
            </a:r>
            <a:r>
              <a:rPr lang="en-US" sz="1600" dirty="0">
                <a:latin typeface="Alexandria" charset="0"/>
                <a:cs typeface="Alexandria" charset="0"/>
              </a:rPr>
              <a:t>Word Document </a:t>
            </a:r>
            <a:r>
              <a:rPr lang="ar-SA" sz="1600" dirty="0">
                <a:latin typeface="Alexandria" charset="0"/>
                <a:cs typeface="Alexandria" charset="0"/>
              </a:rPr>
              <a:t>جديدا أو ملف قاعدة معلومات </a:t>
            </a:r>
            <a:r>
              <a:rPr lang="en-US" sz="1600" dirty="0">
                <a:latin typeface="Alexandria" charset="0"/>
                <a:cs typeface="Alexandria" charset="0"/>
              </a:rPr>
              <a:t>Data Base </a:t>
            </a:r>
            <a:r>
              <a:rPr lang="ar-SA" sz="1600" dirty="0">
                <a:latin typeface="Alexandria" charset="0"/>
                <a:cs typeface="Alexandria" charset="0"/>
              </a:rPr>
              <a:t> في حاسوبك. فأي منهما ينفع؛ </a:t>
            </a:r>
            <a:r>
              <a:rPr lang="ar-SA" sz="1600" dirty="0" err="1">
                <a:latin typeface="Alexandria" charset="0"/>
                <a:cs typeface="Alexandria" charset="0"/>
              </a:rPr>
              <a:t>إستخدم</a:t>
            </a:r>
            <a:r>
              <a:rPr lang="ar-SA" sz="1600" dirty="0">
                <a:latin typeface="Alexandria" charset="0"/>
                <a:cs typeface="Alexandria" charset="0"/>
              </a:rPr>
              <a:t> الملف الذي تشعر أنك مرتاح له أكثر من غيره.</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2. أنقل معلوماتك إلى هذا الملف</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أقصد بيانات«</a:t>
            </a:r>
            <a:r>
              <a:rPr lang="en-US" sz="1600" dirty="0">
                <a:latin typeface="Alexandria" charset="0"/>
                <a:cs typeface="Alexandria" charset="0"/>
              </a:rPr>
              <a:t>Data» </a:t>
            </a:r>
            <a:r>
              <a:rPr lang="ar-SA" sz="1600" dirty="0">
                <a:latin typeface="Alexandria" charset="0"/>
                <a:cs typeface="Alexandria" charset="0"/>
              </a:rPr>
              <a:t>كل الحقائق التي تحتاج إليها لتكتب القصة: مصادرك، مسودات مقابلات، مقتطفات من مقابلات، ملاحظات، إلخ. وأقترح أن تضع المصادر أولاً، كي تستطيع العثور عليها بسهولة.</a:t>
            </a:r>
          </a:p>
        </p:txBody>
      </p:sp>
      <p:sp>
        <p:nvSpPr>
          <p:cNvPr id="4" name="TextBox 3">
            <a:extLst>
              <a:ext uri="{FF2B5EF4-FFF2-40B4-BE49-F238E27FC236}">
                <a16:creationId xmlns:a16="http://schemas.microsoft.com/office/drawing/2014/main" id="{1D7855DA-B48E-740A-6FE7-3BB260A492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B27D0F-4A20-8EEC-9742-BCB9D41C19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87C81C0-12AB-B2DA-3A2C-5EF179FAB064}"/>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pic>
        <p:nvPicPr>
          <p:cNvPr id="7170" name="Picture 2" descr="فرز تنظيم الملفات ملف ملف, مجلد قصاصات فنية, كرتون, رجل الكرتون PNG  والمتجهات للتحميل مجانا">
            <a:extLst>
              <a:ext uri="{FF2B5EF4-FFF2-40B4-BE49-F238E27FC236}">
                <a16:creationId xmlns:a16="http://schemas.microsoft.com/office/drawing/2014/main" id="{8A8F5798-7194-D524-B97F-F6411700D6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353494"/>
            <a:ext cx="2886307" cy="2886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8801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D4B20-27AA-233A-2B8A-B7B4D0E0E1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75C657-FBAD-4335-831D-EBE8AE3553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6FB2A9D-3EE7-7139-340A-B943161F7A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6EADBD-F2BC-375A-7017-02464F19D66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C7FA90-DBA5-FD8C-6063-0AADA9B2D5F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0F1900F-574A-B428-86D2-2DF81A026790}"/>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لم تكن البيانات محفوظة بشكل إلكتروني (مقتطفات من وثائق أونلاين</a:t>
            </a:r>
            <a:r>
              <a:rPr lang="en-US" sz="1600" dirty="0">
                <a:latin typeface="Alexandria" charset="0"/>
                <a:cs typeface="Alexandria" charset="0"/>
              </a:rPr>
              <a:t> </a:t>
            </a:r>
            <a:r>
              <a:rPr lang="ar-SA" sz="1600" dirty="0">
                <a:latin typeface="Alexandria" charset="0"/>
                <a:cs typeface="Alexandria" charset="0"/>
              </a:rPr>
              <a:t>أو صفحات إنترنت أو رسوم توضيحية مُصوّرة</a:t>
            </a:r>
            <a:r>
              <a:rPr lang="en-US" sz="1600" dirty="0">
                <a:latin typeface="Alexandria" charset="0"/>
                <a:cs typeface="Alexandria" charset="0"/>
              </a:rPr>
              <a:t> </a:t>
            </a:r>
            <a:r>
              <a:rPr lang="ar-SA" sz="1600" dirty="0">
                <a:latin typeface="Alexandria" charset="0"/>
                <a:cs typeface="Alexandria" charset="0"/>
              </a:rPr>
              <a:t>إلخ) انسخها مباشرة وضعها في الملف.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كانت البيانات بشكل وثائق ورقيَّة، صوّر الوثيقة إلكترونيَّاً، احفظها في موقع يسهل الوصول إليه في القرص الصلب </a:t>
            </a:r>
            <a:r>
              <a:rPr lang="en-US" sz="1600" dirty="0">
                <a:latin typeface="Alexandria" charset="0"/>
                <a:cs typeface="Alexandria" charset="0"/>
              </a:rPr>
              <a:t>Hard disk drive، </a:t>
            </a:r>
            <a:r>
              <a:rPr lang="ar-SA" sz="1600" dirty="0">
                <a:latin typeface="Alexandria" charset="0"/>
                <a:cs typeface="Alexandria" charset="0"/>
              </a:rPr>
              <a:t> وأدخل وصلة تشعبيَّة </a:t>
            </a:r>
            <a:r>
              <a:rPr lang="en-US" sz="1600" dirty="0">
                <a:latin typeface="Alexandria" charset="0"/>
                <a:cs typeface="Alexandria" charset="0"/>
              </a:rPr>
              <a:t>Hyperlink </a:t>
            </a:r>
            <a:r>
              <a:rPr lang="ar-SA" sz="1600" dirty="0">
                <a:latin typeface="Alexandria" charset="0"/>
                <a:cs typeface="Alexandria" charset="0"/>
              </a:rPr>
              <a:t> في موقع الوثيقة من ملفك الرئيسي. وطبعاً، قد تُدخل وصلات تشعبيَّة في صفحات الإنترنت أو أي مصادر أونلاين أخرى.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لطفاً، لا تَكنْ كسولاً في نسخ وتدوين مقاطع أساس من المقابلات. فكل ساعة تصرفها على هذا الجزء من جمع وتدوين المعلومات ستوفر عليك عدة ساعات لاحقاً.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تأكد من أن كل قطعةٍ من البيانات تضعها في الملف تحتوي على معلومات عن مصدرها. ضعْ جميع المعلومات الببليوغرافية عن المصادر التي نَشرَت ْ المواد ً.</a:t>
            </a:r>
          </a:p>
        </p:txBody>
      </p:sp>
      <p:sp>
        <p:nvSpPr>
          <p:cNvPr id="4" name="TextBox 3">
            <a:extLst>
              <a:ext uri="{FF2B5EF4-FFF2-40B4-BE49-F238E27FC236}">
                <a16:creationId xmlns:a16="http://schemas.microsoft.com/office/drawing/2014/main" id="{47FDD13A-7AF2-ADD2-40A0-528DB62042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64706C9-6871-43A6-EF90-3185E56278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91BC58-9575-7DEE-7943-428233E44D21}"/>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2930985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D9A2F-7642-F51D-0CB7-FA9D1C067C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C4AD6A-A75A-CF98-F901-BBE564B582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C2B2F88-16B4-C23E-232B-9E823389B9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49B00B-F735-1844-6978-468AF09B4B9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B4C9CE-8A25-9B4B-90B3-0CA18601ECD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92CBBC5-F6C0-35C3-252E-F9C082F62766}"/>
              </a:ext>
            </a:extLst>
          </p:cNvPr>
          <p:cNvSpPr txBox="1"/>
          <p:nvPr/>
        </p:nvSpPr>
        <p:spPr>
          <a:xfrm>
            <a:off x="942308" y="1950858"/>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تأكد أيضا من أن توثق اتصالاتك مع المصادر. ويجب أن يحتوي الملف الرئيسي علي معلومات مثل: متي تم اتصالك الأول بالمصدر، ماذا قال لك، متي قدمت وعدا لمصدر، وهكذا. ويمكن لهذه المعلومات أن تكون ذات أهمية حاسمة إذا تحدي أحد نتائج استقصائك لأنها تظهر أنك قمت بجهد بحثي جاد. </a:t>
            </a:r>
          </a:p>
          <a:p>
            <a:pPr marL="285750" indent="-285750" algn="just" rtl="1">
              <a:lnSpc>
                <a:spcPts val="3000"/>
              </a:lnSpc>
              <a:spcBef>
                <a:spcPts val="600"/>
              </a:spcBef>
              <a:buFont typeface="Wingdings" pitchFamily="2" charset="2"/>
              <a:buChar char="§"/>
            </a:pPr>
            <a:r>
              <a:rPr lang="ar-SA" sz="1600" dirty="0">
                <a:solidFill>
                  <a:schemeClr val="accent6"/>
                </a:solidFill>
                <a:latin typeface="Alexandria" charset="0"/>
                <a:cs typeface="Alexandria" charset="0"/>
              </a:rPr>
              <a:t>أُكرِّر: لا تضع معلومات في الملف الرئيسي قد تُعَرِّض ُ أمن مصدرِك َ للخطر</a:t>
            </a:r>
            <a:r>
              <a:rPr lang="ar-SA" sz="1600" dirty="0">
                <a:latin typeface="Alexandria" charset="0"/>
                <a:cs typeface="Alexandria" charset="0"/>
              </a:rPr>
              <a:t>. افترض أن أي شيء في كمبيوترك يمكن أن يصل إليه شخص ما.</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3. عندما تدخل المعلومات في الملف الرئيسي</a:t>
            </a:r>
            <a:r>
              <a:rPr lang="ar-SA" sz="1600" dirty="0">
                <a:latin typeface="Alexandria" charset="0"/>
                <a:cs typeface="Alexandria" charset="0"/>
              </a:rPr>
              <a:t>، إن كان له موقع محدد، (كحافظة ملفات) لاحظ أين يمكن أن تجدها. وسيوفر لك ذلك مساعدة قيمة لاحقا. وإذا كانت لديك أسئلة حول وثيقة معينة فستتمكن من إيجادها بسهولة. ولا يقل عن ذلك أهمية أنه إذا أراد محاموك أن يطلعوا على البرهان المتوافر لديك قبل نشر القصة، فستكون قادرا على تزويدهم بالوثيقة خلال ثوان. (هذه تجربة طيبة وودودة يجب ألا يحرم أي محامٍ منها، خاصة المحامي الذي قد يدافع عنك في حالة اتخاذ إجراء قانوني ضدك).</a:t>
            </a:r>
          </a:p>
        </p:txBody>
      </p:sp>
      <p:sp>
        <p:nvSpPr>
          <p:cNvPr id="4" name="TextBox 3">
            <a:extLst>
              <a:ext uri="{FF2B5EF4-FFF2-40B4-BE49-F238E27FC236}">
                <a16:creationId xmlns:a16="http://schemas.microsoft.com/office/drawing/2014/main" id="{5B329BA8-6F2B-4D73-D864-8147F2D4D5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6E1299-A5CB-1C4F-2CE3-FA373D1AD8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BD5810-638E-D715-242D-9C6D5DF7B117}"/>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2651993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349D2-BDC0-4067-BCF0-2F70A6FA1D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984E02-8B53-8871-DA45-D6AA026B07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47415CD-DB3E-4E9C-A45B-753033D663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31E171-D2C7-C59C-5F8B-C7BAB37107A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8AB685-A0A9-36F1-EB26-D14BEC1069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15C8115-5751-14CC-DCB4-C3C1912DA4B1}"/>
              </a:ext>
            </a:extLst>
          </p:cNvPr>
          <p:cNvSpPr txBox="1"/>
          <p:nvPr/>
        </p:nvSpPr>
        <p:spPr>
          <a:xfrm>
            <a:off x="762000" y="1839341"/>
            <a:ext cx="10505485"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4. حين تنقل المعلومات، ضع لها نظاماً أوليَّاً.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أبسط وأفضل نظام من وجهة نظر تنظيمية هو النظام الزمني. ضع أحداثك وفق الترتيب أو التسلسل الزمني الذي حدثت فيه. أدخل صوراً أو معلومات ببليوغرافية عن اللاعبين في القصة في اللحظة التي يظهرون فيها لأول مرة.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5. أثناء بناء الملف الرئيسي</a:t>
            </a:r>
            <a:r>
              <a:rPr lang="ar-SA" sz="1600" dirty="0">
                <a:latin typeface="Alexandria" charset="0"/>
                <a:cs typeface="Alexandria" charset="0"/>
              </a:rPr>
              <a:t>، ستتضح الصلات بين نقاط معلوماتية مختلفة، وبالمثل بين أحداث وحقائق لم تكن تبدو لك أشياء واضحةً قبل ذلك، وكذلك حال جمل أو فقرات تفسيرية كاملة لمادتك. لاحظ ذلك في الملف الرئيسي. عَرِّفه بكلمة رمزية (على سبيل المثال، قد تستخدم كلمة «لاحظ» </a:t>
            </a:r>
            <a:r>
              <a:rPr lang="en-US" sz="1600" dirty="0">
                <a:latin typeface="Alexandria" charset="0"/>
                <a:cs typeface="Alexandria" charset="0"/>
              </a:rPr>
              <a:t>NOTE، </a:t>
            </a:r>
            <a:r>
              <a:rPr lang="ar-SA" sz="1600" dirty="0">
                <a:latin typeface="Alexandria" charset="0"/>
                <a:cs typeface="Alexandria" charset="0"/>
              </a:rPr>
              <a:t>بحروف كبيرة، أو </a:t>
            </a:r>
            <a:r>
              <a:rPr lang="en-US" sz="1600" dirty="0">
                <a:latin typeface="Alexandria" charset="0"/>
                <a:cs typeface="Alexandria" charset="0"/>
              </a:rPr>
              <a:t>TN </a:t>
            </a:r>
            <a:r>
              <a:rPr lang="ar-SA" sz="1600" dirty="0">
                <a:latin typeface="Alexandria" charset="0"/>
                <a:cs typeface="Alexandria" charset="0"/>
              </a:rPr>
              <a:t>أي «</a:t>
            </a:r>
            <a:r>
              <a:rPr lang="en-US" sz="1600" dirty="0">
                <a:latin typeface="Alexandria" charset="0"/>
                <a:cs typeface="Alexandria" charset="0"/>
              </a:rPr>
              <a:t>to note»).</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6. تأكد دائماً من إدخال التواريخ </a:t>
            </a:r>
            <a:r>
              <a:rPr lang="ar-SA" sz="1600" dirty="0">
                <a:latin typeface="Alexandria" charset="0"/>
                <a:cs typeface="Alexandria" charset="0"/>
              </a:rPr>
              <a:t>مستخدما الترتيب ذاته في كل مرة (اليوم، الشهر، السنة، على سبيل المثال). وتأكد أيضاً من أن تُدخل الأسماء بالطريقة ذاتها كل مرة. وإلا لن تكون قادراً على البحث في الملف الرئيسي بشكل ملائم.</a:t>
            </a:r>
          </a:p>
        </p:txBody>
      </p:sp>
      <p:sp>
        <p:nvSpPr>
          <p:cNvPr id="4" name="TextBox 3">
            <a:extLst>
              <a:ext uri="{FF2B5EF4-FFF2-40B4-BE49-F238E27FC236}">
                <a16:creationId xmlns:a16="http://schemas.microsoft.com/office/drawing/2014/main" id="{0A23A9A6-1029-1BB7-3A77-0A8374EF45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A37CEAD-CC97-CB55-D2E6-BCE84579C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64C95D-AE6B-D5F4-F0B2-0A612C577BBF}"/>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31869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A35D-30BF-39EF-5EFF-C9C6F181E3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74DCD-68A8-5518-19BA-5F24938166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66AC00B-67B3-2036-9835-C8847AC8C6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B92018-C6D8-1653-E0CE-1231D879C6D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2B963B-AD98-F86F-4797-2817A253853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84F4D6-4F4D-21A5-7D95-74406E0AC23C}"/>
              </a:ext>
            </a:extLst>
          </p:cNvPr>
          <p:cNvSpPr txBox="1"/>
          <p:nvPr/>
        </p:nvSpPr>
        <p:spPr>
          <a:xfrm>
            <a:off x="5185316" y="1950858"/>
            <a:ext cx="6137924"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ب. تقسيم الملف الأساس</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الأمر بسيط</a:t>
            </a:r>
            <a:r>
              <a:rPr lang="ar-SA" sz="1600" dirty="0">
                <a:latin typeface="Alexandria" charset="0"/>
                <a:cs typeface="Alexandria" charset="0"/>
              </a:rPr>
              <a:t>: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يوجد قاعدة معلومات للاستقصاء. بعد ذلك، هناك صفحات منفصلة بالعناوين التالية: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1. قائمة وثائق</a:t>
            </a:r>
            <a:r>
              <a:rPr lang="ar-SA" sz="1600" dirty="0">
                <a:latin typeface="Alexandria" charset="0"/>
                <a:cs typeface="Alexandria" charset="0"/>
              </a:rPr>
              <a:t>. يُفضل استخدام متوالية زمنية للوثائق. وفي أي حال، اعط كل وثيقة رقماً واحتفظ بالوثائق الورقية بترتيب رقمي. وإذا وُجدت وثائق إلكترونية في هذه القائمة، ادخل وصلة تشعبيِّة </a:t>
            </a:r>
            <a:r>
              <a:rPr lang="en-US" sz="1600" dirty="0">
                <a:latin typeface="Alexandria" charset="0"/>
                <a:cs typeface="Alexandria" charset="0"/>
              </a:rPr>
              <a:t>Hyperlink</a:t>
            </a:r>
            <a:r>
              <a:rPr lang="ar-SA" sz="1600" dirty="0">
                <a:latin typeface="Alexandria" charset="0"/>
                <a:cs typeface="Alexandria" charset="0"/>
              </a:rPr>
              <a:t> في موقع </a:t>
            </a:r>
            <a:r>
              <a:rPr lang="ar-SA" sz="1600" dirty="0" err="1">
                <a:latin typeface="Alexandria" charset="0"/>
                <a:cs typeface="Alexandria" charset="0"/>
              </a:rPr>
              <a:t>الأونلاين</a:t>
            </a:r>
            <a:r>
              <a:rPr lang="ar-SA" sz="1600" dirty="0">
                <a:latin typeface="Alexandria" charset="0"/>
                <a:cs typeface="Alexandria" charset="0"/>
              </a:rPr>
              <a:t> أو القرص الصلب. وضع أعمدة للمعلومات المتعلقة بالوثائق كما في الشكل الموضح.</a:t>
            </a:r>
          </a:p>
        </p:txBody>
      </p:sp>
      <p:sp>
        <p:nvSpPr>
          <p:cNvPr id="4" name="TextBox 3">
            <a:extLst>
              <a:ext uri="{FF2B5EF4-FFF2-40B4-BE49-F238E27FC236}">
                <a16:creationId xmlns:a16="http://schemas.microsoft.com/office/drawing/2014/main" id="{CA98E926-59F0-8709-A9D2-62CC781F99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51C5EB-09D4-3D69-89F5-4988E860F4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ey and red rectangular boxes with black text&#10;&#10;Description automatically generated">
            <a:extLst>
              <a:ext uri="{FF2B5EF4-FFF2-40B4-BE49-F238E27FC236}">
                <a16:creationId xmlns:a16="http://schemas.microsoft.com/office/drawing/2014/main" id="{130FA4A9-7B49-1396-0A35-D750511AAE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950858"/>
            <a:ext cx="4367561" cy="3740192"/>
          </a:xfrm>
          <a:prstGeom prst="rect">
            <a:avLst/>
          </a:prstGeom>
        </p:spPr>
      </p:pic>
      <p:sp>
        <p:nvSpPr>
          <p:cNvPr id="9" name="TextBox 8">
            <a:extLst>
              <a:ext uri="{FF2B5EF4-FFF2-40B4-BE49-F238E27FC236}">
                <a16:creationId xmlns:a16="http://schemas.microsoft.com/office/drawing/2014/main" id="{311E9222-B5A7-CD55-5728-112D88DF574D}"/>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2144918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A5CD7-0DB3-FC4A-D257-79BE185F64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DF050-712E-E1DA-6EAA-B64147B828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A2375F2-6F25-7E09-0435-AC22E48183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DD8043-3597-91AC-4E24-A2071F04385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90C66B-3A0B-5E68-C0B6-2EB5FD26EDA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D25F441-141E-40BA-C1C2-A8011D529A8D}"/>
              </a:ext>
            </a:extLst>
          </p:cNvPr>
          <p:cNvSpPr txBox="1"/>
          <p:nvPr/>
        </p:nvSpPr>
        <p:spPr>
          <a:xfrm>
            <a:off x="7819527" y="2028915"/>
            <a:ext cx="3447957"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قائمة المصادر</a:t>
            </a:r>
            <a:r>
              <a:rPr lang="ar-SA" sz="1600" dirty="0">
                <a:latin typeface="Alexandria" charset="0"/>
                <a:cs typeface="Alexandria" charset="0"/>
              </a:rPr>
              <a:t>.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لتتبع الأشخاص الذين يتم الاتصال بهم تبدو قاعدة المعلومات التي طورها واستخدمها "فلمنج" مناسبة لهذا الغرض، كما هو موضح في الشكل التالي:</a:t>
            </a:r>
          </a:p>
        </p:txBody>
      </p:sp>
      <p:sp>
        <p:nvSpPr>
          <p:cNvPr id="4" name="TextBox 3">
            <a:extLst>
              <a:ext uri="{FF2B5EF4-FFF2-40B4-BE49-F238E27FC236}">
                <a16:creationId xmlns:a16="http://schemas.microsoft.com/office/drawing/2014/main" id="{D052F758-9196-6DC0-9EA4-69DB5F1685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85D8B7-4058-4AA5-482A-6F54D1522E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6EAE9B3C-5207-7881-5EF0-A8E5D27C90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908539"/>
            <a:ext cx="6732500" cy="3892226"/>
          </a:xfrm>
          <a:prstGeom prst="rect">
            <a:avLst/>
          </a:prstGeom>
        </p:spPr>
      </p:pic>
      <p:sp>
        <p:nvSpPr>
          <p:cNvPr id="9" name="TextBox 8">
            <a:extLst>
              <a:ext uri="{FF2B5EF4-FFF2-40B4-BE49-F238E27FC236}">
                <a16:creationId xmlns:a16="http://schemas.microsoft.com/office/drawing/2014/main" id="{26FFB123-FB72-9C06-5938-E44D89906CB7}"/>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3531869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5652E-155C-0422-56DD-A4A1D9A9A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0A6600-B7DE-F094-71FB-C117CFE78E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AE4C2C2-B401-0BEE-2C6D-AD3A9E484A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EF45C5-1900-D076-093C-9539614762A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3876AD-0168-BCA0-E21A-30D3744D64E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AEE1E6C-BC7A-C1DB-6E84-8E198E904B46}"/>
              </a:ext>
            </a:extLst>
          </p:cNvPr>
          <p:cNvSpPr txBox="1"/>
          <p:nvPr/>
        </p:nvSpPr>
        <p:spPr>
          <a:xfrm>
            <a:off x="8714708" y="2028915"/>
            <a:ext cx="2552777" cy="273991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تعطي قاعدة المعلومات الزمنية متوالية الأحـداث التي تظهر في الاستقصاء، بما في ذلك جميع الاتصالات مع المصادر. وتبدو كالتالي:</a:t>
            </a:r>
          </a:p>
        </p:txBody>
      </p:sp>
      <p:sp>
        <p:nvSpPr>
          <p:cNvPr id="4" name="TextBox 3">
            <a:extLst>
              <a:ext uri="{FF2B5EF4-FFF2-40B4-BE49-F238E27FC236}">
                <a16:creationId xmlns:a16="http://schemas.microsoft.com/office/drawing/2014/main" id="{04C82D4B-2047-5B74-7EAE-27D927362C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3629D4-E1B2-42A6-6950-D5D6DA6279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table with text on it&#10;&#10;Description automatically generated with medium confidence">
            <a:extLst>
              <a:ext uri="{FF2B5EF4-FFF2-40B4-BE49-F238E27FC236}">
                <a16:creationId xmlns:a16="http://schemas.microsoft.com/office/drawing/2014/main" id="{76C203BA-25FB-10A3-B5F5-39056E3577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97240"/>
            <a:ext cx="7772400" cy="3946921"/>
          </a:xfrm>
          <a:prstGeom prst="rect">
            <a:avLst/>
          </a:prstGeom>
        </p:spPr>
      </p:pic>
      <p:sp>
        <p:nvSpPr>
          <p:cNvPr id="9" name="TextBox 8">
            <a:extLst>
              <a:ext uri="{FF2B5EF4-FFF2-40B4-BE49-F238E27FC236}">
                <a16:creationId xmlns:a16="http://schemas.microsoft.com/office/drawing/2014/main" id="{4FEC547D-5604-84FD-EFE2-9E770680263F}"/>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76178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05512-8C45-3569-0E4B-4CF36F8F7F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A4A88-5AA3-AD04-2C3D-26089ACB78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F74B2E1-06B2-FB14-BCF2-DE6D234066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F65E47-CFD6-4B2C-6E09-27622DB53F5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24004D-92BF-D9CD-A03D-888358C305C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E8A7742-5003-E9A7-1E3E-09C11D84A48F}"/>
              </a:ext>
            </a:extLst>
          </p:cNvPr>
          <p:cNvSpPr txBox="1"/>
          <p:nvPr/>
        </p:nvSpPr>
        <p:spPr>
          <a:xfrm>
            <a:off x="7672039" y="2028915"/>
            <a:ext cx="3595446" cy="8163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بعد ذلك سجل اتصالاتك يبدو كما يلي:</a:t>
            </a:r>
          </a:p>
        </p:txBody>
      </p:sp>
      <p:sp>
        <p:nvSpPr>
          <p:cNvPr id="4" name="TextBox 3">
            <a:extLst>
              <a:ext uri="{FF2B5EF4-FFF2-40B4-BE49-F238E27FC236}">
                <a16:creationId xmlns:a16="http://schemas.microsoft.com/office/drawing/2014/main" id="{F4F725E7-4428-C22B-6B9B-45280E7853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D84EF8-2C50-4072-26DF-22373B7AE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creenshot of a phone&#10;&#10;Description automatically generated">
            <a:extLst>
              <a:ext uri="{FF2B5EF4-FFF2-40B4-BE49-F238E27FC236}">
                <a16:creationId xmlns:a16="http://schemas.microsoft.com/office/drawing/2014/main" id="{1B0DF31B-69B3-91A7-A40E-C57230204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1816564"/>
            <a:ext cx="6119541" cy="4063757"/>
          </a:xfrm>
          <a:prstGeom prst="rect">
            <a:avLst/>
          </a:prstGeom>
        </p:spPr>
      </p:pic>
      <p:sp>
        <p:nvSpPr>
          <p:cNvPr id="9" name="TextBox 8">
            <a:extLst>
              <a:ext uri="{FF2B5EF4-FFF2-40B4-BE49-F238E27FC236}">
                <a16:creationId xmlns:a16="http://schemas.microsoft.com/office/drawing/2014/main" id="{BBE20DEC-1E97-6111-E546-939C2CB7E450}"/>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3278237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9D605-0C54-A8F8-A2A5-715B50517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13B916-85AB-719B-EDBA-9238F89F97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56D664E-4048-B906-DFDF-20783E9261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FBB1F4-3A11-693D-607E-D2A70159326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9CA56F-42DE-959F-D29D-F99AEE7FAEC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24743EB-3110-ADB7-413F-1067674D98C2}"/>
              </a:ext>
            </a:extLst>
          </p:cNvPr>
          <p:cNvSpPr txBox="1"/>
          <p:nvPr/>
        </p:nvSpPr>
        <p:spPr>
          <a:xfrm>
            <a:off x="6311825" y="2269910"/>
            <a:ext cx="4822080"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ونقترح استخدام أي برنامج إلكتروني ترتاح معه لحين تشعر أنه أصبح غير كاف ٍ لحاجاتك. في تلك الأثناء، إذا كانت مُعالجات ُ النصوص ِ أدواتِك المُفضلة، استخدمها. وإذا كنت تحسن العمل في قواعد المعلومات، استخدمها. ولكن استخدم شيئاً يسمح لقوة الكمبيوتر الشخصي </a:t>
            </a:r>
            <a:r>
              <a:rPr lang="en-US" sz="1600" dirty="0">
                <a:latin typeface="Alexandria" charset="0"/>
                <a:cs typeface="Alexandria" charset="0"/>
              </a:rPr>
              <a:t>Personal Computer</a:t>
            </a:r>
            <a:r>
              <a:rPr lang="ar-SA" sz="1600" dirty="0">
                <a:latin typeface="Alexandria" charset="0"/>
                <a:cs typeface="Alexandria" charset="0"/>
              </a:rPr>
              <a:t> بدعمك.</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697ECA7D-116E-25D0-56B8-686171D76C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DFE1E1-0E74-4152-51AF-FA45C24ADF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C62629-FEAC-D32A-9B03-55348A533D10}"/>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pic>
        <p:nvPicPr>
          <p:cNvPr id="8194" name="Picture 2" descr="تنظيم وإدارة الملفات: استراتيجيات فعّالة لضمان السير السلس للأعمال">
            <a:extLst>
              <a:ext uri="{FF2B5EF4-FFF2-40B4-BE49-F238E27FC236}">
                <a16:creationId xmlns:a16="http://schemas.microsoft.com/office/drawing/2014/main" id="{775C61CA-2567-64DE-DD93-10E8F894F0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218073"/>
            <a:ext cx="5073423" cy="359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804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9F4CD-2D4F-FEAE-60D3-6CB127F027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0C998F-AA0E-86A9-3AB9-932E362A76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BBD6BB4-8A26-92AD-8BFC-1A58F13920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E0CC70-17E3-9F41-D35C-FB3967C9B0E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FAE80D-679A-3E2F-9325-94FBC83A69A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C54D0EF-E8D6-6065-9BF6-753753537B4A}"/>
              </a:ext>
            </a:extLst>
          </p:cNvPr>
          <p:cNvSpPr txBox="1"/>
          <p:nvPr/>
        </p:nvSpPr>
        <p:spPr>
          <a:xfrm>
            <a:off x="1052790" y="2028915"/>
            <a:ext cx="10214695"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err="1">
                <a:solidFill>
                  <a:schemeClr val="accent2"/>
                </a:solidFill>
                <a:latin typeface="Alexandria" charset="0"/>
                <a:cs typeface="Alexandria" charset="0"/>
              </a:rPr>
              <a:t>ج</a:t>
            </a:r>
            <a:r>
              <a:rPr lang="ar-SA" sz="1600" b="1" dirty="0">
                <a:solidFill>
                  <a:schemeClr val="accent2"/>
                </a:solidFill>
                <a:latin typeface="Alexandria" charset="0"/>
                <a:cs typeface="Alexandria" charset="0"/>
              </a:rPr>
              <a:t>. لماذا عليك الاهتمام؟ ومتى؟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لست َ بحاجةٍ، طبعاً، إلى أن تذهب إلى هذه الحدود في كل قصة. ولكنك إن لم تفتح ملفاً رئيسيا، بشكل من الأشكال، لاستقصاء يشمل، لِنَقُل، أكثر من وثيقة من الوثائق أو المصادر، ستندم لاحقاً.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والتمييز الأساس بين الاستقصاء والتغطية اليومية هو أن الاستقصاء يشمل معلومات واتصالات، وأنواعاَ ونوعيّات ٍ مختلفةً من المعلومات -- أكثر من تغطية الأخبار العادية. وستساعدك الأنظمة المُقدَّمة هنا في التعامل مع ذلك الوضع. وتستطيع، طبعاً، تحسينَ هذه الأنظمة أو تبديلها، أو إيجاد نظاماً أفضل تضعه بنفسك.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 لا تظن أنك إن قفزت عن هذه المهمة ستكون أسرع. إذا قفزت، فإنك إما أن تُبطئ أو تنهار. وأوضح مزايا استخدام كمبيوترك لتضع أحد الأنظمة الموصوفة أعلاه هي:</a:t>
            </a:r>
          </a:p>
        </p:txBody>
      </p:sp>
      <p:sp>
        <p:nvSpPr>
          <p:cNvPr id="4" name="TextBox 3">
            <a:extLst>
              <a:ext uri="{FF2B5EF4-FFF2-40B4-BE49-F238E27FC236}">
                <a16:creationId xmlns:a16="http://schemas.microsoft.com/office/drawing/2014/main" id="{BEDBB9E5-04F8-CB58-E860-4E1A105515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E528B5-8677-3202-6CCA-1B56D1D67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6CF6023-F745-BB86-7C17-E70EAA343012}"/>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1520545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6E9DA-A215-53AA-73DB-AA1F4CD742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065A61-1194-865B-B165-EA570F7A09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4AFF3BA-3BD8-118D-CD49-46BBF8F616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F8FEA3-0196-0D00-5EE1-8949722453B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FA9CB9-1E8F-3D2D-D52E-176B37AAA71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BDE7ED-90A2-E52B-D7F3-6E824A03054C}"/>
              </a:ext>
            </a:extLst>
          </p:cNvPr>
          <p:cNvSpPr txBox="1"/>
          <p:nvPr/>
        </p:nvSpPr>
        <p:spPr>
          <a:xfrm>
            <a:off x="5430644" y="2028915"/>
            <a:ext cx="5836841" cy="250908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يأتي وقت الكتابة، ستساعدك معلوماتك القريبة من يدك والمنظمة على تجنُّب نسيان كل شيء إلا الشيء الأخير الذي عثرت عليه.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يأتي وقت التدقيق في الوثائق، سيوفر عليك احتفاظك بمعلوماتك ومصادرك في مكان واحد قدرا كبيرا من الوقت.</a:t>
            </a:r>
          </a:p>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باختصار، ستكتب ُ بشكل ٍ أسرعَ وأفضل </a:t>
            </a:r>
          </a:p>
        </p:txBody>
      </p:sp>
      <p:sp>
        <p:nvSpPr>
          <p:cNvPr id="4" name="TextBox 3">
            <a:extLst>
              <a:ext uri="{FF2B5EF4-FFF2-40B4-BE49-F238E27FC236}">
                <a16:creationId xmlns:a16="http://schemas.microsoft.com/office/drawing/2014/main" id="{D156B8EA-84CF-055D-4CFA-47F4EED841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AD1FEA-90C1-EEA0-224A-FD970CC850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EDCFA9-9240-D910-C59A-45A84F2A2EA6}"/>
              </a:ext>
            </a:extLst>
          </p:cNvPr>
          <p:cNvSpPr txBox="1"/>
          <p:nvPr/>
        </p:nvSpPr>
        <p:spPr>
          <a:xfrm>
            <a:off x="2368184" y="1141730"/>
            <a:ext cx="8136267"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المرحلة الثانية: تنظيم المعلومات: بناء الملف الرئيسي</a:t>
            </a:r>
            <a:endParaRPr lang="en-US" sz="2400" b="1" dirty="0">
              <a:solidFill>
                <a:srgbClr val="002060"/>
              </a:solidFill>
              <a:latin typeface="Alexandria" charset="0"/>
              <a:cs typeface="Alexandria" charset="0"/>
            </a:endParaRPr>
          </a:p>
        </p:txBody>
      </p:sp>
      <p:pic>
        <p:nvPicPr>
          <p:cNvPr id="9218" name="Picture 2" descr="Dos opciones #online para reducir el tamaño de tus #PDF &gt; #smallpdf y  #pdfcompress">
            <a:extLst>
              <a:ext uri="{FF2B5EF4-FFF2-40B4-BE49-F238E27FC236}">
                <a16:creationId xmlns:a16="http://schemas.microsoft.com/office/drawing/2014/main" id="{D5F16E51-2D9A-B1FF-FD44-56EE747E88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12131"/>
            <a:ext cx="4506130" cy="3605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03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B2298-D0FE-A29E-E862-F19A7E7E7E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829945-03F1-A12F-E61F-F71EAC88C1FB}"/>
              </a:ext>
            </a:extLst>
          </p:cNvPr>
          <p:cNvSpPr/>
          <p:nvPr/>
        </p:nvSpPr>
        <p:spPr>
          <a:xfrm>
            <a:off x="617280" y="1685495"/>
            <a:ext cx="10812720" cy="4370412"/>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solidFill>
                <a:schemeClr val="accent1"/>
              </a:solidFill>
            </a:endParaRPr>
          </a:p>
        </p:txBody>
      </p:sp>
      <p:sp>
        <p:nvSpPr>
          <p:cNvPr id="3" name="TextBox 2">
            <a:extLst>
              <a:ext uri="{FF2B5EF4-FFF2-40B4-BE49-F238E27FC236}">
                <a16:creationId xmlns:a16="http://schemas.microsoft.com/office/drawing/2014/main" id="{1937B177-9024-12AF-1941-538E50F7042B}"/>
              </a:ext>
            </a:extLst>
          </p:cNvPr>
          <p:cNvSpPr txBox="1"/>
          <p:nvPr/>
        </p:nvSpPr>
        <p:spPr>
          <a:xfrm>
            <a:off x="2368674" y="1083696"/>
            <a:ext cx="7556402" cy="461665"/>
          </a:xfrm>
          <a:prstGeom prst="rect">
            <a:avLst/>
          </a:prstGeom>
          <a:noFill/>
        </p:spPr>
        <p:txBody>
          <a:bodyPr wrap="square" rtlCol="0">
            <a:spAutoFit/>
          </a:bodyPr>
          <a:lstStyle/>
          <a:p>
            <a:pPr algn="r" rtl="1"/>
            <a:r>
              <a:rPr lang="ar-SA" sz="2400" b="1" dirty="0">
                <a:solidFill>
                  <a:srgbClr val="00B050"/>
                </a:solidFill>
                <a:latin typeface="Alexandria" charset="0"/>
                <a:cs typeface="Alexandria" charset="0"/>
              </a:rPr>
              <a:t>نشاط: قراءة دليل التحقق للصحافة الاستقصائية</a:t>
            </a:r>
            <a:endParaRPr lang="en-US" sz="24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625BD6F-B2A4-8F02-20E1-221258E7F5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395199-0C40-DF58-3170-07F938210C8F}"/>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CEF3D2-858E-5CE3-1F09-FCD74A675D7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06DAF638-964D-0E95-D250-1B30CA3672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0EEF1B-22F6-B5AF-1247-97B337B7D9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E9A138F-0AA9-3E21-49EB-27826E368359}"/>
              </a:ext>
            </a:extLst>
          </p:cNvPr>
          <p:cNvSpPr/>
          <p:nvPr/>
        </p:nvSpPr>
        <p:spPr>
          <a:xfrm>
            <a:off x="5029200" y="2107733"/>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lnSpc>
                <a:spcPct val="150000"/>
              </a:lnSpc>
            </a:pPr>
            <a:r>
              <a:rPr lang="ar-SA" sz="2000" dirty="0">
                <a:latin typeface="Alexandria" charset="0"/>
                <a:cs typeface="Alexandria" charset="0"/>
              </a:rPr>
              <a:t>تفضلا، قراءة هذا الدليل حول البحث على الانترنت وتقنيات التحقق من المعلومات مفتوحة المصدر في التحقيق الاستقصائي. من خلال الرابط التالي:</a:t>
            </a:r>
          </a:p>
          <a:p>
            <a:pPr algn="just" rtl="1">
              <a:lnSpc>
                <a:spcPct val="150000"/>
              </a:lnSpc>
            </a:pPr>
            <a:endParaRPr lang="ar-SA" sz="2000" dirty="0">
              <a:latin typeface="Alexandria" charset="0"/>
              <a:cs typeface="Alexandria" charset="0"/>
            </a:endParaRPr>
          </a:p>
          <a:p>
            <a:pPr algn="just" rtl="1">
              <a:lnSpc>
                <a:spcPct val="150000"/>
              </a:lnSpc>
            </a:pPr>
            <a:r>
              <a:rPr lang="en-US" sz="2000" dirty="0">
                <a:latin typeface="Alexandria" charset="0"/>
                <a:cs typeface="Alexandria" charset="0"/>
                <a:hlinkClick r:id="rId3"/>
              </a:rPr>
              <a:t>https://institute.aljazeera.net/ar/ajr/article/612</a:t>
            </a:r>
            <a:r>
              <a:rPr lang="ar-SA" sz="2000" dirty="0">
                <a:latin typeface="Alexandria" charset="0"/>
                <a:cs typeface="Alexandria" charset="0"/>
              </a:rPr>
              <a:t> </a:t>
            </a:r>
          </a:p>
        </p:txBody>
      </p:sp>
      <p:pic>
        <p:nvPicPr>
          <p:cNvPr id="9" name="Picture 4" descr="Cutlery free vector icons designed by Freepik | Free icons, Internet icon,  Icon design">
            <a:extLst>
              <a:ext uri="{FF2B5EF4-FFF2-40B4-BE49-F238E27FC236}">
                <a16:creationId xmlns:a16="http://schemas.microsoft.com/office/drawing/2014/main" id="{BA1A2686-EE8C-BA81-0B3C-4EB2677ABD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B438B-4F3E-F859-7BED-DA5EE65B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DD6A1A-027F-1CFD-2F11-E2CF3AFF22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02EB852-77AE-5FC6-1D60-DAE42D64E2B4}"/>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852F4A"/>
                </a:solidFill>
                <a:latin typeface="Alexandria" charset="0"/>
                <a:cs typeface="Alexandria" charset="0"/>
              </a:rPr>
              <a:t>المرحلة الثالثة: إقامة صلات بين الملفات</a:t>
            </a:r>
            <a:endParaRPr lang="en-US" sz="2800" b="1" dirty="0">
              <a:solidFill>
                <a:srgbClr val="852F4A"/>
              </a:solidFill>
              <a:latin typeface="Alexandria" charset="0"/>
              <a:cs typeface="Alexandria" charset="0"/>
            </a:endParaRPr>
          </a:p>
        </p:txBody>
      </p:sp>
      <p:sp>
        <p:nvSpPr>
          <p:cNvPr id="5" name="Rectangle 4">
            <a:extLst>
              <a:ext uri="{FF2B5EF4-FFF2-40B4-BE49-F238E27FC236}">
                <a16:creationId xmlns:a16="http://schemas.microsoft.com/office/drawing/2014/main" id="{DD953683-9F0C-EDE4-F6B4-464D06A683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0BF5EF-3D7B-29B5-E4E4-38C8A6B4ADC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DDD109-CDA2-03C5-0195-3A6EEB1B560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AC7C071-2EC8-FC48-DB18-573DF511E08D}"/>
              </a:ext>
            </a:extLst>
          </p:cNvPr>
          <p:cNvSpPr txBox="1"/>
          <p:nvPr/>
        </p:nvSpPr>
        <p:spPr>
          <a:xfrm>
            <a:off x="942308" y="2028915"/>
            <a:ext cx="10325177" cy="34324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بِجعْل وثائِقَك أسهل على الجمع والتتبع والمراجعة، سيكون من السهل على عقلك إقامة صلات بين المعلومات.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وستلاحظ بالتأكيد أن المعلومات تثير أسئلة لم تتم الإجابة عنها. سيخبرك أرشيفك بنوع المعلومات التي يحتاجها ليكتمل.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وستُصبح أيضاً أكثرَ حساسية للمعلومات الجديدة التي لها علاقة بفرضيَّتك، ولذا ستصل إلى اكتشافات غير متوقعة. </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مثال على عملية إقامة صلات جديدة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الخطوة الأولى </a:t>
            </a:r>
            <a:r>
              <a:rPr lang="ar-SA" sz="1600" dirty="0">
                <a:latin typeface="Alexandria" charset="0"/>
                <a:cs typeface="Alexandria" charset="0"/>
              </a:rPr>
              <a:t>(البدء): تجميع المعلومات من كافة المصادر وأي ما كانت هذه المعلومات بما في قصاصات الصحف والمحاكم ... إلخ.</a:t>
            </a:r>
          </a:p>
        </p:txBody>
      </p:sp>
      <p:sp>
        <p:nvSpPr>
          <p:cNvPr id="4" name="TextBox 3">
            <a:extLst>
              <a:ext uri="{FF2B5EF4-FFF2-40B4-BE49-F238E27FC236}">
                <a16:creationId xmlns:a16="http://schemas.microsoft.com/office/drawing/2014/main" id="{CC6FD2C7-56D0-0987-0B0A-68066E3F60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E45622-DFBF-212E-4F76-A407B3A63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4987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A35D-203F-6C3E-D333-D6BC43ECF5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7FE7DD-4623-7906-4632-E880A39EFC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CE22B99-6AA1-51A1-2B99-58F6A5A9D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3B63F5-2AD0-CD12-483B-1E117CD42CC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348FB6-AA20-C4E7-3970-AC05F67B6A8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187A00C-18B9-3EE6-36B2-CE9EDE544B43}"/>
              </a:ext>
            </a:extLst>
          </p:cNvPr>
          <p:cNvSpPr txBox="1"/>
          <p:nvPr/>
        </p:nvSpPr>
        <p:spPr>
          <a:xfrm>
            <a:off x="6490010" y="2028915"/>
            <a:ext cx="477747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الخطوة الثانية </a:t>
            </a:r>
            <a:r>
              <a:rPr lang="ar-SA" sz="1600" dirty="0">
                <a:latin typeface="Alexandria" charset="0"/>
                <a:cs typeface="Alexandria" charset="0"/>
              </a:rPr>
              <a:t>(التنويع): تقسيم البيانات التي تم تجميعها الي ملفات رئيسية كل ملف يشمل قضية من القضايا.</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الخطوة الثالثة </a:t>
            </a:r>
            <a:r>
              <a:rPr lang="ar-SA" sz="1600" dirty="0">
                <a:latin typeface="Alexandria" charset="0"/>
                <a:cs typeface="Alexandria" charset="0"/>
              </a:rPr>
              <a:t>(التركيز): التركيز علي القضية الرئيسية أو الفرضية الأساسية.</a:t>
            </a:r>
          </a:p>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الخطوة الرابعة </a:t>
            </a:r>
            <a:r>
              <a:rPr lang="ar-SA" sz="1600" dirty="0">
                <a:latin typeface="Alexandria" charset="0"/>
                <a:cs typeface="Alexandria" charset="0"/>
              </a:rPr>
              <a:t>(ملاحظة الصلات): ايجاد الروابط المشتركة والصلات بين المعلومات والملفات المتاحة والخروج باستنتاجات.</a:t>
            </a:r>
          </a:p>
        </p:txBody>
      </p:sp>
      <p:sp>
        <p:nvSpPr>
          <p:cNvPr id="4" name="TextBox 3">
            <a:extLst>
              <a:ext uri="{FF2B5EF4-FFF2-40B4-BE49-F238E27FC236}">
                <a16:creationId xmlns:a16="http://schemas.microsoft.com/office/drawing/2014/main" id="{A590BEE9-68CB-7FE9-D925-7CC85DED62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D74E1F-2527-8F33-B05C-0B76B12C9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6F1726-B6B6-261C-0F8F-D00DB1BB7A3E}"/>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852F4A"/>
                </a:solidFill>
                <a:latin typeface="Alexandria" charset="0"/>
                <a:cs typeface="Alexandria" charset="0"/>
              </a:rPr>
              <a:t>المرحلة الثالثة: إقامة صلات بين الملفات</a:t>
            </a:r>
            <a:endParaRPr lang="en-US" sz="2800" b="1" dirty="0">
              <a:solidFill>
                <a:srgbClr val="852F4A"/>
              </a:solidFill>
              <a:latin typeface="Alexandria" charset="0"/>
              <a:cs typeface="Alexandria" charset="0"/>
            </a:endParaRPr>
          </a:p>
        </p:txBody>
      </p:sp>
      <p:pic>
        <p:nvPicPr>
          <p:cNvPr id="11" name="Picture 10" descr="A diagram of a topic&#10;&#10;Description automatically generated">
            <a:extLst>
              <a:ext uri="{FF2B5EF4-FFF2-40B4-BE49-F238E27FC236}">
                <a16:creationId xmlns:a16="http://schemas.microsoft.com/office/drawing/2014/main" id="{5C063264-6A11-5C3C-01DD-3BA8EB49FE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7" y="1923119"/>
            <a:ext cx="5068199" cy="3989050"/>
          </a:xfrm>
          <a:prstGeom prst="rect">
            <a:avLst/>
          </a:prstGeom>
        </p:spPr>
      </p:pic>
    </p:spTree>
    <p:extLst>
      <p:ext uri="{BB962C8B-B14F-4D97-AF65-F5344CB8AC3E}">
        <p14:creationId xmlns:p14="http://schemas.microsoft.com/office/powerpoint/2010/main" val="4108106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9FD05-53AB-348B-4B98-9560A91F41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C2B086-A2EF-22E2-4F81-11B9D162A9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5C109C6-A84B-F52F-7773-74778016F1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839AB5-8C4D-34A0-B7E1-93538C5849C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902AEE-3207-3A37-9C46-143A674BBED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B0CC03-3F49-4C42-3004-4E92299FD0FB}"/>
              </a:ext>
            </a:extLst>
          </p:cNvPr>
          <p:cNvSpPr txBox="1"/>
          <p:nvPr/>
        </p:nvSpPr>
        <p:spPr>
          <a:xfrm>
            <a:off x="3216061" y="1905331"/>
            <a:ext cx="8033631"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B050"/>
                </a:solidFill>
                <a:latin typeface="Alexandria" charset="0"/>
                <a:cs typeface="Alexandria" charset="0"/>
              </a:rPr>
              <a:t>الخطوة الخامسة </a:t>
            </a:r>
            <a:r>
              <a:rPr lang="ar-SA" sz="1600" dirty="0">
                <a:latin typeface="Alexandria" charset="0"/>
                <a:cs typeface="Alexandria" charset="0"/>
              </a:rPr>
              <a:t>(المراجعة وإعادة التجميع): مراجعة المعلومات والبيانات وتدقيقها.</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مراجعة: مبادئ مفتاحيَّة وأدوات العملية التنظيمية:</a:t>
            </a:r>
          </a:p>
          <a:p>
            <a:pPr marL="342900" indent="-342900" algn="just" rtl="1">
              <a:lnSpc>
                <a:spcPts val="3000"/>
              </a:lnSpc>
              <a:spcBef>
                <a:spcPts val="600"/>
              </a:spcBef>
              <a:buFont typeface="+mj-lt"/>
              <a:buAutoNum type="arabicPeriod"/>
            </a:pPr>
            <a:r>
              <a:rPr lang="ar-SA" sz="1600" dirty="0">
                <a:latin typeface="Alexandria" charset="0"/>
                <a:cs typeface="Alexandria" charset="0"/>
              </a:rPr>
              <a:t>نَظم الوثائق، والقصاصات الإخبارية، إلخ، بطريقة تسمح ُ بوصولٍ سهل لنقاط مُحددةٍ.</a:t>
            </a:r>
          </a:p>
          <a:p>
            <a:pPr marL="342900" indent="-342900" algn="just" rtl="1">
              <a:lnSpc>
                <a:spcPts val="3000"/>
              </a:lnSpc>
              <a:spcBef>
                <a:spcPts val="600"/>
              </a:spcBef>
              <a:buFont typeface="+mj-lt"/>
              <a:buAutoNum type="arabicPeriod"/>
            </a:pPr>
            <a:r>
              <a:rPr lang="ar-SA" sz="1600" dirty="0">
                <a:latin typeface="Alexandria" charset="0"/>
                <a:cs typeface="Alexandria" charset="0"/>
              </a:rPr>
              <a:t>تسمية المعلومات، وراجعها، وضعها في ملف، حالما تصل.</a:t>
            </a:r>
          </a:p>
          <a:p>
            <a:pPr marL="342900" indent="-342900" algn="just" rtl="1">
              <a:lnSpc>
                <a:spcPts val="3000"/>
              </a:lnSpc>
              <a:spcBef>
                <a:spcPts val="600"/>
              </a:spcBef>
              <a:buFont typeface="+mj-lt"/>
              <a:buAutoNum type="arabicPeriod"/>
            </a:pPr>
            <a:r>
              <a:rPr lang="ar-SA" sz="1600" dirty="0">
                <a:latin typeface="Alexandria" charset="0"/>
                <a:cs typeface="Alexandria" charset="0"/>
              </a:rPr>
              <a:t>افتح ملفاً أساساً يجمع أصولاً ومرجعيات في متوالية واحدة.</a:t>
            </a:r>
          </a:p>
          <a:p>
            <a:pPr marL="342900" indent="-342900" algn="just" rtl="1">
              <a:lnSpc>
                <a:spcPts val="3000"/>
              </a:lnSpc>
              <a:spcBef>
                <a:spcPts val="600"/>
              </a:spcBef>
              <a:buFont typeface="+mj-lt"/>
              <a:buAutoNum type="arabicPeriod"/>
            </a:pPr>
            <a:r>
              <a:rPr lang="ar-SA" sz="1600" dirty="0">
                <a:latin typeface="Alexandria" charset="0"/>
                <a:cs typeface="Alexandria" charset="0"/>
              </a:rPr>
              <a:t>استخدم العملية التنظيمية لتتعرَّف على ثغرات في البحث وفي مواضيع دراسات أخرى.</a:t>
            </a:r>
          </a:p>
          <a:p>
            <a:pPr marL="342900" indent="-342900" algn="just" rtl="1">
              <a:lnSpc>
                <a:spcPts val="3000"/>
              </a:lnSpc>
              <a:spcBef>
                <a:spcPts val="600"/>
              </a:spcBef>
              <a:buFont typeface="+mj-lt"/>
              <a:buAutoNum type="arabicPeriod"/>
            </a:pPr>
            <a:r>
              <a:rPr lang="ar-SA" sz="1600" dirty="0">
                <a:latin typeface="Alexandria" charset="0"/>
                <a:cs typeface="Alexandria" charset="0"/>
              </a:rPr>
              <a:t>قارن المعلومات الموجودة في ملفات محددة بمعلومات من ملفات أخرى، وذلك بالمراجعة وإعادة التجميع.</a:t>
            </a:r>
          </a:p>
        </p:txBody>
      </p:sp>
      <p:sp>
        <p:nvSpPr>
          <p:cNvPr id="4" name="TextBox 3">
            <a:extLst>
              <a:ext uri="{FF2B5EF4-FFF2-40B4-BE49-F238E27FC236}">
                <a16:creationId xmlns:a16="http://schemas.microsoft.com/office/drawing/2014/main" id="{B9A747C9-6A7E-EC61-08DF-4C64555518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410513-F12B-ACBA-EF5D-CDBF95B0E9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2CD640-F51F-21A0-FA8D-D09E3850BDEC}"/>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852F4A"/>
                </a:solidFill>
                <a:latin typeface="Alexandria" charset="0"/>
                <a:cs typeface="Alexandria" charset="0"/>
              </a:rPr>
              <a:t>المرحلة الثالثة: إقامة صلات بين الملفات</a:t>
            </a:r>
            <a:endParaRPr lang="en-US" sz="2800" b="1" dirty="0">
              <a:solidFill>
                <a:srgbClr val="852F4A"/>
              </a:solidFill>
              <a:latin typeface="Alexandria" charset="0"/>
              <a:cs typeface="Alexandria" charset="0"/>
            </a:endParaRPr>
          </a:p>
        </p:txBody>
      </p:sp>
      <p:pic>
        <p:nvPicPr>
          <p:cNvPr id="9" name="Picture 8" descr="A diagram of a content pyramid&#10;&#10;Description automatically generated with medium confidence">
            <a:extLst>
              <a:ext uri="{FF2B5EF4-FFF2-40B4-BE49-F238E27FC236}">
                <a16:creationId xmlns:a16="http://schemas.microsoft.com/office/drawing/2014/main" id="{A14F2551-8503-488C-0337-868D07CE7001}"/>
              </a:ext>
            </a:extLst>
          </p:cNvPr>
          <p:cNvPicPr>
            <a:picLocks noChangeAspect="1"/>
          </p:cNvPicPr>
          <p:nvPr/>
        </p:nvPicPr>
        <p:blipFill>
          <a:blip r:embed="rId3">
            <a:extLst>
              <a:ext uri="{28A0092B-C50C-407E-A947-70E740481C1C}">
                <a14:useLocalDpi xmlns:a14="http://schemas.microsoft.com/office/drawing/2010/main" val="0"/>
              </a:ext>
            </a:extLst>
          </a:blip>
          <a:srcRect t="3206"/>
          <a:stretch/>
        </p:blipFill>
        <p:spPr>
          <a:xfrm>
            <a:off x="918666" y="2156753"/>
            <a:ext cx="1973708" cy="3683260"/>
          </a:xfrm>
          <a:prstGeom prst="rect">
            <a:avLst/>
          </a:prstGeom>
        </p:spPr>
      </p:pic>
    </p:spTree>
    <p:extLst>
      <p:ext uri="{BB962C8B-B14F-4D97-AF65-F5344CB8AC3E}">
        <p14:creationId xmlns:p14="http://schemas.microsoft.com/office/powerpoint/2010/main" val="280529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161753"/>
            <a:ext cx="7611667"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نشاط: مشاهدة فيديو عن دعم أريج للصحفيين الاستقصائيين</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51502" y="2118884"/>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lnSpc>
                <a:spcPct val="150000"/>
              </a:lnSpc>
            </a:pPr>
            <a:r>
              <a:rPr lang="ar-SA" sz="2000" dirty="0">
                <a:latin typeface="Alexandria" charset="0"/>
                <a:cs typeface="Alexandria" charset="0"/>
              </a:rPr>
              <a:t>يمكنك مشاهدة الفيديو عن </a:t>
            </a:r>
            <a:r>
              <a:rPr lang="ar-SA" sz="2000" dirty="0" err="1">
                <a:latin typeface="Alexandria" charset="0"/>
                <a:cs typeface="Alexandria" charset="0"/>
              </a:rPr>
              <a:t>كبفية</a:t>
            </a:r>
            <a:r>
              <a:rPr lang="ar-SA" sz="2000" dirty="0">
                <a:latin typeface="Alexandria" charset="0"/>
                <a:cs typeface="Alexandria" charset="0"/>
              </a:rPr>
              <a:t> الاستفادة من دعم مؤسسة أريج لإنتاج التحقيقات الاستقصائية للصحفيين المحترفين أو </a:t>
            </a:r>
            <a:r>
              <a:rPr lang="ar-SA" sz="2000" dirty="0" err="1">
                <a:latin typeface="Alexandria" charset="0"/>
                <a:cs typeface="Alexandria" charset="0"/>
              </a:rPr>
              <a:t>المبتدئين..من</a:t>
            </a:r>
            <a:r>
              <a:rPr lang="ar-SA" sz="2000" dirty="0">
                <a:latin typeface="Alexandria" charset="0"/>
                <a:cs typeface="Alexandria" charset="0"/>
              </a:rPr>
              <a:t> خلال الرابط التالي:</a:t>
            </a:r>
          </a:p>
          <a:p>
            <a:pPr algn="just" rtl="1">
              <a:lnSpc>
                <a:spcPct val="150000"/>
              </a:lnSpc>
            </a:pPr>
            <a:endParaRPr lang="ar-SA" sz="2000" dirty="0">
              <a:latin typeface="Alexandria" charset="0"/>
              <a:cs typeface="Alexandria" charset="0"/>
            </a:endParaRPr>
          </a:p>
          <a:p>
            <a:pPr algn="just" rtl="1">
              <a:lnSpc>
                <a:spcPct val="150000"/>
              </a:lnSpc>
            </a:pPr>
            <a:r>
              <a:rPr lang="en-US" sz="2000" dirty="0">
                <a:latin typeface="Alexandria" charset="0"/>
                <a:cs typeface="Alexandria" charset="0"/>
                <a:hlinkClick r:id="rId3"/>
              </a:rPr>
              <a:t>https://www.facebook.com/ARIJNetwork/videos/215997788179333/</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182287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نظم وثائقك</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الأولي: بناء قاعدة معلومات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الثانية: تنظيم المعلومات: بناء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الثالثة: إقامة صلات بين الملفات</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5</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14151</TotalTime>
  <Words>3177</Words>
  <Application>Microsoft Macintosh PowerPoint</Application>
  <PresentationFormat>Widescreen</PresentationFormat>
  <Paragraphs>264</Paragraphs>
  <Slides>36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860</cp:revision>
  <dcterms:created xsi:type="dcterms:W3CDTF">2023-04-29T09:08:00Z</dcterms:created>
  <dcterms:modified xsi:type="dcterms:W3CDTF">2024-09-25T13:00:14Z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