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embeddedFontLst>
    <p:embeddedFont>
      <p:font typeface="Calibri" panose="020F0502020204030204" pitchFamily="34" charset="0"/>
      <p:regular r:id="rId33"/>
      <p:bold r:id="rId34"/>
      <p:italic r:id="rId35"/>
      <p:boldItalic r:id="rId36"/>
    </p:embeddedFont>
    <p:embeddedFont>
      <p:font typeface="Tajawal Medium" panose="00000600000000000000" charset="-78"/>
      <p:regular r:id="rId37"/>
      <p:bold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9" roundtripDataSignature="AMtx7mhEqAgaeB3OpRpDCKJUoHYZ8chwa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customschemas.google.com/relationships/presentationmetadata" Target="meta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4" name="Google Shape;11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6" name="Google Shape;12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3" name="Google Shape;13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1" name="Google Shape;14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0" name="Google Shape;15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9" name="Google Shape;15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7" name="Google Shape;177;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4" name="Google Shape;18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1" name="Google Shape;191;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8" name="Google Shape;19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5" name="Google Shape;20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2" name="Google Shape;21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9" name="Google Shape;219;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6" name="Google Shape;22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3" name="Google Shape;233;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0" name="Google Shape;240;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7" name="Google Shape;247;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4" name="Google Shape;254;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1" name="Google Shape;261;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8" name="Google Shape;26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5" name="Google Shape;275;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2" name="Google Shape;28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9" name="Google Shape;289;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6" name="Google Shape;29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3" name="Google Shape;303;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0" name="Google Shape;310;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7" name="Google Shape;317;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4" name="Google Shape;324;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1" name="Google Shape;33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21"/>
        <p:cNvGrpSpPr/>
        <p:nvPr/>
      </p:nvGrpSpPr>
      <p:grpSpPr>
        <a:xfrm>
          <a:off x="0" y="0"/>
          <a:ext cx="0" cy="0"/>
          <a:chOff x="0" y="0"/>
          <a:chExt cx="0" cy="0"/>
        </a:xfrm>
      </p:grpSpPr>
      <p:sp>
        <p:nvSpPr>
          <p:cNvPr id="22" name="Google Shape;22;p44"/>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r>
              <a:rPr lang="en-US"/>
              <a:t>L1 - </a:t>
            </a:r>
            <a:fld id="{00000000-1234-1234-1234-123412341234}" type="slidenum">
              <a:rPr lang="en-US"/>
              <a:t>‹#›</a:t>
            </a:fld>
            <a:endParaRPr/>
          </a:p>
        </p:txBody>
      </p:sp>
      <p:sp>
        <p:nvSpPr>
          <p:cNvPr id="23" name="Google Shape;23;p4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TITLE OF SLIDE</a:t>
            </a:r>
            <a:endParaRPr sz="2800" b="0" i="0" u="none" strike="noStrike" cap="none">
              <a:solidFill>
                <a:srgbClr val="FF9518"/>
              </a:solidFill>
              <a:latin typeface="Tajawal Medium"/>
              <a:ea typeface="Tajawal Medium"/>
              <a:cs typeface="Tajawal Medium"/>
              <a:sym typeface="Tajawal Medium"/>
            </a:endParaRPr>
          </a:p>
        </p:txBody>
      </p:sp>
      <p:sp>
        <p:nvSpPr>
          <p:cNvPr id="24" name="Google Shape;24;p44"/>
          <p:cNvSpPr txBox="1"/>
          <p:nvPr/>
        </p:nvSpPr>
        <p:spPr>
          <a:xfrm>
            <a:off x="272016" y="236724"/>
            <a:ext cx="1484702"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1</a:t>
            </a:r>
            <a:endParaRPr sz="2800" b="0" i="0" u="none" strike="noStrike" cap="none">
              <a:solidFill>
                <a:srgbClr val="FF9518"/>
              </a:solidFill>
              <a:latin typeface="Tajawal Medium"/>
              <a:ea typeface="Tajawal Medium"/>
              <a:cs typeface="Tajawal Medium"/>
              <a:sym typeface="Tajawal Medium"/>
            </a:endParaRPr>
          </a:p>
        </p:txBody>
      </p:sp>
      <p:sp>
        <p:nvSpPr>
          <p:cNvPr id="25" name="Google Shape;25;p4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Chapter</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01</a:t>
            </a:r>
            <a:endParaRPr sz="2800" b="0" i="0" u="none" strike="noStrike" cap="none">
              <a:solidFill>
                <a:srgbClr val="FF9518"/>
              </a:solidFill>
              <a:latin typeface="Tajawal Medium"/>
              <a:ea typeface="Tajawal Medium"/>
              <a:cs typeface="Tajawal Medium"/>
              <a:sym typeface="Tajawal Medium"/>
            </a:endParaRPr>
          </a:p>
        </p:txBody>
      </p:sp>
      <p:pic>
        <p:nvPicPr>
          <p:cNvPr id="26" name="Google Shape;26;p44"/>
          <p:cNvPicPr preferRelativeResize="0"/>
          <p:nvPr/>
        </p:nvPicPr>
        <p:blipFill rotWithShape="1">
          <a:blip r:embed="rId2">
            <a:alphaModFix/>
          </a:blip>
          <a:srcRect/>
          <a:stretch/>
        </p:blipFill>
        <p:spPr>
          <a:xfrm>
            <a:off x="9833969" y="-27434"/>
            <a:ext cx="2483250" cy="6912868"/>
          </a:xfrm>
          <a:prstGeom prst="rect">
            <a:avLst/>
          </a:prstGeom>
          <a:noFill/>
          <a:ln>
            <a:noFill/>
          </a:ln>
        </p:spPr>
      </p:pic>
      <p:pic>
        <p:nvPicPr>
          <p:cNvPr id="27" name="Google Shape;27;p44"/>
          <p:cNvPicPr preferRelativeResize="0"/>
          <p:nvPr/>
        </p:nvPicPr>
        <p:blipFill rotWithShape="1">
          <a:blip r:embed="rId3">
            <a:alphaModFix/>
          </a:blip>
          <a:srcRect/>
          <a:stretch/>
        </p:blipFill>
        <p:spPr>
          <a:xfrm>
            <a:off x="2297908" y="6377876"/>
            <a:ext cx="9902229" cy="204838"/>
          </a:xfrm>
          <a:prstGeom prst="rect">
            <a:avLst/>
          </a:prstGeom>
          <a:noFill/>
          <a:ln>
            <a:noFill/>
          </a:ln>
        </p:spPr>
      </p:pic>
      <p:pic>
        <p:nvPicPr>
          <p:cNvPr id="28" name="Google Shape;28;p4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9" name="Google Shape;29;p44"/>
          <p:cNvPicPr preferRelativeResize="0"/>
          <p:nvPr/>
        </p:nvPicPr>
        <p:blipFill rotWithShape="1">
          <a:blip r:embed="rId4">
            <a:alphaModFix/>
          </a:blip>
          <a:srcRect/>
          <a:stretch/>
        </p:blipFill>
        <p:spPr>
          <a:xfrm>
            <a:off x="12072675" y="2204822"/>
            <a:ext cx="238650" cy="2709534"/>
          </a:xfrm>
          <a:prstGeom prst="rect">
            <a:avLst/>
          </a:prstGeom>
          <a:noFill/>
          <a:ln>
            <a:noFill/>
          </a:ln>
        </p:spPr>
      </p:pic>
      <p:sp>
        <p:nvSpPr>
          <p:cNvPr id="30" name="Google Shape;30;p4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TITLE OF SLIDE</a:t>
            </a:r>
            <a:endParaRPr sz="2800" b="0" i="0" u="none" strike="noStrike" cap="none">
              <a:solidFill>
                <a:srgbClr val="FF9518"/>
              </a:solidFill>
              <a:latin typeface="Tajawal Medium"/>
              <a:ea typeface="Tajawal Medium"/>
              <a:cs typeface="Tajawal Medium"/>
              <a:sym typeface="Tajawal Medium"/>
            </a:endParaRPr>
          </a:p>
        </p:txBody>
      </p:sp>
      <p:sp>
        <p:nvSpPr>
          <p:cNvPr id="31" name="Google Shape;31;p44"/>
          <p:cNvSpPr txBox="1"/>
          <p:nvPr/>
        </p:nvSpPr>
        <p:spPr>
          <a:xfrm>
            <a:off x="272016" y="236724"/>
            <a:ext cx="1484702"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1</a:t>
            </a:r>
            <a:endParaRPr sz="2800" b="0" i="0" u="none" strike="noStrike" cap="none">
              <a:solidFill>
                <a:srgbClr val="FF9518"/>
              </a:solidFill>
              <a:latin typeface="Tajawal Medium"/>
              <a:ea typeface="Tajawal Medium"/>
              <a:cs typeface="Tajawal Medium"/>
              <a:sym typeface="Tajawal Medium"/>
            </a:endParaRPr>
          </a:p>
        </p:txBody>
      </p:sp>
      <p:sp>
        <p:nvSpPr>
          <p:cNvPr id="32" name="Google Shape;32;p44"/>
          <p:cNvSpPr/>
          <p:nvPr/>
        </p:nvSpPr>
        <p:spPr>
          <a:xfrm>
            <a:off x="23812" y="12677"/>
            <a:ext cx="9532937" cy="16097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3" name="Google Shape;33;p44"/>
          <p:cNvSpPr/>
          <p:nvPr/>
        </p:nvSpPr>
        <p:spPr>
          <a:xfrm>
            <a:off x="217487" y="14265"/>
            <a:ext cx="2446337"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4" name="Google Shape;34;p44"/>
          <p:cNvSpPr/>
          <p:nvPr/>
        </p:nvSpPr>
        <p:spPr>
          <a:xfrm>
            <a:off x="109537" y="14265"/>
            <a:ext cx="2446337"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5" name="Google Shape;35;p44"/>
          <p:cNvSpPr/>
          <p:nvPr/>
        </p:nvSpPr>
        <p:spPr>
          <a:xfrm>
            <a:off x="158967" y="1361858"/>
            <a:ext cx="8220075" cy="2089305"/>
          </a:xfrm>
          <a:custGeom>
            <a:avLst/>
            <a:gdLst/>
            <a:ahLst/>
            <a:cxnLst/>
            <a:rect l="l" t="t" r="r" b="b"/>
            <a:pathLst>
              <a:path w="3744" h="387" extrusionOk="0">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 name="Google Shape;36;p44"/>
          <p:cNvSpPr/>
          <p:nvPr/>
        </p:nvSpPr>
        <p:spPr>
          <a:xfrm>
            <a:off x="0" y="14265"/>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7" name="Google Shape;37;p44"/>
          <p:cNvSpPr txBox="1"/>
          <p:nvPr/>
        </p:nvSpPr>
        <p:spPr>
          <a:xfrm>
            <a:off x="414264" y="283705"/>
            <a:ext cx="1385316"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01</a:t>
            </a:r>
            <a:endParaRPr sz="2800" b="0" i="0" u="none" strike="noStrike" cap="none">
              <a:solidFill>
                <a:srgbClr val="FF9518"/>
              </a:solidFill>
              <a:latin typeface="Tajawal Medium"/>
              <a:ea typeface="Tajawal Medium"/>
              <a:cs typeface="Tajawal Medium"/>
              <a:sym typeface="Tajawal Medium"/>
            </a:endParaRPr>
          </a:p>
        </p:txBody>
      </p:sp>
      <p:sp>
        <p:nvSpPr>
          <p:cNvPr id="38" name="Google Shape;38;p44"/>
          <p:cNvSpPr txBox="1">
            <a:spLocks noGrp="1"/>
          </p:cNvSpPr>
          <p:nvPr>
            <p:ph type="title"/>
          </p:nvPr>
        </p:nvSpPr>
        <p:spPr>
          <a:xfrm>
            <a:off x="622775" y="1894307"/>
            <a:ext cx="7043900" cy="105424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2F2F2"/>
              </a:buClr>
              <a:buSzPts val="3600"/>
              <a:buFont typeface="Calibri"/>
              <a:buNone/>
              <a:defRPr sz="3600">
                <a:solidFill>
                  <a:srgbClr val="F2F2F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44"/>
          <p:cNvSpPr txBox="1">
            <a:spLocks noGrp="1"/>
          </p:cNvSpPr>
          <p:nvPr>
            <p:ph type="body" idx="1"/>
          </p:nvPr>
        </p:nvSpPr>
        <p:spPr>
          <a:xfrm>
            <a:off x="272016" y="3746311"/>
            <a:ext cx="8324454" cy="2383473"/>
          </a:xfrm>
          <a:prstGeom prst="rect">
            <a:avLst/>
          </a:prstGeom>
          <a:noFill/>
          <a:ln>
            <a:noFill/>
          </a:ln>
        </p:spPr>
        <p:txBody>
          <a:bodyPr spcFirstLastPara="1" wrap="square" lIns="91425" tIns="45700" rIns="91425" bIns="45700" anchor="t" anchorCtr="0">
            <a:normAutofit/>
          </a:bodyPr>
          <a:lstStyle>
            <a:lvl1pPr marL="457200" lvl="0" indent="-381000" algn="l">
              <a:lnSpc>
                <a:spcPct val="150000"/>
              </a:lnSpc>
              <a:spcBef>
                <a:spcPts val="1000"/>
              </a:spcBef>
              <a:spcAft>
                <a:spcPts val="0"/>
              </a:spcAft>
              <a:buClr>
                <a:schemeClr val="dk1"/>
              </a:buClr>
              <a:buSzPts val="2400"/>
              <a:buChar char="•"/>
              <a:defRPr sz="2400"/>
            </a:lvl1pPr>
            <a:lvl2pPr marL="914400" lvl="1" indent="-355600" algn="l">
              <a:lnSpc>
                <a:spcPct val="150000"/>
              </a:lnSpc>
              <a:spcBef>
                <a:spcPts val="500"/>
              </a:spcBef>
              <a:spcAft>
                <a:spcPts val="0"/>
              </a:spcAft>
              <a:buClr>
                <a:schemeClr val="dk1"/>
              </a:buClr>
              <a:buSzPts val="2000"/>
              <a:buChar char="•"/>
              <a:defRPr sz="2000"/>
            </a:lvl2pPr>
            <a:lvl3pPr marL="1371600" lvl="2" indent="-342900" algn="l">
              <a:lnSpc>
                <a:spcPct val="150000"/>
              </a:lnSpc>
              <a:spcBef>
                <a:spcPts val="500"/>
              </a:spcBef>
              <a:spcAft>
                <a:spcPts val="0"/>
              </a:spcAft>
              <a:buClr>
                <a:schemeClr val="dk1"/>
              </a:buClr>
              <a:buSzPts val="1800"/>
              <a:buChar char="•"/>
              <a:defRPr sz="1800"/>
            </a:lvl3pPr>
            <a:lvl4pPr marL="1828800" lvl="3" indent="-330200" algn="l">
              <a:lnSpc>
                <a:spcPct val="150000"/>
              </a:lnSpc>
              <a:spcBef>
                <a:spcPts val="500"/>
              </a:spcBef>
              <a:spcAft>
                <a:spcPts val="0"/>
              </a:spcAft>
              <a:buClr>
                <a:schemeClr val="dk1"/>
              </a:buClr>
              <a:buSzPts val="1600"/>
              <a:buChar char="•"/>
              <a:defRPr sz="1600"/>
            </a:lvl4pPr>
            <a:lvl5pPr marL="2286000" lvl="4" indent="-330200" algn="l">
              <a:lnSpc>
                <a:spcPct val="15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0" name="Google Shape;40;p44"/>
          <p:cNvPicPr preferRelativeResize="0"/>
          <p:nvPr/>
        </p:nvPicPr>
        <p:blipFill rotWithShape="1">
          <a:blip r:embed="rId5">
            <a:alphaModFix/>
          </a:blip>
          <a:srcRect/>
          <a:stretch/>
        </p:blipFill>
        <p:spPr>
          <a:xfrm>
            <a:off x="8817450" y="1331392"/>
            <a:ext cx="3179850" cy="4972041"/>
          </a:xfrm>
          <a:prstGeom prst="rect">
            <a:avLst/>
          </a:prstGeom>
          <a:noFill/>
          <a:ln>
            <a:noFill/>
          </a:ln>
        </p:spPr>
      </p:pic>
      <p:pic>
        <p:nvPicPr>
          <p:cNvPr id="41" name="Google Shape;41;p44"/>
          <p:cNvPicPr preferRelativeResize="0"/>
          <p:nvPr/>
        </p:nvPicPr>
        <p:blipFill rotWithShape="1">
          <a:blip r:embed="rId6">
            <a:alphaModFix/>
          </a:blip>
          <a:srcRect/>
          <a:stretch/>
        </p:blipFill>
        <p:spPr>
          <a:xfrm>
            <a:off x="8898469" y="2328678"/>
            <a:ext cx="3021515" cy="270953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2"/>
        <p:cNvGrpSpPr/>
        <p:nvPr/>
      </p:nvGrpSpPr>
      <p:grpSpPr>
        <a:xfrm>
          <a:off x="0" y="0"/>
          <a:ext cx="0" cy="0"/>
          <a:chOff x="0" y="0"/>
          <a:chExt cx="0" cy="0"/>
        </a:xfrm>
      </p:grpSpPr>
      <p:sp>
        <p:nvSpPr>
          <p:cNvPr id="43" name="Google Shape;43;p43"/>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r>
              <a:rPr lang="en-US"/>
              <a:t>L1 - </a:t>
            </a:r>
            <a:fld id="{00000000-1234-1234-1234-123412341234}" type="slidenum">
              <a:rPr lang="en-US"/>
              <a:t>‹#›</a:t>
            </a:fld>
            <a:endParaRPr/>
          </a:p>
        </p:txBody>
      </p:sp>
      <p:sp>
        <p:nvSpPr>
          <p:cNvPr id="44" name="Google Shape;44;p43"/>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TITLE OF SLIDE</a:t>
            </a:r>
            <a:endParaRPr sz="2800" b="0" i="0" u="none" strike="noStrike" cap="none">
              <a:solidFill>
                <a:srgbClr val="FF9518"/>
              </a:solidFill>
              <a:latin typeface="Tajawal Medium"/>
              <a:ea typeface="Tajawal Medium"/>
              <a:cs typeface="Tajawal Medium"/>
              <a:sym typeface="Tajawal Medium"/>
            </a:endParaRPr>
          </a:p>
        </p:txBody>
      </p:sp>
      <p:sp>
        <p:nvSpPr>
          <p:cNvPr id="45" name="Google Shape;45;p43"/>
          <p:cNvSpPr txBox="1"/>
          <p:nvPr/>
        </p:nvSpPr>
        <p:spPr>
          <a:xfrm>
            <a:off x="272016" y="236724"/>
            <a:ext cx="1484702"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1</a:t>
            </a:r>
            <a:endParaRPr sz="2800" b="0" i="0" u="none" strike="noStrike" cap="none">
              <a:solidFill>
                <a:srgbClr val="FF9518"/>
              </a:solidFill>
              <a:latin typeface="Tajawal Medium"/>
              <a:ea typeface="Tajawal Medium"/>
              <a:cs typeface="Tajawal Medium"/>
              <a:sym typeface="Tajawal Medium"/>
            </a:endParaRPr>
          </a:p>
        </p:txBody>
      </p:sp>
      <p:sp>
        <p:nvSpPr>
          <p:cNvPr id="46" name="Google Shape;46;p43"/>
          <p:cNvSpPr txBox="1"/>
          <p:nvPr/>
        </p:nvSpPr>
        <p:spPr>
          <a:xfrm>
            <a:off x="2674188" y="607260"/>
            <a:ext cx="892726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TITLE OF SLIDE</a:t>
            </a:r>
            <a:endParaRPr sz="2800" b="0" i="0" u="none" strike="noStrike" cap="none">
              <a:solidFill>
                <a:srgbClr val="FF9518"/>
              </a:solidFill>
              <a:latin typeface="Tajawal Medium"/>
              <a:ea typeface="Tajawal Medium"/>
              <a:cs typeface="Tajawal Medium"/>
              <a:sym typeface="Tajawal Medium"/>
            </a:endParaRPr>
          </a:p>
        </p:txBody>
      </p:sp>
      <p:sp>
        <p:nvSpPr>
          <p:cNvPr id="47" name="Google Shape;47;p4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Chapter</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01</a:t>
            </a:r>
            <a:endParaRPr sz="2800" b="0" i="0" u="none" strike="noStrike" cap="none">
              <a:solidFill>
                <a:srgbClr val="FF9518"/>
              </a:solidFill>
              <a:latin typeface="Tajawal Medium"/>
              <a:ea typeface="Tajawal Medium"/>
              <a:cs typeface="Tajawal Medium"/>
              <a:sym typeface="Tajawal Medium"/>
            </a:endParaRPr>
          </a:p>
        </p:txBody>
      </p:sp>
      <p:pic>
        <p:nvPicPr>
          <p:cNvPr id="48" name="Google Shape;48;p43"/>
          <p:cNvPicPr preferRelativeResize="0"/>
          <p:nvPr/>
        </p:nvPicPr>
        <p:blipFill rotWithShape="1">
          <a:blip r:embed="rId2">
            <a:alphaModFix/>
          </a:blip>
          <a:srcRect/>
          <a:stretch/>
        </p:blipFill>
        <p:spPr>
          <a:xfrm>
            <a:off x="9833969" y="-27434"/>
            <a:ext cx="2483250" cy="6912868"/>
          </a:xfrm>
          <a:prstGeom prst="rect">
            <a:avLst/>
          </a:prstGeom>
          <a:noFill/>
          <a:ln>
            <a:noFill/>
          </a:ln>
        </p:spPr>
      </p:pic>
      <p:pic>
        <p:nvPicPr>
          <p:cNvPr id="49" name="Google Shape;49;p43"/>
          <p:cNvPicPr preferRelativeResize="0"/>
          <p:nvPr/>
        </p:nvPicPr>
        <p:blipFill rotWithShape="1">
          <a:blip r:embed="rId3">
            <a:alphaModFix/>
          </a:blip>
          <a:srcRect/>
          <a:stretch/>
        </p:blipFill>
        <p:spPr>
          <a:xfrm>
            <a:off x="2297908" y="6377876"/>
            <a:ext cx="9902229" cy="204838"/>
          </a:xfrm>
          <a:prstGeom prst="rect">
            <a:avLst/>
          </a:prstGeom>
          <a:noFill/>
          <a:ln>
            <a:noFill/>
          </a:ln>
        </p:spPr>
      </p:pic>
      <p:pic>
        <p:nvPicPr>
          <p:cNvPr id="50" name="Google Shape;50;p4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1" name="Google Shape;51;p43"/>
          <p:cNvPicPr preferRelativeResize="0"/>
          <p:nvPr/>
        </p:nvPicPr>
        <p:blipFill rotWithShape="1">
          <a:blip r:embed="rId4">
            <a:alphaModFix/>
          </a:blip>
          <a:srcRect/>
          <a:stretch/>
        </p:blipFill>
        <p:spPr>
          <a:xfrm>
            <a:off x="12072675" y="2204822"/>
            <a:ext cx="238650" cy="2709534"/>
          </a:xfrm>
          <a:prstGeom prst="rect">
            <a:avLst/>
          </a:prstGeom>
          <a:noFill/>
          <a:ln>
            <a:noFill/>
          </a:ln>
        </p:spPr>
      </p:pic>
      <p:sp>
        <p:nvSpPr>
          <p:cNvPr id="52" name="Google Shape;52;p43"/>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TITLE OF SLIDE</a:t>
            </a:r>
            <a:endParaRPr sz="2800" b="0" i="0" u="none" strike="noStrike" cap="none">
              <a:solidFill>
                <a:srgbClr val="FF9518"/>
              </a:solidFill>
              <a:latin typeface="Tajawal Medium"/>
              <a:ea typeface="Tajawal Medium"/>
              <a:cs typeface="Tajawal Medium"/>
              <a:sym typeface="Tajawal Medium"/>
            </a:endParaRPr>
          </a:p>
        </p:txBody>
      </p:sp>
      <p:sp>
        <p:nvSpPr>
          <p:cNvPr id="53" name="Google Shape;53;p43"/>
          <p:cNvSpPr txBox="1"/>
          <p:nvPr/>
        </p:nvSpPr>
        <p:spPr>
          <a:xfrm>
            <a:off x="272016" y="236724"/>
            <a:ext cx="1484702"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1</a:t>
            </a:r>
            <a:endParaRPr sz="2800" b="0" i="0" u="none" strike="noStrike" cap="none">
              <a:solidFill>
                <a:srgbClr val="FF9518"/>
              </a:solidFill>
              <a:latin typeface="Tajawal Medium"/>
              <a:ea typeface="Tajawal Medium"/>
              <a:cs typeface="Tajawal Medium"/>
              <a:sym typeface="Tajawal Medium"/>
            </a:endParaRPr>
          </a:p>
        </p:txBody>
      </p:sp>
      <p:sp>
        <p:nvSpPr>
          <p:cNvPr id="54" name="Google Shape;54;p43"/>
          <p:cNvSpPr/>
          <p:nvPr/>
        </p:nvSpPr>
        <p:spPr>
          <a:xfrm>
            <a:off x="23812" y="12677"/>
            <a:ext cx="9532937" cy="16097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5" name="Google Shape;55;p43"/>
          <p:cNvSpPr/>
          <p:nvPr/>
        </p:nvSpPr>
        <p:spPr>
          <a:xfrm>
            <a:off x="217487" y="14265"/>
            <a:ext cx="2446337"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6" name="Google Shape;56;p43"/>
          <p:cNvSpPr/>
          <p:nvPr/>
        </p:nvSpPr>
        <p:spPr>
          <a:xfrm>
            <a:off x="109537" y="14265"/>
            <a:ext cx="2446337"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7" name="Google Shape;57;p43"/>
          <p:cNvSpPr/>
          <p:nvPr/>
        </p:nvSpPr>
        <p:spPr>
          <a:xfrm>
            <a:off x="1501775" y="460352"/>
            <a:ext cx="8220075" cy="838200"/>
          </a:xfrm>
          <a:custGeom>
            <a:avLst/>
            <a:gdLst/>
            <a:ahLst/>
            <a:cxnLst/>
            <a:rect l="l" t="t" r="r" b="b"/>
            <a:pathLst>
              <a:path w="3744" h="387" extrusionOk="0">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8" name="Google Shape;58;p43"/>
          <p:cNvSpPr/>
          <p:nvPr/>
        </p:nvSpPr>
        <p:spPr>
          <a:xfrm>
            <a:off x="0" y="14265"/>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9" name="Google Shape;59;p43"/>
          <p:cNvSpPr txBox="1"/>
          <p:nvPr/>
        </p:nvSpPr>
        <p:spPr>
          <a:xfrm>
            <a:off x="390839" y="251650"/>
            <a:ext cx="1385316"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1</a:t>
            </a:r>
            <a:endParaRPr sz="2800" b="0" i="0" u="none" strike="noStrike" cap="none">
              <a:solidFill>
                <a:srgbClr val="FF9518"/>
              </a:solidFill>
              <a:latin typeface="Tajawal Medium"/>
              <a:ea typeface="Tajawal Medium"/>
              <a:cs typeface="Tajawal Medium"/>
              <a:sym typeface="Tajawal Medium"/>
            </a:endParaRPr>
          </a:p>
        </p:txBody>
      </p:sp>
      <p:sp>
        <p:nvSpPr>
          <p:cNvPr id="60" name="Google Shape;60;p43"/>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2F2F2"/>
              </a:buClr>
              <a:buSzPts val="3600"/>
              <a:buFont typeface="Calibri"/>
              <a:buNone/>
              <a:defRPr sz="3600">
                <a:solidFill>
                  <a:srgbClr val="F2F2F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43"/>
          <p:cNvSpPr txBox="1">
            <a:spLocks noGrp="1"/>
          </p:cNvSpPr>
          <p:nvPr>
            <p:ph type="body" idx="1"/>
          </p:nvPr>
        </p:nvSpPr>
        <p:spPr>
          <a:xfrm>
            <a:off x="272016" y="1667741"/>
            <a:ext cx="8324454" cy="4509222"/>
          </a:xfrm>
          <a:prstGeom prst="rect">
            <a:avLst/>
          </a:prstGeom>
          <a:noFill/>
          <a:ln>
            <a:noFill/>
          </a:ln>
        </p:spPr>
        <p:txBody>
          <a:bodyPr spcFirstLastPara="1" wrap="square" lIns="91425" tIns="45700" rIns="91425" bIns="45700" anchor="t" anchorCtr="0">
            <a:normAutofit/>
          </a:bodyPr>
          <a:lstStyle>
            <a:lvl1pPr marL="457200" lvl="0" indent="-381000" algn="l">
              <a:lnSpc>
                <a:spcPct val="150000"/>
              </a:lnSpc>
              <a:spcBef>
                <a:spcPts val="1000"/>
              </a:spcBef>
              <a:spcAft>
                <a:spcPts val="0"/>
              </a:spcAft>
              <a:buClr>
                <a:schemeClr val="dk1"/>
              </a:buClr>
              <a:buSzPts val="2400"/>
              <a:buChar char="•"/>
              <a:defRPr sz="2400"/>
            </a:lvl1pPr>
            <a:lvl2pPr marL="914400" lvl="1" indent="-355600" algn="l">
              <a:lnSpc>
                <a:spcPct val="150000"/>
              </a:lnSpc>
              <a:spcBef>
                <a:spcPts val="500"/>
              </a:spcBef>
              <a:spcAft>
                <a:spcPts val="0"/>
              </a:spcAft>
              <a:buClr>
                <a:schemeClr val="dk1"/>
              </a:buClr>
              <a:buSzPts val="2000"/>
              <a:buChar char="•"/>
              <a:defRPr sz="2000"/>
            </a:lvl2pPr>
            <a:lvl3pPr marL="1371600" lvl="2" indent="-342900" algn="l">
              <a:lnSpc>
                <a:spcPct val="150000"/>
              </a:lnSpc>
              <a:spcBef>
                <a:spcPts val="500"/>
              </a:spcBef>
              <a:spcAft>
                <a:spcPts val="0"/>
              </a:spcAft>
              <a:buClr>
                <a:schemeClr val="dk1"/>
              </a:buClr>
              <a:buSzPts val="1800"/>
              <a:buChar char="•"/>
              <a:defRPr sz="1800"/>
            </a:lvl3pPr>
            <a:lvl4pPr marL="1828800" lvl="3" indent="-330200" algn="l">
              <a:lnSpc>
                <a:spcPct val="150000"/>
              </a:lnSpc>
              <a:spcBef>
                <a:spcPts val="500"/>
              </a:spcBef>
              <a:spcAft>
                <a:spcPts val="0"/>
              </a:spcAft>
              <a:buClr>
                <a:schemeClr val="dk1"/>
              </a:buClr>
              <a:buSzPts val="1600"/>
              <a:buChar char="•"/>
              <a:defRPr sz="1600"/>
            </a:lvl4pPr>
            <a:lvl5pPr marL="2286000" lvl="4" indent="-330200" algn="l">
              <a:lnSpc>
                <a:spcPct val="15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2" name="Google Shape;62;p43"/>
          <p:cNvPicPr preferRelativeResize="0"/>
          <p:nvPr/>
        </p:nvPicPr>
        <p:blipFill rotWithShape="1">
          <a:blip r:embed="rId5">
            <a:alphaModFix/>
          </a:blip>
          <a:srcRect/>
          <a:stretch/>
        </p:blipFill>
        <p:spPr>
          <a:xfrm>
            <a:off x="8817450" y="1331392"/>
            <a:ext cx="3179850" cy="4972041"/>
          </a:xfrm>
          <a:prstGeom prst="rect">
            <a:avLst/>
          </a:prstGeom>
          <a:noFill/>
          <a:ln>
            <a:noFill/>
          </a:ln>
        </p:spPr>
      </p:pic>
      <p:pic>
        <p:nvPicPr>
          <p:cNvPr id="63" name="Google Shape;63;p43"/>
          <p:cNvPicPr preferRelativeResize="0"/>
          <p:nvPr/>
        </p:nvPicPr>
        <p:blipFill rotWithShape="1">
          <a:blip r:embed="rId6">
            <a:alphaModFix/>
          </a:blip>
          <a:srcRect/>
          <a:stretch/>
        </p:blipFill>
        <p:spPr>
          <a:xfrm>
            <a:off x="0" y="6191286"/>
            <a:ext cx="781679" cy="700968"/>
          </a:xfrm>
          <a:prstGeom prst="rect">
            <a:avLst/>
          </a:prstGeom>
          <a:noFill/>
          <a:ln>
            <a:noFill/>
          </a:ln>
        </p:spPr>
      </p:pic>
      <p:sp>
        <p:nvSpPr>
          <p:cNvPr id="64" name="Google Shape;64;p43"/>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lvl1pPr marL="457200" lvl="0" indent="-228600" algn="ctr">
              <a:lnSpc>
                <a:spcPct val="150000"/>
              </a:lnSpc>
              <a:spcBef>
                <a:spcPts val="1000"/>
              </a:spcBef>
              <a:spcAft>
                <a:spcPts val="0"/>
              </a:spcAft>
              <a:buClr>
                <a:schemeClr val="dk1"/>
              </a:buClr>
              <a:buSzPts val="2400"/>
              <a:buNone/>
              <a:defRPr sz="2400"/>
            </a:lvl1pPr>
            <a:lvl2pPr marL="914400" lvl="1" indent="-228600" algn="ctr">
              <a:lnSpc>
                <a:spcPct val="150000"/>
              </a:lnSpc>
              <a:spcBef>
                <a:spcPts val="500"/>
              </a:spcBef>
              <a:spcAft>
                <a:spcPts val="0"/>
              </a:spcAft>
              <a:buClr>
                <a:schemeClr val="dk1"/>
              </a:buClr>
              <a:buSzPts val="2000"/>
              <a:buNone/>
              <a:defRPr sz="2000"/>
            </a:lvl2pPr>
            <a:lvl3pPr marL="1371600" lvl="2" indent="-228600" algn="ctr">
              <a:lnSpc>
                <a:spcPct val="150000"/>
              </a:lnSpc>
              <a:spcBef>
                <a:spcPts val="500"/>
              </a:spcBef>
              <a:spcAft>
                <a:spcPts val="0"/>
              </a:spcAft>
              <a:buClr>
                <a:schemeClr val="dk1"/>
              </a:buClr>
              <a:buSzPts val="1800"/>
              <a:buNone/>
              <a:defRPr sz="1800"/>
            </a:lvl3pPr>
            <a:lvl4pPr marL="1828800" lvl="3" indent="-228600" algn="ctr">
              <a:lnSpc>
                <a:spcPct val="150000"/>
              </a:lnSpc>
              <a:spcBef>
                <a:spcPts val="500"/>
              </a:spcBef>
              <a:spcAft>
                <a:spcPts val="0"/>
              </a:spcAft>
              <a:buClr>
                <a:schemeClr val="dk1"/>
              </a:buClr>
              <a:buSzPts val="1600"/>
              <a:buNone/>
              <a:defRPr sz="1600"/>
            </a:lvl4pPr>
            <a:lvl5pPr marL="2286000" lvl="4" indent="-228600" algn="ctr">
              <a:lnSpc>
                <a:spcPct val="150000"/>
              </a:lnSpc>
              <a:spcBef>
                <a:spcPts val="500"/>
              </a:spcBef>
              <a:spcAft>
                <a:spcPts val="0"/>
              </a:spcAft>
              <a:buClr>
                <a:schemeClr val="dk1"/>
              </a:buClr>
              <a:buSzPts val="1600"/>
              <a:buNone/>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5"/>
        <p:cNvGrpSpPr/>
        <p:nvPr/>
      </p:nvGrpSpPr>
      <p:grpSpPr>
        <a:xfrm>
          <a:off x="0" y="0"/>
          <a:ext cx="0" cy="0"/>
          <a:chOff x="0" y="0"/>
          <a:chExt cx="0" cy="0"/>
        </a:xfrm>
      </p:grpSpPr>
      <p:sp>
        <p:nvSpPr>
          <p:cNvPr id="66" name="Google Shape;66;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 name="Google Shape;68;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 name="Google Shape;69;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2"/>
        <p:cNvGrpSpPr/>
        <p:nvPr/>
      </p:nvGrpSpPr>
      <p:grpSpPr>
        <a:xfrm>
          <a:off x="0" y="0"/>
          <a:ext cx="0" cy="0"/>
          <a:chOff x="0" y="0"/>
          <a:chExt cx="0" cy="0"/>
        </a:xfrm>
      </p:grpSpPr>
      <p:sp>
        <p:nvSpPr>
          <p:cNvPr id="73" name="Google Shape;73;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5" name="Google Shape;75;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 name="Google Shape;76;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7" name="Google Shape;77;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 name="Google Shape;78;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1"/>
        <p:cNvGrpSpPr/>
        <p:nvPr/>
      </p:nvGrpSpPr>
      <p:grpSpPr>
        <a:xfrm>
          <a:off x="0" y="0"/>
          <a:ext cx="0" cy="0"/>
          <a:chOff x="0" y="0"/>
          <a:chExt cx="0" cy="0"/>
        </a:xfrm>
      </p:grpSpPr>
      <p:sp>
        <p:nvSpPr>
          <p:cNvPr id="82" name="Google Shape;82;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6"/>
        <p:cNvGrpSpPr/>
        <p:nvPr/>
      </p:nvGrpSpPr>
      <p:grpSpPr>
        <a:xfrm>
          <a:off x="0" y="0"/>
          <a:ext cx="0" cy="0"/>
          <a:chOff x="0" y="0"/>
          <a:chExt cx="0" cy="0"/>
        </a:xfrm>
      </p:grpSpPr>
      <p:sp>
        <p:nvSpPr>
          <p:cNvPr id="87" name="Google Shape;87;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89" name="Google Shape;89;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0" name="Google Shape;9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3"/>
        <p:cNvGrpSpPr/>
        <p:nvPr/>
      </p:nvGrpSpPr>
      <p:grpSpPr>
        <a:xfrm>
          <a:off x="0" y="0"/>
          <a:ext cx="0" cy="0"/>
          <a:chOff x="0" y="0"/>
          <a:chExt cx="0" cy="0"/>
        </a:xfrm>
      </p:grpSpPr>
      <p:sp>
        <p:nvSpPr>
          <p:cNvPr id="94" name="Google Shape;94;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50"/>
          <p:cNvSpPr>
            <a:spLocks noGrp="1"/>
          </p:cNvSpPr>
          <p:nvPr>
            <p:ph type="pic" idx="2"/>
          </p:nvPr>
        </p:nvSpPr>
        <p:spPr>
          <a:xfrm>
            <a:off x="5183188" y="987425"/>
            <a:ext cx="6172200" cy="4873625"/>
          </a:xfrm>
          <a:prstGeom prst="rect">
            <a:avLst/>
          </a:prstGeom>
          <a:noFill/>
          <a:ln>
            <a:noFill/>
          </a:ln>
        </p:spPr>
      </p:sp>
      <p:sp>
        <p:nvSpPr>
          <p:cNvPr id="96" name="Google Shape;96;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7" name="Google Shape;97;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0"/>
        <p:cNvGrpSpPr/>
        <p:nvPr/>
      </p:nvGrpSpPr>
      <p:grpSpPr>
        <a:xfrm>
          <a:off x="0" y="0"/>
          <a:ext cx="0" cy="0"/>
          <a:chOff x="0" y="0"/>
          <a:chExt cx="0" cy="0"/>
        </a:xfrm>
      </p:grpSpPr>
      <p:sp>
        <p:nvSpPr>
          <p:cNvPr id="101" name="Google Shape;101;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3" name="Google Shape;103;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06"/>
        <p:cNvGrpSpPr/>
        <p:nvPr/>
      </p:nvGrpSpPr>
      <p:grpSpPr>
        <a:xfrm>
          <a:off x="0" y="0"/>
          <a:ext cx="0" cy="0"/>
          <a:chOff x="0" y="0"/>
          <a:chExt cx="0" cy="0"/>
        </a:xfrm>
      </p:grpSpPr>
      <p:sp>
        <p:nvSpPr>
          <p:cNvPr id="107" name="Google Shape;107;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 name="Google Shape;108;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1" name="Google Shape;111;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117" name="Google Shape;117;p1"/>
          <p:cNvSpPr/>
          <p:nvPr/>
        </p:nvSpPr>
        <p:spPr>
          <a:xfrm rot="10800000">
            <a:off x="-79022" y="-78619"/>
            <a:ext cx="12350045" cy="7044267"/>
          </a:xfrm>
          <a:prstGeom prst="rect">
            <a:avLst/>
          </a:prstGeom>
          <a:gradFill>
            <a:gsLst>
              <a:gs pos="0">
                <a:srgbClr val="86CEFF">
                  <a:alpha val="32549"/>
                </a:srgbClr>
              </a:gs>
              <a:gs pos="50000">
                <a:srgbClr val="B6DFFF">
                  <a:alpha val="21568"/>
                </a:srgbClr>
              </a:gs>
              <a:gs pos="100000">
                <a:srgbClr val="DBEEFE">
                  <a:alpha val="43529"/>
                </a:srgbClr>
              </a:gs>
            </a:gsLst>
            <a:lin ang="54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8" name="Google Shape;118;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119" name="Google Shape;119;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120" name="Google Shape;120;p1"/>
          <p:cNvPicPr preferRelativeResize="0"/>
          <p:nvPr/>
        </p:nvPicPr>
        <p:blipFill rotWithShape="1">
          <a:blip r:embed="rId6">
            <a:alphaModFix/>
          </a:blip>
          <a:srcRect/>
          <a:stretch/>
        </p:blipFill>
        <p:spPr>
          <a:xfrm>
            <a:off x="15703" y="264954"/>
            <a:ext cx="7223901" cy="1972334"/>
          </a:xfrm>
          <a:prstGeom prst="rect">
            <a:avLst/>
          </a:prstGeom>
          <a:noFill/>
          <a:ln>
            <a:noFill/>
          </a:ln>
        </p:spPr>
      </p:pic>
      <p:pic>
        <p:nvPicPr>
          <p:cNvPr id="121" name="Google Shape;121;p1"/>
          <p:cNvPicPr preferRelativeResize="0"/>
          <p:nvPr/>
        </p:nvPicPr>
        <p:blipFill rotWithShape="1">
          <a:blip r:embed="rId7">
            <a:alphaModFix/>
          </a:blip>
          <a:srcRect/>
          <a:stretch/>
        </p:blipFill>
        <p:spPr>
          <a:xfrm>
            <a:off x="6276609" y="3125529"/>
            <a:ext cx="5882401" cy="1034667"/>
          </a:xfrm>
          <a:prstGeom prst="rect">
            <a:avLst/>
          </a:prstGeom>
          <a:noFill/>
          <a:ln>
            <a:noFill/>
          </a:ln>
        </p:spPr>
      </p:pic>
      <p:sp>
        <p:nvSpPr>
          <p:cNvPr id="122" name="Google Shape;122;p1"/>
          <p:cNvSpPr txBox="1"/>
          <p:nvPr/>
        </p:nvSpPr>
        <p:spPr>
          <a:xfrm>
            <a:off x="65396" y="558623"/>
            <a:ext cx="7124514" cy="95406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dirty="0">
                <a:solidFill>
                  <a:schemeClr val="lt1"/>
                </a:solidFill>
                <a:latin typeface="Tajawal Medium"/>
                <a:ea typeface="Tajawal Medium"/>
                <a:cs typeface="Tajawal Medium"/>
                <a:sym typeface="Tajawal Medium"/>
              </a:rPr>
              <a:t>Financial Management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US" sz="2800" b="0" i="0" u="none" strike="noStrike" cap="none" dirty="0">
                <a:solidFill>
                  <a:srgbClr val="24A9E1"/>
                </a:solidFill>
                <a:latin typeface="Tajawal Medium"/>
                <a:ea typeface="Tajawal Medium"/>
                <a:cs typeface="Tajawal Medium"/>
                <a:sym typeface="Tajawal Medium"/>
              </a:rPr>
              <a:t>Prepared by Dr. Mohamed Hamouda</a:t>
            </a:r>
            <a:endParaRPr sz="1400" b="0" i="0" u="none" strike="noStrike" cap="none" dirty="0">
              <a:solidFill>
                <a:srgbClr val="000000"/>
              </a:solidFill>
              <a:latin typeface="Arial"/>
              <a:ea typeface="Arial"/>
              <a:cs typeface="Arial"/>
              <a:sym typeface="Arial"/>
            </a:endParaRPr>
          </a:p>
        </p:txBody>
      </p:sp>
      <p:sp>
        <p:nvSpPr>
          <p:cNvPr id="123" name="Google Shape;123;p1"/>
          <p:cNvSpPr txBox="1"/>
          <p:nvPr/>
        </p:nvSpPr>
        <p:spPr>
          <a:xfrm>
            <a:off x="6266729" y="3153452"/>
            <a:ext cx="6204108" cy="95406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dirty="0">
                <a:solidFill>
                  <a:schemeClr val="lt1"/>
                </a:solidFill>
                <a:latin typeface="Calibri"/>
                <a:ea typeface="Calibri"/>
                <a:cs typeface="Calibri"/>
                <a:sym typeface="Calibri"/>
              </a:rPr>
              <a:t>Lecture 1</a:t>
            </a:r>
            <a:endParaRPr sz="1400" b="0" i="0" u="none" strike="noStrike" cap="none" dirty="0">
              <a:solidFill>
                <a:srgbClr val="000000"/>
              </a:solidFill>
              <a:latin typeface="Arial"/>
              <a:ea typeface="Arial"/>
              <a:cs typeface="Arial"/>
              <a:sym typeface="Arial"/>
            </a:endParaRPr>
          </a:p>
          <a:p>
            <a:pPr lvl="0">
              <a:buSzPts val="2800"/>
            </a:pPr>
            <a:r>
              <a:rPr lang="en-US" sz="2800" b="0" i="0" u="none" strike="noStrike" cap="none" dirty="0">
                <a:solidFill>
                  <a:schemeClr val="lt1"/>
                </a:solidFill>
                <a:latin typeface="Tajawal Medium"/>
                <a:ea typeface="Tajawal Medium"/>
                <a:cs typeface="Tajawal Medium"/>
                <a:sym typeface="Tajawal Medium"/>
              </a:rPr>
              <a:t>Introduction to financial </a:t>
            </a:r>
            <a:r>
              <a:rPr lang="en-US" sz="2800" dirty="0">
                <a:solidFill>
                  <a:schemeClr val="lt1"/>
                </a:solidFill>
                <a:latin typeface="Tajawal Medium"/>
                <a:ea typeface="Tajawal Medium"/>
                <a:cs typeface="Tajawal Medium"/>
                <a:sym typeface="Tajawal Medium"/>
              </a:rPr>
              <a:t>Management</a:t>
            </a:r>
            <a:endParaRPr sz="2800" b="0" i="0" u="none" strike="noStrike" cap="none"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4"/>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a:t>
            </a:fld>
            <a:endParaRPr/>
          </a:p>
        </p:txBody>
      </p:sp>
      <p:sp>
        <p:nvSpPr>
          <p:cNvPr id="129" name="Google Shape;129;p4"/>
          <p:cNvSpPr txBox="1">
            <a:spLocks noGrp="1"/>
          </p:cNvSpPr>
          <p:nvPr>
            <p:ph type="title"/>
          </p:nvPr>
        </p:nvSpPr>
        <p:spPr>
          <a:xfrm>
            <a:off x="622775" y="1894307"/>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a:t>Introduction to the course</a:t>
            </a:r>
            <a:endParaRPr/>
          </a:p>
        </p:txBody>
      </p:sp>
      <p:pic>
        <p:nvPicPr>
          <p:cNvPr id="130" name="Google Shape;130;p4"/>
          <p:cNvPicPr preferRelativeResize="0"/>
          <p:nvPr/>
        </p:nvPicPr>
        <p:blipFill rotWithShape="1">
          <a:blip r:embed="rId3">
            <a:alphaModFix/>
          </a:blip>
          <a:srcRect/>
          <a:stretch/>
        </p:blipFill>
        <p:spPr>
          <a:xfrm>
            <a:off x="2793242" y="3868555"/>
            <a:ext cx="2479343" cy="1859507"/>
          </a:xfrm>
          <a:prstGeom prst="rect">
            <a:avLst/>
          </a:prstGeom>
          <a:noFill/>
          <a:ln>
            <a:noFill/>
          </a:ln>
        </p:spPr>
      </p:pic>
      <p:pic>
        <p:nvPicPr>
          <p:cNvPr id="2" name="Picture 1">
            <a:extLst>
              <a:ext uri="{FF2B5EF4-FFF2-40B4-BE49-F238E27FC236}">
                <a16:creationId xmlns:a16="http://schemas.microsoft.com/office/drawing/2014/main" id="{75968C5C-9852-40FA-92DA-A40686DB0F71}"/>
              </a:ext>
            </a:extLst>
          </p:cNvPr>
          <p:cNvPicPr>
            <a:picLocks noChangeAspect="1"/>
          </p:cNvPicPr>
          <p:nvPr/>
        </p:nvPicPr>
        <p:blipFill>
          <a:blip r:embed="rId4"/>
          <a:stretch>
            <a:fillRect/>
          </a:stretch>
        </p:blipFill>
        <p:spPr>
          <a:xfrm>
            <a:off x="8575829" y="1771985"/>
            <a:ext cx="3722703" cy="39239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5"/>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3</a:t>
            </a:fld>
            <a:endParaRPr/>
          </a:p>
        </p:txBody>
      </p:sp>
      <p:sp>
        <p:nvSpPr>
          <p:cNvPr id="136" name="Google Shape;136;p5"/>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a:t>Learning Platform </a:t>
            </a:r>
            <a:endParaRPr/>
          </a:p>
        </p:txBody>
      </p:sp>
      <p:sp>
        <p:nvSpPr>
          <p:cNvPr id="137" name="Google Shape;137;p5"/>
          <p:cNvSpPr txBox="1">
            <a:spLocks noGrp="1"/>
          </p:cNvSpPr>
          <p:nvPr>
            <p:ph type="body" idx="1"/>
          </p:nvPr>
        </p:nvSpPr>
        <p:spPr>
          <a:xfrm>
            <a:off x="272016" y="1628070"/>
            <a:ext cx="8324454" cy="4695238"/>
          </a:xfrm>
          <a:prstGeom prst="rect">
            <a:avLst/>
          </a:prstGeom>
          <a:noFill/>
          <a:ln>
            <a:noFill/>
          </a:ln>
        </p:spPr>
        <p:txBody>
          <a:bodyPr spcFirstLastPara="1" wrap="square" lIns="91425" tIns="45700" rIns="91425" bIns="45700" anchor="t" anchorCtr="0">
            <a:normAutofit/>
          </a:bodyPr>
          <a:lstStyle/>
          <a:p>
            <a:pPr marL="228600" lvl="0" indent="-228600" algn="l" rtl="0">
              <a:lnSpc>
                <a:spcPct val="150000"/>
              </a:lnSpc>
              <a:spcBef>
                <a:spcPts val="1000"/>
              </a:spcBef>
              <a:spcAft>
                <a:spcPts val="0"/>
              </a:spcAft>
              <a:buClr>
                <a:schemeClr val="dk1"/>
              </a:buClr>
              <a:buSzPts val="2400"/>
              <a:buChar char="•"/>
            </a:pPr>
            <a:r>
              <a:rPr lang="en-US" dirty="0"/>
              <a:t>IT MUST be checked frequently</a:t>
            </a:r>
            <a:endParaRPr dirty="0"/>
          </a:p>
          <a:p>
            <a:pPr marL="228600" lvl="0" indent="-228600" algn="l" rtl="0">
              <a:lnSpc>
                <a:spcPct val="150000"/>
              </a:lnSpc>
              <a:spcBef>
                <a:spcPts val="1000"/>
              </a:spcBef>
              <a:spcAft>
                <a:spcPts val="0"/>
              </a:spcAft>
              <a:buClr>
                <a:schemeClr val="dk1"/>
              </a:buClr>
              <a:buSzPts val="2400"/>
              <a:buChar char="•"/>
            </a:pPr>
            <a:r>
              <a:rPr lang="en-US" dirty="0"/>
              <a:t>Include All course material and information</a:t>
            </a:r>
            <a:endParaRPr dirty="0"/>
          </a:p>
          <a:p>
            <a:pPr marL="685800" lvl="1" indent="-228600" algn="l" rtl="0">
              <a:lnSpc>
                <a:spcPct val="150000"/>
              </a:lnSpc>
              <a:spcBef>
                <a:spcPts val="500"/>
              </a:spcBef>
              <a:spcAft>
                <a:spcPts val="0"/>
              </a:spcAft>
              <a:buClr>
                <a:schemeClr val="dk1"/>
              </a:buClr>
              <a:buSzPts val="2000"/>
              <a:buChar char="•"/>
            </a:pPr>
            <a:r>
              <a:rPr lang="en-US" dirty="0"/>
              <a:t>Lectures’ Videos and PDF/PPT files </a:t>
            </a:r>
            <a:endParaRPr dirty="0"/>
          </a:p>
          <a:p>
            <a:pPr marL="685800" lvl="1" indent="-228600" algn="l" rtl="0">
              <a:lnSpc>
                <a:spcPct val="150000"/>
              </a:lnSpc>
              <a:spcBef>
                <a:spcPts val="500"/>
              </a:spcBef>
              <a:spcAft>
                <a:spcPts val="0"/>
              </a:spcAft>
              <a:buClr>
                <a:schemeClr val="dk1"/>
              </a:buClr>
              <a:buSzPts val="2000"/>
              <a:buChar char="•"/>
            </a:pPr>
            <a:r>
              <a:rPr lang="en-US" dirty="0"/>
              <a:t>Course grades distribution</a:t>
            </a:r>
            <a:endParaRPr dirty="0"/>
          </a:p>
          <a:p>
            <a:pPr marL="685800" lvl="1" indent="-228600" algn="l" rtl="0">
              <a:lnSpc>
                <a:spcPct val="150000"/>
              </a:lnSpc>
              <a:spcBef>
                <a:spcPts val="500"/>
              </a:spcBef>
              <a:spcAft>
                <a:spcPts val="0"/>
              </a:spcAft>
              <a:buClr>
                <a:schemeClr val="dk1"/>
              </a:buClr>
              <a:buSzPts val="2000"/>
              <a:buChar char="•"/>
            </a:pPr>
            <a:r>
              <a:rPr lang="en-US" dirty="0"/>
              <a:t>Quizzes/Assignments/Exams Dates </a:t>
            </a:r>
            <a:endParaRPr dirty="0"/>
          </a:p>
          <a:p>
            <a:pPr marL="685800" lvl="1" indent="-228600" algn="l" rtl="0">
              <a:lnSpc>
                <a:spcPct val="150000"/>
              </a:lnSpc>
              <a:spcBef>
                <a:spcPts val="500"/>
              </a:spcBef>
              <a:spcAft>
                <a:spcPts val="0"/>
              </a:spcAft>
              <a:buClr>
                <a:schemeClr val="dk1"/>
              </a:buClr>
              <a:buSzPts val="2000"/>
              <a:buChar char="•"/>
            </a:pPr>
            <a:r>
              <a:rPr lang="en-US" dirty="0"/>
              <a:t>Regulations for accepted excuses </a:t>
            </a:r>
            <a:endParaRPr dirty="0"/>
          </a:p>
          <a:p>
            <a:pPr marL="685800" lvl="1" indent="-228600" algn="l" rtl="0">
              <a:lnSpc>
                <a:spcPct val="150000"/>
              </a:lnSpc>
              <a:spcBef>
                <a:spcPts val="500"/>
              </a:spcBef>
              <a:spcAft>
                <a:spcPts val="0"/>
              </a:spcAft>
              <a:buClr>
                <a:schemeClr val="dk1"/>
              </a:buClr>
              <a:buSzPts val="2000"/>
              <a:buChar char="•"/>
            </a:pPr>
            <a:r>
              <a:rPr lang="en-US" dirty="0"/>
              <a:t>Zoom weekly meeting link (same link is used for all meetings)</a:t>
            </a:r>
            <a:endParaRPr dirty="0"/>
          </a:p>
        </p:txBody>
      </p:sp>
      <p:pic>
        <p:nvPicPr>
          <p:cNvPr id="4" name="Picture 3">
            <a:extLst>
              <a:ext uri="{FF2B5EF4-FFF2-40B4-BE49-F238E27FC236}">
                <a16:creationId xmlns:a16="http://schemas.microsoft.com/office/drawing/2014/main" id="{1BF1DE28-6D3B-4760-926A-49A5E65EFEF5}"/>
              </a:ext>
            </a:extLst>
          </p:cNvPr>
          <p:cNvPicPr>
            <a:picLocks noChangeAspect="1"/>
          </p:cNvPicPr>
          <p:nvPr/>
        </p:nvPicPr>
        <p:blipFill>
          <a:blip r:embed="rId3"/>
          <a:stretch>
            <a:fillRect/>
          </a:stretch>
        </p:blipFill>
        <p:spPr>
          <a:xfrm>
            <a:off x="9225318" y="2694368"/>
            <a:ext cx="2694666" cy="146926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4</a:t>
            </a:fld>
            <a:endParaRPr/>
          </a:p>
        </p:txBody>
      </p:sp>
      <p:sp>
        <p:nvSpPr>
          <p:cNvPr id="144" name="Google Shape;144;p6"/>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a:t>References</a:t>
            </a:r>
            <a:endParaRPr/>
          </a:p>
        </p:txBody>
      </p:sp>
      <p:sp>
        <p:nvSpPr>
          <p:cNvPr id="146" name="Google Shape;146;p6"/>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147" name="Google Shape;147;p6"/>
          <p:cNvPicPr preferRelativeResize="0"/>
          <p:nvPr/>
        </p:nvPicPr>
        <p:blipFill rotWithShape="1">
          <a:blip r:embed="rId3">
            <a:alphaModFix/>
          </a:blip>
          <a:srcRect/>
          <a:stretch/>
        </p:blipFill>
        <p:spPr>
          <a:xfrm>
            <a:off x="9307744" y="2811118"/>
            <a:ext cx="2143125" cy="2143125"/>
          </a:xfrm>
          <a:prstGeom prst="rect">
            <a:avLst/>
          </a:prstGeom>
          <a:noFill/>
          <a:ln>
            <a:noFill/>
          </a:ln>
        </p:spPr>
      </p:pic>
      <p:pic>
        <p:nvPicPr>
          <p:cNvPr id="2" name="Picture 1">
            <a:extLst>
              <a:ext uri="{FF2B5EF4-FFF2-40B4-BE49-F238E27FC236}">
                <a16:creationId xmlns:a16="http://schemas.microsoft.com/office/drawing/2014/main" id="{979A7F11-DBF2-4290-B286-9F3F1FD5DAD2}"/>
              </a:ext>
            </a:extLst>
          </p:cNvPr>
          <p:cNvPicPr>
            <a:picLocks noChangeAspect="1"/>
          </p:cNvPicPr>
          <p:nvPr/>
        </p:nvPicPr>
        <p:blipFill>
          <a:blip r:embed="rId4"/>
          <a:stretch>
            <a:fillRect/>
          </a:stretch>
        </p:blipFill>
        <p:spPr>
          <a:xfrm>
            <a:off x="766638" y="2811118"/>
            <a:ext cx="8010617" cy="86010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7"/>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5</a:t>
            </a:fld>
            <a:endParaRPr/>
          </a:p>
        </p:txBody>
      </p:sp>
      <p:sp>
        <p:nvSpPr>
          <p:cNvPr id="153" name="Google Shape;153;p7"/>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a:t>Brief Description of The Course</a:t>
            </a:r>
            <a:endParaRPr/>
          </a:p>
        </p:txBody>
      </p:sp>
      <p:sp>
        <p:nvSpPr>
          <p:cNvPr id="154" name="Google Shape;154;p7"/>
          <p:cNvSpPr txBox="1">
            <a:spLocks noGrp="1"/>
          </p:cNvSpPr>
          <p:nvPr>
            <p:ph type="body" idx="1"/>
          </p:nvPr>
        </p:nvSpPr>
        <p:spPr>
          <a:xfrm>
            <a:off x="299311" y="1858810"/>
            <a:ext cx="8324454" cy="4469551"/>
          </a:xfrm>
          <a:prstGeom prst="rect">
            <a:avLst/>
          </a:prstGeom>
          <a:noFill/>
          <a:ln>
            <a:noFill/>
          </a:ln>
        </p:spPr>
        <p:txBody>
          <a:bodyPr spcFirstLastPara="1" wrap="square" lIns="91425" tIns="45700" rIns="91425" bIns="45700" anchor="t" anchorCtr="0">
            <a:normAutofit/>
          </a:bodyPr>
          <a:lstStyle/>
          <a:p>
            <a:pPr marL="0" lvl="0" indent="0">
              <a:lnSpc>
                <a:spcPct val="115000"/>
              </a:lnSpc>
              <a:spcBef>
                <a:spcPts val="0"/>
              </a:spcBef>
            </a:pPr>
            <a:r>
              <a:rPr lang="en-US" dirty="0"/>
              <a:t>The focus of this course is in the area of financial management. We will show managers how to interface with accounting and finance departments, help them to understand how firms meet their financial objectives utilizing financial decision-making. This course will also explain financial tools and techniques, which can be used to help firms maximize value by improving decisions relating to capital budgeting, capital structure, and working capital management. This course will deal with a number of related topics, including multinational financial management, risk management, mergers and acquisitions.</a:t>
            </a:r>
            <a:endParaRPr dirty="0"/>
          </a:p>
        </p:txBody>
      </p:sp>
      <p:sp>
        <p:nvSpPr>
          <p:cNvPr id="155" name="Google Shape;155;p7"/>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156" name="Google Shape;156;p7"/>
          <p:cNvPicPr preferRelativeResize="0"/>
          <p:nvPr/>
        </p:nvPicPr>
        <p:blipFill rotWithShape="1">
          <a:blip r:embed="rId3">
            <a:alphaModFix/>
          </a:blip>
          <a:srcRect/>
          <a:stretch/>
        </p:blipFill>
        <p:spPr>
          <a:xfrm>
            <a:off x="9336319" y="2787306"/>
            <a:ext cx="2085975" cy="21907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8"/>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6</a:t>
            </a:fld>
            <a:endParaRPr/>
          </a:p>
        </p:txBody>
      </p:sp>
      <p:sp>
        <p:nvSpPr>
          <p:cNvPr id="162" name="Google Shape;162;p8"/>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a:t>Topics</a:t>
            </a:r>
            <a:endParaRPr/>
          </a:p>
        </p:txBody>
      </p:sp>
      <p:sp>
        <p:nvSpPr>
          <p:cNvPr id="163" name="Google Shape;163;p8"/>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164" name="Google Shape;164;p8"/>
          <p:cNvPicPr preferRelativeResize="0"/>
          <p:nvPr/>
        </p:nvPicPr>
        <p:blipFill rotWithShape="1">
          <a:blip r:embed="rId3">
            <a:alphaModFix/>
          </a:blip>
          <a:srcRect/>
          <a:stretch/>
        </p:blipFill>
        <p:spPr>
          <a:xfrm>
            <a:off x="9302982" y="2860314"/>
            <a:ext cx="2152650" cy="2124075"/>
          </a:xfrm>
          <a:prstGeom prst="rect">
            <a:avLst/>
          </a:prstGeom>
          <a:noFill/>
          <a:ln>
            <a:noFill/>
          </a:ln>
        </p:spPr>
      </p:pic>
      <p:sp>
        <p:nvSpPr>
          <p:cNvPr id="165" name="Google Shape;165;p8"/>
          <p:cNvSpPr/>
          <p:nvPr/>
        </p:nvSpPr>
        <p:spPr>
          <a:xfrm>
            <a:off x="740229" y="2208633"/>
            <a:ext cx="6096000" cy="295613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US" sz="1400" b="0" i="0" u="none" strike="noStrike" cap="none">
                <a:solidFill>
                  <a:srgbClr val="000000"/>
                </a:solidFill>
                <a:latin typeface="Calibri"/>
                <a:ea typeface="Calibri"/>
                <a:cs typeface="Calibri"/>
                <a:sym typeface="Calibri"/>
              </a:rPr>
              <a:t>  Financial Statements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  Investing and Financing Decisions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  Operating Decisions and the Income Statement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  Communicating and Interpreting Accounting Information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  Cost of Goods Sold and Inventory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  Property, Plant, and Equipment Natural Resources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  Reporting and Interpreting Liabilities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  Reporting and Interpretation</a:t>
            </a:r>
            <a:endParaRPr sz="1400" b="0" i="0" u="none" strike="noStrike" cap="none">
              <a:solidFill>
                <a:srgbClr val="000000"/>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9"/>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7</a:t>
            </a:fld>
            <a:endParaRPr/>
          </a:p>
        </p:txBody>
      </p:sp>
      <p:sp>
        <p:nvSpPr>
          <p:cNvPr id="171" name="Google Shape;171;p9"/>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a:t>Course Learning Outcomes</a:t>
            </a:r>
            <a:endParaRPr/>
          </a:p>
        </p:txBody>
      </p:sp>
      <p:sp>
        <p:nvSpPr>
          <p:cNvPr id="172" name="Google Shape;172;p9"/>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p>
            <a:pPr marL="0" lvl="0" indent="0" algn="ctr" rtl="0">
              <a:lnSpc>
                <a:spcPct val="150000"/>
              </a:lnSpc>
              <a:spcBef>
                <a:spcPts val="0"/>
              </a:spcBef>
              <a:spcAft>
                <a:spcPts val="0"/>
              </a:spcAft>
              <a:buClr>
                <a:schemeClr val="dk1"/>
              </a:buClr>
              <a:buSzPts val="2400"/>
              <a:buNone/>
            </a:pPr>
            <a:endParaRPr/>
          </a:p>
        </p:txBody>
      </p:sp>
      <p:pic>
        <p:nvPicPr>
          <p:cNvPr id="173" name="Google Shape;173;p9"/>
          <p:cNvPicPr preferRelativeResize="0"/>
          <p:nvPr/>
        </p:nvPicPr>
        <p:blipFill rotWithShape="1">
          <a:blip r:embed="rId3">
            <a:alphaModFix/>
          </a:blip>
          <a:srcRect/>
          <a:stretch/>
        </p:blipFill>
        <p:spPr>
          <a:xfrm>
            <a:off x="8888644" y="3155589"/>
            <a:ext cx="2981325" cy="1533525"/>
          </a:xfrm>
          <a:prstGeom prst="rect">
            <a:avLst/>
          </a:prstGeom>
          <a:noFill/>
          <a:ln>
            <a:noFill/>
          </a:ln>
        </p:spPr>
      </p:pic>
      <p:sp>
        <p:nvSpPr>
          <p:cNvPr id="174" name="Google Shape;174;p9"/>
          <p:cNvSpPr/>
          <p:nvPr/>
        </p:nvSpPr>
        <p:spPr>
          <a:xfrm>
            <a:off x="682171" y="1901113"/>
            <a:ext cx="8052618" cy="2972096"/>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US" sz="1400" b="0" i="0" u="none" strike="noStrike" cap="none">
                <a:solidFill>
                  <a:srgbClr val="000000"/>
                </a:solidFill>
                <a:latin typeface="Calibri"/>
                <a:ea typeface="Calibri"/>
                <a:cs typeface="Calibri"/>
                <a:sym typeface="Calibri"/>
              </a:rPr>
              <a:t>  This course will enable the students to combine practice and theoretical knowledge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of financial accounting.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  The students of this course will be active learners and develop awareness of emerging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trends in financial accounting.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  The course will provide decision making skills to the students in the financial analysis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context.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  The students of this course will have the ability to identify and analyze financial </a:t>
            </a:r>
            <a:endParaRPr/>
          </a:p>
          <a:p>
            <a:pPr marL="0" marR="0" lvl="0" indent="0" algn="l" rtl="0">
              <a:lnSpc>
                <a:spcPct val="115000"/>
              </a:lnSpc>
              <a:spcBef>
                <a:spcPts val="1000"/>
              </a:spcBef>
              <a:spcAft>
                <a:spcPts val="0"/>
              </a:spcAft>
              <a:buNone/>
            </a:pPr>
            <a:r>
              <a:rPr lang="en-US" sz="1400" b="0" i="0" u="none" strike="noStrike" cap="none">
                <a:solidFill>
                  <a:srgbClr val="000000"/>
                </a:solidFill>
                <a:latin typeface="Calibri"/>
                <a:ea typeface="Calibri"/>
                <a:cs typeface="Calibri"/>
                <a:sym typeface="Calibri"/>
              </a:rPr>
              <a:t>accounting problems and opportunities in real life situations.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0"/>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8</a:t>
            </a:fld>
            <a:endParaRPr/>
          </a:p>
        </p:txBody>
      </p:sp>
      <p:sp>
        <p:nvSpPr>
          <p:cNvPr id="180" name="Google Shape;180;p10"/>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a:t>Lecture one agenda</a:t>
            </a:r>
            <a:endParaRPr/>
          </a:p>
        </p:txBody>
      </p:sp>
      <p:sp>
        <p:nvSpPr>
          <p:cNvPr id="181" name="Google Shape;181;p10"/>
          <p:cNvSpPr txBox="1"/>
          <p:nvPr/>
        </p:nvSpPr>
        <p:spPr>
          <a:xfrm>
            <a:off x="622300" y="1419368"/>
            <a:ext cx="8216900" cy="4800600"/>
          </a:xfrm>
          <a:prstGeom prst="rect">
            <a:avLst/>
          </a:prstGeom>
          <a:noFill/>
          <a:ln>
            <a:noFill/>
          </a:ln>
        </p:spPr>
        <p:txBody>
          <a:bodyPr spcFirstLastPara="1" wrap="square" lIns="90475" tIns="44450" rIns="90475" bIns="44450" anchor="t" anchorCtr="0">
            <a:noAutofit/>
          </a:bodyPr>
          <a:lstStyle/>
          <a:p>
            <a:pPr marL="533400" marR="0" lvl="0" indent="-533400" algn="l" rtl="0">
              <a:lnSpc>
                <a:spcPct val="125000"/>
              </a:lnSpc>
              <a:spcBef>
                <a:spcPts val="0"/>
              </a:spcBef>
              <a:spcAft>
                <a:spcPts val="0"/>
              </a:spcAft>
              <a:buClr>
                <a:srgbClr val="800000"/>
              </a:buClr>
              <a:buSzPts val="2200"/>
              <a:buFont typeface="Noto Sans Symbols"/>
              <a:buAutoNum type="arabicPeriod"/>
            </a:pPr>
            <a:r>
              <a:rPr lang="en-US" sz="2200" b="0" i="0" u="none" strike="noStrike" cap="none">
                <a:solidFill>
                  <a:srgbClr val="000000"/>
                </a:solidFill>
                <a:latin typeface="Arial"/>
                <a:ea typeface="Arial"/>
                <a:cs typeface="Arial"/>
                <a:sym typeface="Arial"/>
              </a:rPr>
              <a:t>Describe the primary forms of business organization.</a:t>
            </a:r>
            <a:endParaRPr/>
          </a:p>
          <a:p>
            <a:pPr marL="533400" marR="0" lvl="0" indent="-533400" algn="l" rtl="0">
              <a:lnSpc>
                <a:spcPct val="125000"/>
              </a:lnSpc>
              <a:spcBef>
                <a:spcPts val="1100"/>
              </a:spcBef>
              <a:spcAft>
                <a:spcPts val="0"/>
              </a:spcAft>
              <a:buClr>
                <a:srgbClr val="800000"/>
              </a:buClr>
              <a:buSzPts val="2200"/>
              <a:buFont typeface="Noto Sans Symbols"/>
              <a:buAutoNum type="arabicPeriod"/>
            </a:pPr>
            <a:r>
              <a:rPr lang="en-US" sz="2200" b="0" i="0" u="none" strike="noStrike" cap="none">
                <a:solidFill>
                  <a:srgbClr val="000000"/>
                </a:solidFill>
                <a:latin typeface="Arial"/>
                <a:ea typeface="Arial"/>
                <a:cs typeface="Arial"/>
                <a:sym typeface="Arial"/>
              </a:rPr>
              <a:t>Identify the users and uses of accounting information.</a:t>
            </a:r>
            <a:endParaRPr/>
          </a:p>
          <a:p>
            <a:pPr marL="533400" marR="0" lvl="0" indent="-533400" algn="l" rtl="0">
              <a:lnSpc>
                <a:spcPct val="125000"/>
              </a:lnSpc>
              <a:spcBef>
                <a:spcPts val="1100"/>
              </a:spcBef>
              <a:spcAft>
                <a:spcPts val="0"/>
              </a:spcAft>
              <a:buClr>
                <a:srgbClr val="800000"/>
              </a:buClr>
              <a:buSzPts val="2200"/>
              <a:buFont typeface="Noto Sans Symbols"/>
              <a:buAutoNum type="arabicPeriod"/>
            </a:pPr>
            <a:r>
              <a:rPr lang="en-US" sz="2200" b="0" i="0" u="none" strike="noStrike" cap="none">
                <a:solidFill>
                  <a:srgbClr val="000000"/>
                </a:solidFill>
                <a:latin typeface="Arial"/>
                <a:ea typeface="Arial"/>
                <a:cs typeface="Arial"/>
                <a:sym typeface="Arial"/>
              </a:rPr>
              <a:t>Explain the three principal types of business activity.</a:t>
            </a:r>
            <a:endParaRPr/>
          </a:p>
          <a:p>
            <a:pPr marL="533400" marR="0" lvl="0" indent="-533400" algn="l" rtl="0">
              <a:lnSpc>
                <a:spcPct val="125000"/>
              </a:lnSpc>
              <a:spcBef>
                <a:spcPts val="1100"/>
              </a:spcBef>
              <a:spcAft>
                <a:spcPts val="0"/>
              </a:spcAft>
              <a:buClr>
                <a:srgbClr val="800000"/>
              </a:buClr>
              <a:buSzPts val="2200"/>
              <a:buFont typeface="Noto Sans Symbols"/>
              <a:buAutoNum type="arabicPeriod"/>
            </a:pPr>
            <a:r>
              <a:rPr lang="en-US" sz="2200" b="0" i="0" u="none" strike="noStrike" cap="none">
                <a:solidFill>
                  <a:srgbClr val="000000"/>
                </a:solidFill>
                <a:latin typeface="Arial"/>
                <a:ea typeface="Arial"/>
                <a:cs typeface="Arial"/>
                <a:sym typeface="Arial"/>
              </a:rPr>
              <a:t>Describe the content and purpose of each of the financial statements. </a:t>
            </a:r>
            <a:endParaRPr/>
          </a:p>
          <a:p>
            <a:pPr marL="533400" marR="0" lvl="0" indent="-533400" algn="l" rtl="0">
              <a:lnSpc>
                <a:spcPct val="125000"/>
              </a:lnSpc>
              <a:spcBef>
                <a:spcPts val="1100"/>
              </a:spcBef>
              <a:spcAft>
                <a:spcPts val="0"/>
              </a:spcAft>
              <a:buClr>
                <a:srgbClr val="800000"/>
              </a:buClr>
              <a:buSzPts val="2200"/>
              <a:buFont typeface="Noto Sans Symbols"/>
              <a:buAutoNum type="arabicPeriod"/>
            </a:pPr>
            <a:r>
              <a:rPr lang="en-US" sz="2200" b="0" i="0" u="none" strike="noStrike" cap="none">
                <a:solidFill>
                  <a:srgbClr val="000000"/>
                </a:solidFill>
                <a:latin typeface="Arial"/>
                <a:ea typeface="Arial"/>
                <a:cs typeface="Arial"/>
                <a:sym typeface="Arial"/>
              </a:rPr>
              <a:t>Explain the meaning of assets, liabilities, and stockholders’ equity, and state the basic accounting equation.</a:t>
            </a:r>
            <a:endParaRPr/>
          </a:p>
          <a:p>
            <a:pPr marL="533400" marR="0" lvl="0" indent="-533400" algn="l" rtl="0">
              <a:lnSpc>
                <a:spcPct val="125000"/>
              </a:lnSpc>
              <a:spcBef>
                <a:spcPts val="1100"/>
              </a:spcBef>
              <a:spcAft>
                <a:spcPts val="0"/>
              </a:spcAft>
              <a:buClr>
                <a:srgbClr val="800000"/>
              </a:buClr>
              <a:buSzPts val="2200"/>
              <a:buFont typeface="Noto Sans Symbols"/>
              <a:buAutoNum type="arabicPeriod"/>
            </a:pPr>
            <a:r>
              <a:rPr lang="en-US" sz="2200" b="0" i="0" u="none" strike="noStrike" cap="none">
                <a:solidFill>
                  <a:srgbClr val="000000"/>
                </a:solidFill>
                <a:latin typeface="Arial"/>
                <a:ea typeface="Arial"/>
                <a:cs typeface="Arial"/>
                <a:sym typeface="Arial"/>
              </a:rPr>
              <a:t>Describe the components that supplement the financial statements in an annual report.</a:t>
            </a:r>
            <a:endParaRPr/>
          </a:p>
        </p:txBody>
      </p:sp>
      <p:pic>
        <p:nvPicPr>
          <p:cNvPr id="2" name="Picture 1">
            <a:extLst>
              <a:ext uri="{FF2B5EF4-FFF2-40B4-BE49-F238E27FC236}">
                <a16:creationId xmlns:a16="http://schemas.microsoft.com/office/drawing/2014/main" id="{B1A7D1D5-DECA-4341-A22F-CE0E394533EB}"/>
              </a:ext>
            </a:extLst>
          </p:cNvPr>
          <p:cNvPicPr>
            <a:picLocks noChangeAspect="1"/>
          </p:cNvPicPr>
          <p:nvPr/>
        </p:nvPicPr>
        <p:blipFill>
          <a:blip r:embed="rId3"/>
          <a:stretch>
            <a:fillRect/>
          </a:stretch>
        </p:blipFill>
        <p:spPr>
          <a:xfrm>
            <a:off x="-224516" y="5788241"/>
            <a:ext cx="2694666" cy="122512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11"/>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9</a:t>
            </a:fld>
            <a:endParaRPr/>
          </a:p>
        </p:txBody>
      </p:sp>
      <p:sp>
        <p:nvSpPr>
          <p:cNvPr id="187" name="Google Shape;187;p11"/>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rgbClr val="FFFFFF"/>
                </a:solidFill>
                <a:latin typeface="Arial"/>
                <a:ea typeface="Arial"/>
                <a:cs typeface="Arial"/>
                <a:sym typeface="Arial"/>
              </a:rPr>
              <a:t>Introduction to Financial Statements</a:t>
            </a:r>
            <a:endParaRPr dirty="0"/>
          </a:p>
        </p:txBody>
      </p:sp>
      <p:pic>
        <p:nvPicPr>
          <p:cNvPr id="188" name="Google Shape;188;p11"/>
          <p:cNvPicPr preferRelativeResize="0"/>
          <p:nvPr/>
        </p:nvPicPr>
        <p:blipFill rotWithShape="1">
          <a:blip r:embed="rId3">
            <a:alphaModFix/>
          </a:blip>
          <a:srcRect/>
          <a:stretch/>
        </p:blipFill>
        <p:spPr>
          <a:xfrm>
            <a:off x="217714" y="1743288"/>
            <a:ext cx="8519885" cy="4483341"/>
          </a:xfrm>
          <a:prstGeom prst="rect">
            <a:avLst/>
          </a:prstGeom>
          <a:noFill/>
          <a:ln>
            <a:noFill/>
          </a:ln>
        </p:spPr>
      </p:pic>
      <p:pic>
        <p:nvPicPr>
          <p:cNvPr id="2" name="Picture 1">
            <a:extLst>
              <a:ext uri="{FF2B5EF4-FFF2-40B4-BE49-F238E27FC236}">
                <a16:creationId xmlns:a16="http://schemas.microsoft.com/office/drawing/2014/main" id="{F40CB0B9-1555-424A-AAC7-11442916FFB0}"/>
              </a:ext>
            </a:extLst>
          </p:cNvPr>
          <p:cNvPicPr>
            <a:picLocks noChangeAspect="1"/>
          </p:cNvPicPr>
          <p:nvPr/>
        </p:nvPicPr>
        <p:blipFill>
          <a:blip r:embed="rId4"/>
          <a:stretch>
            <a:fillRect/>
          </a:stretch>
        </p:blipFill>
        <p:spPr>
          <a:xfrm>
            <a:off x="-224516" y="5802244"/>
            <a:ext cx="2694666" cy="1219306"/>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2"/>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10</a:t>
            </a:fld>
            <a:endParaRPr/>
          </a:p>
        </p:txBody>
      </p:sp>
      <p:sp>
        <p:nvSpPr>
          <p:cNvPr id="194" name="Google Shape;194;p12"/>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Forms of Business Organization</a:t>
            </a:r>
            <a:endParaRPr sz="3000" b="1">
              <a:solidFill>
                <a:srgbClr val="FFFFFF"/>
              </a:solidFill>
              <a:latin typeface="Arial"/>
              <a:ea typeface="Arial"/>
              <a:cs typeface="Arial"/>
              <a:sym typeface="Arial"/>
            </a:endParaRPr>
          </a:p>
        </p:txBody>
      </p:sp>
      <p:pic>
        <p:nvPicPr>
          <p:cNvPr id="195" name="Google Shape;195;p12"/>
          <p:cNvPicPr preferRelativeResize="0"/>
          <p:nvPr/>
        </p:nvPicPr>
        <p:blipFill rotWithShape="1">
          <a:blip r:embed="rId3">
            <a:alphaModFix/>
          </a:blip>
          <a:srcRect b="11169"/>
          <a:stretch/>
        </p:blipFill>
        <p:spPr>
          <a:xfrm>
            <a:off x="116114" y="1583631"/>
            <a:ext cx="8519885" cy="4752339"/>
          </a:xfrm>
          <a:prstGeom prst="rect">
            <a:avLst/>
          </a:prstGeom>
          <a:noFill/>
          <a:ln>
            <a:noFill/>
          </a:ln>
        </p:spPr>
      </p:pic>
      <p:pic>
        <p:nvPicPr>
          <p:cNvPr id="2" name="Picture 1">
            <a:extLst>
              <a:ext uri="{FF2B5EF4-FFF2-40B4-BE49-F238E27FC236}">
                <a16:creationId xmlns:a16="http://schemas.microsoft.com/office/drawing/2014/main" id="{4133851F-88E9-4383-998C-1D8E9724D56B}"/>
              </a:ext>
            </a:extLst>
          </p:cNvPr>
          <p:cNvPicPr>
            <a:picLocks noChangeAspect="1"/>
          </p:cNvPicPr>
          <p:nvPr/>
        </p:nvPicPr>
        <p:blipFill>
          <a:blip r:embed="rId4"/>
          <a:stretch>
            <a:fillRect/>
          </a:stretch>
        </p:blipFill>
        <p:spPr>
          <a:xfrm>
            <a:off x="-224516" y="5819999"/>
            <a:ext cx="2694666" cy="1219306"/>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13"/>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11</a:t>
            </a:fld>
            <a:endParaRPr/>
          </a:p>
        </p:txBody>
      </p:sp>
      <p:sp>
        <p:nvSpPr>
          <p:cNvPr id="201" name="Google Shape;201;p13"/>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2800"/>
              <a:buNone/>
            </a:pPr>
            <a:r>
              <a:rPr lang="en-US" sz="2800" b="1">
                <a:solidFill>
                  <a:srgbClr val="FFFFFF"/>
                </a:solidFill>
                <a:latin typeface="Arial"/>
                <a:ea typeface="Arial"/>
                <a:cs typeface="Arial"/>
                <a:sym typeface="Arial"/>
              </a:rPr>
              <a:t>Users and Uses of Financial Information</a:t>
            </a:r>
            <a:endParaRPr/>
          </a:p>
        </p:txBody>
      </p:sp>
      <p:pic>
        <p:nvPicPr>
          <p:cNvPr id="202" name="Google Shape;202;p13"/>
          <p:cNvPicPr preferRelativeResize="0"/>
          <p:nvPr/>
        </p:nvPicPr>
        <p:blipFill rotWithShape="1">
          <a:blip r:embed="rId3">
            <a:alphaModFix/>
          </a:blip>
          <a:srcRect b="6514"/>
          <a:stretch/>
        </p:blipFill>
        <p:spPr>
          <a:xfrm>
            <a:off x="261257" y="1714260"/>
            <a:ext cx="8490857" cy="4555911"/>
          </a:xfrm>
          <a:prstGeom prst="rect">
            <a:avLst/>
          </a:prstGeom>
          <a:noFill/>
          <a:ln>
            <a:noFill/>
          </a:ln>
        </p:spPr>
      </p:pic>
      <p:pic>
        <p:nvPicPr>
          <p:cNvPr id="2" name="Picture 1">
            <a:extLst>
              <a:ext uri="{FF2B5EF4-FFF2-40B4-BE49-F238E27FC236}">
                <a16:creationId xmlns:a16="http://schemas.microsoft.com/office/drawing/2014/main" id="{131A1D15-D699-4B44-8DA1-6C22F12808B9}"/>
              </a:ext>
            </a:extLst>
          </p:cNvPr>
          <p:cNvPicPr>
            <a:picLocks noChangeAspect="1"/>
          </p:cNvPicPr>
          <p:nvPr/>
        </p:nvPicPr>
        <p:blipFill>
          <a:blip r:embed="rId4"/>
          <a:stretch>
            <a:fillRect/>
          </a:stretch>
        </p:blipFill>
        <p:spPr>
          <a:xfrm>
            <a:off x="-224516" y="5793366"/>
            <a:ext cx="2694666" cy="1219306"/>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4"/>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12</a:t>
            </a:fld>
            <a:endParaRPr/>
          </a:p>
        </p:txBody>
      </p:sp>
      <p:sp>
        <p:nvSpPr>
          <p:cNvPr id="208" name="Google Shape;208;p14"/>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2800"/>
              <a:buNone/>
            </a:pPr>
            <a:r>
              <a:rPr lang="en-US" sz="2800" b="1">
                <a:solidFill>
                  <a:srgbClr val="FFFFFF"/>
                </a:solidFill>
                <a:latin typeface="Arial"/>
                <a:ea typeface="Arial"/>
                <a:cs typeface="Arial"/>
                <a:sym typeface="Arial"/>
              </a:rPr>
              <a:t>Users and Uses of Financial Information</a:t>
            </a:r>
            <a:endParaRPr/>
          </a:p>
        </p:txBody>
      </p:sp>
      <p:pic>
        <p:nvPicPr>
          <p:cNvPr id="209" name="Google Shape;209;p14"/>
          <p:cNvPicPr preferRelativeResize="0"/>
          <p:nvPr/>
        </p:nvPicPr>
        <p:blipFill rotWithShape="1">
          <a:blip r:embed="rId3">
            <a:alphaModFix/>
          </a:blip>
          <a:srcRect b="9476"/>
          <a:stretch/>
        </p:blipFill>
        <p:spPr>
          <a:xfrm>
            <a:off x="257453" y="1286584"/>
            <a:ext cx="8708570" cy="4941024"/>
          </a:xfrm>
          <a:prstGeom prst="rect">
            <a:avLst/>
          </a:prstGeom>
          <a:noFill/>
          <a:ln>
            <a:noFill/>
          </a:ln>
        </p:spPr>
      </p:pic>
      <p:pic>
        <p:nvPicPr>
          <p:cNvPr id="2" name="Picture 1">
            <a:extLst>
              <a:ext uri="{FF2B5EF4-FFF2-40B4-BE49-F238E27FC236}">
                <a16:creationId xmlns:a16="http://schemas.microsoft.com/office/drawing/2014/main" id="{62380F56-8E2E-4FC9-B3C7-BBAD0F67C6BD}"/>
              </a:ext>
            </a:extLst>
          </p:cNvPr>
          <p:cNvPicPr>
            <a:picLocks noChangeAspect="1"/>
          </p:cNvPicPr>
          <p:nvPr/>
        </p:nvPicPr>
        <p:blipFill>
          <a:blip r:embed="rId4"/>
          <a:stretch>
            <a:fillRect/>
          </a:stretch>
        </p:blipFill>
        <p:spPr>
          <a:xfrm>
            <a:off x="-160684" y="5802244"/>
            <a:ext cx="2694666" cy="121930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5"/>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13</a:t>
            </a:fld>
            <a:endParaRPr/>
          </a:p>
        </p:txBody>
      </p:sp>
      <p:sp>
        <p:nvSpPr>
          <p:cNvPr id="215" name="Google Shape;215;p15"/>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2800"/>
              <a:buNone/>
            </a:pPr>
            <a:r>
              <a:rPr lang="en-US" sz="2800" b="1">
                <a:solidFill>
                  <a:srgbClr val="FFFFFF"/>
                </a:solidFill>
                <a:latin typeface="Arial"/>
                <a:ea typeface="Arial"/>
                <a:cs typeface="Arial"/>
                <a:sym typeface="Arial"/>
              </a:rPr>
              <a:t>Users and Uses of Financial Information</a:t>
            </a:r>
            <a:endParaRPr/>
          </a:p>
        </p:txBody>
      </p:sp>
      <p:pic>
        <p:nvPicPr>
          <p:cNvPr id="216" name="Google Shape;216;p15"/>
          <p:cNvPicPr preferRelativeResize="0"/>
          <p:nvPr/>
        </p:nvPicPr>
        <p:blipFill rotWithShape="1">
          <a:blip r:embed="rId3">
            <a:alphaModFix/>
          </a:blip>
          <a:srcRect l="-1" r="198" b="12862"/>
          <a:stretch/>
        </p:blipFill>
        <p:spPr>
          <a:xfrm>
            <a:off x="505778" y="1760022"/>
            <a:ext cx="7279233" cy="4642997"/>
          </a:xfrm>
          <a:prstGeom prst="rect">
            <a:avLst/>
          </a:prstGeom>
          <a:noFill/>
          <a:ln>
            <a:noFill/>
          </a:ln>
        </p:spPr>
      </p:pic>
      <p:pic>
        <p:nvPicPr>
          <p:cNvPr id="2" name="Picture 1">
            <a:extLst>
              <a:ext uri="{FF2B5EF4-FFF2-40B4-BE49-F238E27FC236}">
                <a16:creationId xmlns:a16="http://schemas.microsoft.com/office/drawing/2014/main" id="{9D87B25C-0A9D-4690-93B8-626A03934DDC}"/>
              </a:ext>
            </a:extLst>
          </p:cNvPr>
          <p:cNvPicPr>
            <a:picLocks noChangeAspect="1"/>
          </p:cNvPicPr>
          <p:nvPr/>
        </p:nvPicPr>
        <p:blipFill>
          <a:blip r:embed="rId4"/>
          <a:stretch>
            <a:fillRect/>
          </a:stretch>
        </p:blipFill>
        <p:spPr>
          <a:xfrm>
            <a:off x="-224516" y="5793366"/>
            <a:ext cx="2694666" cy="121930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14</a:t>
            </a:fld>
            <a:endParaRPr/>
          </a:p>
        </p:txBody>
      </p:sp>
      <p:sp>
        <p:nvSpPr>
          <p:cNvPr id="222" name="Google Shape;222;p16"/>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Business Activities</a:t>
            </a:r>
            <a:endParaRPr sz="2800" b="1">
              <a:solidFill>
                <a:srgbClr val="FFFFFF"/>
              </a:solidFill>
              <a:latin typeface="Arial"/>
              <a:ea typeface="Arial"/>
              <a:cs typeface="Arial"/>
              <a:sym typeface="Arial"/>
            </a:endParaRPr>
          </a:p>
        </p:txBody>
      </p:sp>
      <p:pic>
        <p:nvPicPr>
          <p:cNvPr id="223" name="Google Shape;223;p16"/>
          <p:cNvPicPr preferRelativeResize="0"/>
          <p:nvPr/>
        </p:nvPicPr>
        <p:blipFill rotWithShape="1">
          <a:blip r:embed="rId3">
            <a:alphaModFix/>
          </a:blip>
          <a:srcRect b="11169"/>
          <a:stretch/>
        </p:blipFill>
        <p:spPr>
          <a:xfrm>
            <a:off x="0" y="1801345"/>
            <a:ext cx="8797247" cy="4338197"/>
          </a:xfrm>
          <a:prstGeom prst="rect">
            <a:avLst/>
          </a:prstGeom>
          <a:noFill/>
          <a:ln>
            <a:noFill/>
          </a:ln>
        </p:spPr>
      </p:pic>
      <p:pic>
        <p:nvPicPr>
          <p:cNvPr id="2" name="Picture 1">
            <a:extLst>
              <a:ext uri="{FF2B5EF4-FFF2-40B4-BE49-F238E27FC236}">
                <a16:creationId xmlns:a16="http://schemas.microsoft.com/office/drawing/2014/main" id="{90C25C45-A654-4CCE-BF18-FAF658CDD9CD}"/>
              </a:ext>
            </a:extLst>
          </p:cNvPr>
          <p:cNvPicPr>
            <a:picLocks noChangeAspect="1"/>
          </p:cNvPicPr>
          <p:nvPr/>
        </p:nvPicPr>
        <p:blipFill>
          <a:blip r:embed="rId4"/>
          <a:stretch>
            <a:fillRect/>
          </a:stretch>
        </p:blipFill>
        <p:spPr>
          <a:xfrm>
            <a:off x="-224516" y="5784488"/>
            <a:ext cx="2694666" cy="1219306"/>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7"/>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15</a:t>
            </a:fld>
            <a:endParaRPr/>
          </a:p>
        </p:txBody>
      </p:sp>
      <p:sp>
        <p:nvSpPr>
          <p:cNvPr id="229" name="Google Shape;229;p17"/>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Business Activities</a:t>
            </a:r>
            <a:endParaRPr sz="2800" b="1">
              <a:solidFill>
                <a:srgbClr val="FFFFFF"/>
              </a:solidFill>
              <a:latin typeface="Arial"/>
              <a:ea typeface="Arial"/>
              <a:cs typeface="Arial"/>
              <a:sym typeface="Arial"/>
            </a:endParaRPr>
          </a:p>
        </p:txBody>
      </p:sp>
      <p:pic>
        <p:nvPicPr>
          <p:cNvPr id="230" name="Google Shape;230;p17"/>
          <p:cNvPicPr preferRelativeResize="0"/>
          <p:nvPr/>
        </p:nvPicPr>
        <p:blipFill rotWithShape="1">
          <a:blip r:embed="rId3">
            <a:alphaModFix/>
          </a:blip>
          <a:srcRect b="8630"/>
          <a:stretch/>
        </p:blipFill>
        <p:spPr>
          <a:xfrm>
            <a:off x="261257" y="1627174"/>
            <a:ext cx="8461829" cy="4468825"/>
          </a:xfrm>
          <a:prstGeom prst="rect">
            <a:avLst/>
          </a:prstGeom>
          <a:noFill/>
          <a:ln>
            <a:noFill/>
          </a:ln>
        </p:spPr>
      </p:pic>
      <p:pic>
        <p:nvPicPr>
          <p:cNvPr id="2" name="Picture 1">
            <a:extLst>
              <a:ext uri="{FF2B5EF4-FFF2-40B4-BE49-F238E27FC236}">
                <a16:creationId xmlns:a16="http://schemas.microsoft.com/office/drawing/2014/main" id="{153734D7-2C7D-400B-8A9E-614433EF5B3C}"/>
              </a:ext>
            </a:extLst>
          </p:cNvPr>
          <p:cNvPicPr>
            <a:picLocks noChangeAspect="1"/>
          </p:cNvPicPr>
          <p:nvPr/>
        </p:nvPicPr>
        <p:blipFill>
          <a:blip r:embed="rId4"/>
          <a:stretch>
            <a:fillRect/>
          </a:stretch>
        </p:blipFill>
        <p:spPr>
          <a:xfrm>
            <a:off x="-160684" y="5802244"/>
            <a:ext cx="2694666" cy="1219306"/>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18"/>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16</a:t>
            </a:fld>
            <a:endParaRPr/>
          </a:p>
        </p:txBody>
      </p:sp>
      <p:sp>
        <p:nvSpPr>
          <p:cNvPr id="236" name="Google Shape;236;p18"/>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Business Activities</a:t>
            </a:r>
            <a:endParaRPr sz="2800" b="1">
              <a:solidFill>
                <a:srgbClr val="FFFFFF"/>
              </a:solidFill>
              <a:latin typeface="Arial"/>
              <a:ea typeface="Arial"/>
              <a:cs typeface="Arial"/>
              <a:sym typeface="Arial"/>
            </a:endParaRPr>
          </a:p>
        </p:txBody>
      </p:sp>
      <p:pic>
        <p:nvPicPr>
          <p:cNvPr id="237" name="Google Shape;237;p18"/>
          <p:cNvPicPr preferRelativeResize="0"/>
          <p:nvPr/>
        </p:nvPicPr>
        <p:blipFill rotWithShape="1">
          <a:blip r:embed="rId3">
            <a:alphaModFix/>
          </a:blip>
          <a:srcRect b="8630"/>
          <a:stretch/>
        </p:blipFill>
        <p:spPr>
          <a:xfrm>
            <a:off x="261257" y="1627174"/>
            <a:ext cx="8461829" cy="4468825"/>
          </a:xfrm>
          <a:prstGeom prst="rect">
            <a:avLst/>
          </a:prstGeom>
          <a:noFill/>
          <a:ln>
            <a:noFill/>
          </a:ln>
        </p:spPr>
      </p:pic>
      <p:pic>
        <p:nvPicPr>
          <p:cNvPr id="2" name="Picture 1">
            <a:extLst>
              <a:ext uri="{FF2B5EF4-FFF2-40B4-BE49-F238E27FC236}">
                <a16:creationId xmlns:a16="http://schemas.microsoft.com/office/drawing/2014/main" id="{CDC02B10-4E36-4A4A-8AC7-63039F110DCC}"/>
              </a:ext>
            </a:extLst>
          </p:cNvPr>
          <p:cNvPicPr>
            <a:picLocks noChangeAspect="1"/>
          </p:cNvPicPr>
          <p:nvPr/>
        </p:nvPicPr>
        <p:blipFill>
          <a:blip r:embed="rId4"/>
          <a:stretch>
            <a:fillRect/>
          </a:stretch>
        </p:blipFill>
        <p:spPr>
          <a:xfrm>
            <a:off x="-224516" y="5802244"/>
            <a:ext cx="2694666" cy="1219306"/>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19"/>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17</a:t>
            </a:fld>
            <a:endParaRPr/>
          </a:p>
        </p:txBody>
      </p:sp>
      <p:sp>
        <p:nvSpPr>
          <p:cNvPr id="243" name="Google Shape;243;p19"/>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Business Activities</a:t>
            </a:r>
            <a:endParaRPr sz="2800" b="1">
              <a:solidFill>
                <a:srgbClr val="FFFFFF"/>
              </a:solidFill>
              <a:latin typeface="Arial"/>
              <a:ea typeface="Arial"/>
              <a:cs typeface="Arial"/>
              <a:sym typeface="Arial"/>
            </a:endParaRPr>
          </a:p>
        </p:txBody>
      </p:sp>
      <p:pic>
        <p:nvPicPr>
          <p:cNvPr id="244" name="Google Shape;244;p19"/>
          <p:cNvPicPr preferRelativeResize="0"/>
          <p:nvPr/>
        </p:nvPicPr>
        <p:blipFill rotWithShape="1">
          <a:blip r:embed="rId3">
            <a:alphaModFix/>
          </a:blip>
          <a:srcRect l="1" r="-61095" b="9900"/>
          <a:stretch/>
        </p:blipFill>
        <p:spPr>
          <a:xfrm>
            <a:off x="558480" y="1728774"/>
            <a:ext cx="7366319" cy="4193055"/>
          </a:xfrm>
          <a:prstGeom prst="rect">
            <a:avLst/>
          </a:prstGeom>
          <a:noFill/>
          <a:ln>
            <a:noFill/>
          </a:ln>
        </p:spPr>
      </p:pic>
      <p:pic>
        <p:nvPicPr>
          <p:cNvPr id="2" name="Picture 1">
            <a:extLst>
              <a:ext uri="{FF2B5EF4-FFF2-40B4-BE49-F238E27FC236}">
                <a16:creationId xmlns:a16="http://schemas.microsoft.com/office/drawing/2014/main" id="{CC9C416A-F010-4CB6-A138-A0B8A2CC9C15}"/>
              </a:ext>
            </a:extLst>
          </p:cNvPr>
          <p:cNvPicPr>
            <a:picLocks noChangeAspect="1"/>
          </p:cNvPicPr>
          <p:nvPr/>
        </p:nvPicPr>
        <p:blipFill>
          <a:blip r:embed="rId4"/>
          <a:stretch>
            <a:fillRect/>
          </a:stretch>
        </p:blipFill>
        <p:spPr>
          <a:xfrm>
            <a:off x="-224516" y="5811122"/>
            <a:ext cx="2694666" cy="1219306"/>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20"/>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18</a:t>
            </a:fld>
            <a:endParaRPr/>
          </a:p>
        </p:txBody>
      </p:sp>
      <p:sp>
        <p:nvSpPr>
          <p:cNvPr id="250" name="Google Shape;250;p20"/>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Business Activities</a:t>
            </a:r>
            <a:endParaRPr sz="2800" b="1">
              <a:solidFill>
                <a:srgbClr val="FFFFFF"/>
              </a:solidFill>
              <a:latin typeface="Arial"/>
              <a:ea typeface="Arial"/>
              <a:cs typeface="Arial"/>
              <a:sym typeface="Arial"/>
            </a:endParaRPr>
          </a:p>
        </p:txBody>
      </p:sp>
      <p:pic>
        <p:nvPicPr>
          <p:cNvPr id="251" name="Google Shape;251;p20"/>
          <p:cNvPicPr preferRelativeResize="0"/>
          <p:nvPr/>
        </p:nvPicPr>
        <p:blipFill rotWithShape="1">
          <a:blip r:embed="rId3">
            <a:alphaModFix/>
          </a:blip>
          <a:srcRect b="9476"/>
          <a:stretch/>
        </p:blipFill>
        <p:spPr>
          <a:xfrm>
            <a:off x="297224" y="1670718"/>
            <a:ext cx="8092034" cy="4672024"/>
          </a:xfrm>
          <a:prstGeom prst="rect">
            <a:avLst/>
          </a:prstGeom>
          <a:noFill/>
          <a:ln>
            <a:noFill/>
          </a:ln>
        </p:spPr>
      </p:pic>
      <p:pic>
        <p:nvPicPr>
          <p:cNvPr id="2" name="Picture 1">
            <a:extLst>
              <a:ext uri="{FF2B5EF4-FFF2-40B4-BE49-F238E27FC236}">
                <a16:creationId xmlns:a16="http://schemas.microsoft.com/office/drawing/2014/main" id="{B2FC3BD0-A0E5-4D51-B308-AE77BA87675E}"/>
              </a:ext>
            </a:extLst>
          </p:cNvPr>
          <p:cNvPicPr>
            <a:picLocks noChangeAspect="1"/>
          </p:cNvPicPr>
          <p:nvPr/>
        </p:nvPicPr>
        <p:blipFill>
          <a:blip r:embed="rId4"/>
          <a:stretch>
            <a:fillRect/>
          </a:stretch>
        </p:blipFill>
        <p:spPr>
          <a:xfrm>
            <a:off x="-224516" y="5820000"/>
            <a:ext cx="2694666" cy="121930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21"/>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19</a:t>
            </a:fld>
            <a:endParaRPr/>
          </a:p>
        </p:txBody>
      </p:sp>
      <p:sp>
        <p:nvSpPr>
          <p:cNvPr id="257" name="Google Shape;257;p21"/>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Business Activities</a:t>
            </a:r>
            <a:endParaRPr sz="2800" b="1">
              <a:solidFill>
                <a:srgbClr val="FFFFFF"/>
              </a:solidFill>
              <a:latin typeface="Arial"/>
              <a:ea typeface="Arial"/>
              <a:cs typeface="Arial"/>
              <a:sym typeface="Arial"/>
            </a:endParaRPr>
          </a:p>
        </p:txBody>
      </p:sp>
      <p:pic>
        <p:nvPicPr>
          <p:cNvPr id="258" name="Google Shape;258;p21"/>
          <p:cNvPicPr preferRelativeResize="0"/>
          <p:nvPr/>
        </p:nvPicPr>
        <p:blipFill rotWithShape="1">
          <a:blip r:embed="rId3">
            <a:alphaModFix/>
          </a:blip>
          <a:srcRect b="9053"/>
          <a:stretch/>
        </p:blipFill>
        <p:spPr>
          <a:xfrm>
            <a:off x="311736" y="1598146"/>
            <a:ext cx="7830777" cy="4512368"/>
          </a:xfrm>
          <a:prstGeom prst="rect">
            <a:avLst/>
          </a:prstGeom>
          <a:noFill/>
          <a:ln>
            <a:noFill/>
          </a:ln>
        </p:spPr>
      </p:pic>
      <p:pic>
        <p:nvPicPr>
          <p:cNvPr id="2" name="Picture 1">
            <a:extLst>
              <a:ext uri="{FF2B5EF4-FFF2-40B4-BE49-F238E27FC236}">
                <a16:creationId xmlns:a16="http://schemas.microsoft.com/office/drawing/2014/main" id="{2CF81D8B-B9C0-47C0-9F9A-763B2D4DCED3}"/>
              </a:ext>
            </a:extLst>
          </p:cNvPr>
          <p:cNvPicPr>
            <a:picLocks noChangeAspect="1"/>
          </p:cNvPicPr>
          <p:nvPr/>
        </p:nvPicPr>
        <p:blipFill>
          <a:blip r:embed="rId4"/>
          <a:stretch>
            <a:fillRect/>
          </a:stretch>
        </p:blipFill>
        <p:spPr>
          <a:xfrm>
            <a:off x="-224516" y="5793367"/>
            <a:ext cx="2694666" cy="1219306"/>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2"/>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20</a:t>
            </a:fld>
            <a:endParaRPr/>
          </a:p>
        </p:txBody>
      </p:sp>
      <p:sp>
        <p:nvSpPr>
          <p:cNvPr id="264" name="Google Shape;264;p22"/>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Communicating with Users</a:t>
            </a:r>
            <a:endParaRPr sz="2800" b="1">
              <a:solidFill>
                <a:srgbClr val="FFFFFF"/>
              </a:solidFill>
              <a:latin typeface="Arial"/>
              <a:ea typeface="Arial"/>
              <a:cs typeface="Arial"/>
              <a:sym typeface="Arial"/>
            </a:endParaRPr>
          </a:p>
        </p:txBody>
      </p:sp>
      <p:pic>
        <p:nvPicPr>
          <p:cNvPr id="265" name="Google Shape;265;p22"/>
          <p:cNvPicPr preferRelativeResize="0"/>
          <p:nvPr/>
        </p:nvPicPr>
        <p:blipFill rotWithShape="1">
          <a:blip r:embed="rId3">
            <a:alphaModFix/>
          </a:blip>
          <a:srcRect b="12439"/>
          <a:stretch/>
        </p:blipFill>
        <p:spPr>
          <a:xfrm>
            <a:off x="145143" y="1685232"/>
            <a:ext cx="8723085" cy="4413728"/>
          </a:xfrm>
          <a:prstGeom prst="rect">
            <a:avLst/>
          </a:prstGeom>
          <a:noFill/>
          <a:ln>
            <a:noFill/>
          </a:ln>
        </p:spPr>
      </p:pic>
      <p:pic>
        <p:nvPicPr>
          <p:cNvPr id="2" name="Picture 1">
            <a:extLst>
              <a:ext uri="{FF2B5EF4-FFF2-40B4-BE49-F238E27FC236}">
                <a16:creationId xmlns:a16="http://schemas.microsoft.com/office/drawing/2014/main" id="{0AB3DA6A-A267-4440-9029-28B12005C7BF}"/>
              </a:ext>
            </a:extLst>
          </p:cNvPr>
          <p:cNvPicPr>
            <a:picLocks noChangeAspect="1"/>
          </p:cNvPicPr>
          <p:nvPr/>
        </p:nvPicPr>
        <p:blipFill>
          <a:blip r:embed="rId4"/>
          <a:stretch>
            <a:fillRect/>
          </a:stretch>
        </p:blipFill>
        <p:spPr>
          <a:xfrm>
            <a:off x="-224516" y="5755171"/>
            <a:ext cx="2694666" cy="1219306"/>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23"/>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21</a:t>
            </a:fld>
            <a:endParaRPr/>
          </a:p>
        </p:txBody>
      </p:sp>
      <p:sp>
        <p:nvSpPr>
          <p:cNvPr id="271" name="Google Shape;271;p23"/>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Communicating with Users</a:t>
            </a:r>
            <a:endParaRPr sz="2800" b="1">
              <a:solidFill>
                <a:srgbClr val="FFFFFF"/>
              </a:solidFill>
              <a:latin typeface="Arial"/>
              <a:ea typeface="Arial"/>
              <a:cs typeface="Arial"/>
              <a:sym typeface="Arial"/>
            </a:endParaRPr>
          </a:p>
        </p:txBody>
      </p:sp>
      <p:pic>
        <p:nvPicPr>
          <p:cNvPr id="272" name="Google Shape;272;p23"/>
          <p:cNvPicPr preferRelativeResize="0"/>
          <p:nvPr/>
        </p:nvPicPr>
        <p:blipFill rotWithShape="1">
          <a:blip r:embed="rId3">
            <a:alphaModFix/>
          </a:blip>
          <a:srcRect b="9476"/>
          <a:stretch/>
        </p:blipFill>
        <p:spPr>
          <a:xfrm>
            <a:off x="969518" y="1583632"/>
            <a:ext cx="7289110" cy="4628482"/>
          </a:xfrm>
          <a:prstGeom prst="rect">
            <a:avLst/>
          </a:prstGeom>
          <a:noFill/>
          <a:ln>
            <a:noFill/>
          </a:ln>
        </p:spPr>
      </p:pic>
      <p:pic>
        <p:nvPicPr>
          <p:cNvPr id="2" name="Picture 1">
            <a:extLst>
              <a:ext uri="{FF2B5EF4-FFF2-40B4-BE49-F238E27FC236}">
                <a16:creationId xmlns:a16="http://schemas.microsoft.com/office/drawing/2014/main" id="{13600B0B-54DF-4BA2-9A2F-A36B62AB942A}"/>
              </a:ext>
            </a:extLst>
          </p:cNvPr>
          <p:cNvPicPr>
            <a:picLocks noChangeAspect="1"/>
          </p:cNvPicPr>
          <p:nvPr/>
        </p:nvPicPr>
        <p:blipFill>
          <a:blip r:embed="rId4"/>
          <a:stretch>
            <a:fillRect/>
          </a:stretch>
        </p:blipFill>
        <p:spPr>
          <a:xfrm>
            <a:off x="-160685" y="5766725"/>
            <a:ext cx="2694666" cy="1219306"/>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24"/>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22</a:t>
            </a:fld>
            <a:endParaRPr/>
          </a:p>
        </p:txBody>
      </p:sp>
      <p:sp>
        <p:nvSpPr>
          <p:cNvPr id="278" name="Google Shape;278;p24"/>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Communicating with Users</a:t>
            </a:r>
            <a:endParaRPr sz="2800" b="1">
              <a:solidFill>
                <a:srgbClr val="FFFFFF"/>
              </a:solidFill>
              <a:latin typeface="Arial"/>
              <a:ea typeface="Arial"/>
              <a:cs typeface="Arial"/>
              <a:sym typeface="Arial"/>
            </a:endParaRPr>
          </a:p>
        </p:txBody>
      </p:sp>
      <p:pic>
        <p:nvPicPr>
          <p:cNvPr id="279" name="Google Shape;279;p24"/>
          <p:cNvPicPr preferRelativeResize="0"/>
          <p:nvPr/>
        </p:nvPicPr>
        <p:blipFill rotWithShape="1">
          <a:blip r:embed="rId3">
            <a:alphaModFix/>
          </a:blip>
          <a:srcRect b="6514"/>
          <a:stretch/>
        </p:blipFill>
        <p:spPr>
          <a:xfrm>
            <a:off x="921338" y="1757803"/>
            <a:ext cx="7569518" cy="4679768"/>
          </a:xfrm>
          <a:prstGeom prst="rect">
            <a:avLst/>
          </a:prstGeom>
          <a:noFill/>
          <a:ln>
            <a:noFill/>
          </a:ln>
        </p:spPr>
      </p:pic>
      <p:pic>
        <p:nvPicPr>
          <p:cNvPr id="2" name="Picture 1">
            <a:extLst>
              <a:ext uri="{FF2B5EF4-FFF2-40B4-BE49-F238E27FC236}">
                <a16:creationId xmlns:a16="http://schemas.microsoft.com/office/drawing/2014/main" id="{5A3196B7-DEDF-4D89-9F51-E6633F2F3DD9}"/>
              </a:ext>
            </a:extLst>
          </p:cNvPr>
          <p:cNvPicPr>
            <a:picLocks noChangeAspect="1"/>
          </p:cNvPicPr>
          <p:nvPr/>
        </p:nvPicPr>
        <p:blipFill>
          <a:blip r:embed="rId4"/>
          <a:stretch>
            <a:fillRect/>
          </a:stretch>
        </p:blipFill>
        <p:spPr>
          <a:xfrm>
            <a:off x="-224516" y="5827918"/>
            <a:ext cx="2694666" cy="1219306"/>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25"/>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23</a:t>
            </a:fld>
            <a:endParaRPr/>
          </a:p>
        </p:txBody>
      </p:sp>
      <p:sp>
        <p:nvSpPr>
          <p:cNvPr id="285" name="Google Shape;285;p25"/>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Communicating with Users</a:t>
            </a:r>
            <a:endParaRPr sz="2800" b="1">
              <a:solidFill>
                <a:srgbClr val="FFFFFF"/>
              </a:solidFill>
              <a:latin typeface="Arial"/>
              <a:ea typeface="Arial"/>
              <a:cs typeface="Arial"/>
              <a:sym typeface="Arial"/>
            </a:endParaRPr>
          </a:p>
        </p:txBody>
      </p:sp>
      <p:pic>
        <p:nvPicPr>
          <p:cNvPr id="286" name="Google Shape;286;p25"/>
          <p:cNvPicPr preferRelativeResize="0"/>
          <p:nvPr/>
        </p:nvPicPr>
        <p:blipFill rotWithShape="1">
          <a:blip r:embed="rId3">
            <a:alphaModFix/>
          </a:blip>
          <a:srcRect b="6514"/>
          <a:stretch/>
        </p:blipFill>
        <p:spPr>
          <a:xfrm>
            <a:off x="921338" y="1757803"/>
            <a:ext cx="7569518" cy="4679768"/>
          </a:xfrm>
          <a:prstGeom prst="rect">
            <a:avLst/>
          </a:prstGeom>
          <a:noFill/>
          <a:ln>
            <a:noFill/>
          </a:ln>
        </p:spPr>
      </p:pic>
      <p:pic>
        <p:nvPicPr>
          <p:cNvPr id="2" name="Picture 1">
            <a:extLst>
              <a:ext uri="{FF2B5EF4-FFF2-40B4-BE49-F238E27FC236}">
                <a16:creationId xmlns:a16="http://schemas.microsoft.com/office/drawing/2014/main" id="{219F807B-11CE-4517-8187-D4752A0E326A}"/>
              </a:ext>
            </a:extLst>
          </p:cNvPr>
          <p:cNvPicPr>
            <a:picLocks noChangeAspect="1"/>
          </p:cNvPicPr>
          <p:nvPr/>
        </p:nvPicPr>
        <p:blipFill>
          <a:blip r:embed="rId4"/>
          <a:stretch>
            <a:fillRect/>
          </a:stretch>
        </p:blipFill>
        <p:spPr>
          <a:xfrm>
            <a:off x="-224516" y="5827918"/>
            <a:ext cx="2694666" cy="1219306"/>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2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24</a:t>
            </a:fld>
            <a:endParaRPr/>
          </a:p>
        </p:txBody>
      </p:sp>
      <p:sp>
        <p:nvSpPr>
          <p:cNvPr id="292" name="Google Shape;292;p26"/>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Communicating with Users</a:t>
            </a:r>
            <a:endParaRPr sz="2800" b="1">
              <a:solidFill>
                <a:srgbClr val="FFFFFF"/>
              </a:solidFill>
              <a:latin typeface="Arial"/>
              <a:ea typeface="Arial"/>
              <a:cs typeface="Arial"/>
              <a:sym typeface="Arial"/>
            </a:endParaRPr>
          </a:p>
        </p:txBody>
      </p:sp>
      <p:pic>
        <p:nvPicPr>
          <p:cNvPr id="293" name="Google Shape;293;p26"/>
          <p:cNvPicPr preferRelativeResize="0"/>
          <p:nvPr/>
        </p:nvPicPr>
        <p:blipFill rotWithShape="1">
          <a:blip r:embed="rId3">
            <a:alphaModFix/>
          </a:blip>
          <a:srcRect b="13284"/>
          <a:stretch/>
        </p:blipFill>
        <p:spPr>
          <a:xfrm>
            <a:off x="174172" y="1641688"/>
            <a:ext cx="8577942" cy="4395128"/>
          </a:xfrm>
          <a:prstGeom prst="rect">
            <a:avLst/>
          </a:prstGeom>
          <a:noFill/>
          <a:ln>
            <a:noFill/>
          </a:ln>
        </p:spPr>
      </p:pic>
      <p:pic>
        <p:nvPicPr>
          <p:cNvPr id="2" name="Picture 1">
            <a:extLst>
              <a:ext uri="{FF2B5EF4-FFF2-40B4-BE49-F238E27FC236}">
                <a16:creationId xmlns:a16="http://schemas.microsoft.com/office/drawing/2014/main" id="{667BD37B-EF2D-4AEA-B41A-BA9AA8CF5617}"/>
              </a:ext>
            </a:extLst>
          </p:cNvPr>
          <p:cNvPicPr>
            <a:picLocks noChangeAspect="1"/>
          </p:cNvPicPr>
          <p:nvPr/>
        </p:nvPicPr>
        <p:blipFill>
          <a:blip r:embed="rId4"/>
          <a:stretch>
            <a:fillRect/>
          </a:stretch>
        </p:blipFill>
        <p:spPr>
          <a:xfrm>
            <a:off x="-224516" y="5793367"/>
            <a:ext cx="2694666" cy="121930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27"/>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25</a:t>
            </a:fld>
            <a:endParaRPr/>
          </a:p>
        </p:txBody>
      </p:sp>
      <p:sp>
        <p:nvSpPr>
          <p:cNvPr id="299" name="Google Shape;299;p27"/>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Communicating with Users</a:t>
            </a:r>
            <a:endParaRPr sz="2800" b="1">
              <a:solidFill>
                <a:srgbClr val="FFFFFF"/>
              </a:solidFill>
              <a:latin typeface="Arial"/>
              <a:ea typeface="Arial"/>
              <a:cs typeface="Arial"/>
              <a:sym typeface="Arial"/>
            </a:endParaRPr>
          </a:p>
        </p:txBody>
      </p:sp>
      <p:pic>
        <p:nvPicPr>
          <p:cNvPr id="300" name="Google Shape;300;p27"/>
          <p:cNvPicPr preferRelativeResize="0"/>
          <p:nvPr/>
        </p:nvPicPr>
        <p:blipFill rotWithShape="1">
          <a:blip r:embed="rId3">
            <a:alphaModFix/>
          </a:blip>
          <a:srcRect b="6937"/>
          <a:stretch/>
        </p:blipFill>
        <p:spPr>
          <a:xfrm>
            <a:off x="761681" y="1627174"/>
            <a:ext cx="7424376" cy="4258721"/>
          </a:xfrm>
          <a:prstGeom prst="rect">
            <a:avLst/>
          </a:prstGeom>
          <a:noFill/>
          <a:ln>
            <a:noFill/>
          </a:ln>
        </p:spPr>
      </p:pic>
      <p:pic>
        <p:nvPicPr>
          <p:cNvPr id="2" name="Picture 1">
            <a:extLst>
              <a:ext uri="{FF2B5EF4-FFF2-40B4-BE49-F238E27FC236}">
                <a16:creationId xmlns:a16="http://schemas.microsoft.com/office/drawing/2014/main" id="{7B783464-61D2-44EA-AC0D-FFFF07EA7A23}"/>
              </a:ext>
            </a:extLst>
          </p:cNvPr>
          <p:cNvPicPr>
            <a:picLocks noChangeAspect="1"/>
          </p:cNvPicPr>
          <p:nvPr/>
        </p:nvPicPr>
        <p:blipFill>
          <a:blip r:embed="rId4"/>
          <a:stretch>
            <a:fillRect/>
          </a:stretch>
        </p:blipFill>
        <p:spPr>
          <a:xfrm>
            <a:off x="-160684" y="5766724"/>
            <a:ext cx="2694666" cy="1219306"/>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28"/>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26</a:t>
            </a:fld>
            <a:endParaRPr/>
          </a:p>
        </p:txBody>
      </p:sp>
      <p:sp>
        <p:nvSpPr>
          <p:cNvPr id="306" name="Google Shape;306;p28"/>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Communicating with Users</a:t>
            </a:r>
            <a:endParaRPr sz="2800" b="1">
              <a:solidFill>
                <a:srgbClr val="FFFFFF"/>
              </a:solidFill>
              <a:latin typeface="Arial"/>
              <a:ea typeface="Arial"/>
              <a:cs typeface="Arial"/>
              <a:sym typeface="Arial"/>
            </a:endParaRPr>
          </a:p>
        </p:txBody>
      </p:sp>
      <p:pic>
        <p:nvPicPr>
          <p:cNvPr id="307" name="Google Shape;307;p28"/>
          <p:cNvPicPr preferRelativeResize="0"/>
          <p:nvPr/>
        </p:nvPicPr>
        <p:blipFill rotWithShape="1">
          <a:blip r:embed="rId3">
            <a:alphaModFix/>
          </a:blip>
          <a:srcRect b="9053"/>
          <a:stretch/>
        </p:blipFill>
        <p:spPr>
          <a:xfrm>
            <a:off x="976295" y="1743289"/>
            <a:ext cx="7584033" cy="4096008"/>
          </a:xfrm>
          <a:prstGeom prst="rect">
            <a:avLst/>
          </a:prstGeom>
          <a:noFill/>
          <a:ln>
            <a:noFill/>
          </a:ln>
        </p:spPr>
      </p:pic>
      <p:pic>
        <p:nvPicPr>
          <p:cNvPr id="2" name="Picture 1">
            <a:extLst>
              <a:ext uri="{FF2B5EF4-FFF2-40B4-BE49-F238E27FC236}">
                <a16:creationId xmlns:a16="http://schemas.microsoft.com/office/drawing/2014/main" id="{DCD639AA-3F3C-45C4-B364-6F80D631235B}"/>
              </a:ext>
            </a:extLst>
          </p:cNvPr>
          <p:cNvPicPr>
            <a:picLocks noChangeAspect="1"/>
          </p:cNvPicPr>
          <p:nvPr/>
        </p:nvPicPr>
        <p:blipFill>
          <a:blip r:embed="rId4"/>
          <a:stretch>
            <a:fillRect/>
          </a:stretch>
        </p:blipFill>
        <p:spPr>
          <a:xfrm>
            <a:off x="-224516" y="5839297"/>
            <a:ext cx="2694666" cy="1219306"/>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29"/>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27</a:t>
            </a:fld>
            <a:endParaRPr/>
          </a:p>
        </p:txBody>
      </p:sp>
      <p:sp>
        <p:nvSpPr>
          <p:cNvPr id="313" name="Google Shape;313;p29"/>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Communicating with Users</a:t>
            </a:r>
            <a:endParaRPr sz="2800" b="1">
              <a:solidFill>
                <a:srgbClr val="FFFFFF"/>
              </a:solidFill>
              <a:latin typeface="Arial"/>
              <a:ea typeface="Arial"/>
              <a:cs typeface="Arial"/>
              <a:sym typeface="Arial"/>
            </a:endParaRPr>
          </a:p>
        </p:txBody>
      </p:sp>
      <p:pic>
        <p:nvPicPr>
          <p:cNvPr id="314" name="Google Shape;314;p29"/>
          <p:cNvPicPr preferRelativeResize="0"/>
          <p:nvPr/>
        </p:nvPicPr>
        <p:blipFill rotWithShape="1">
          <a:blip r:embed="rId3">
            <a:alphaModFix/>
          </a:blip>
          <a:srcRect b="7782"/>
          <a:stretch/>
        </p:blipFill>
        <p:spPr>
          <a:xfrm>
            <a:off x="869058" y="1419368"/>
            <a:ext cx="7482433" cy="4715102"/>
          </a:xfrm>
          <a:prstGeom prst="rect">
            <a:avLst/>
          </a:prstGeom>
          <a:noFill/>
          <a:ln>
            <a:noFill/>
          </a:ln>
        </p:spPr>
      </p:pic>
      <p:pic>
        <p:nvPicPr>
          <p:cNvPr id="2" name="Picture 1">
            <a:extLst>
              <a:ext uri="{FF2B5EF4-FFF2-40B4-BE49-F238E27FC236}">
                <a16:creationId xmlns:a16="http://schemas.microsoft.com/office/drawing/2014/main" id="{366B5CE7-185C-4F7B-AE29-ADC74479F5A2}"/>
              </a:ext>
            </a:extLst>
          </p:cNvPr>
          <p:cNvPicPr>
            <a:picLocks noChangeAspect="1"/>
          </p:cNvPicPr>
          <p:nvPr/>
        </p:nvPicPr>
        <p:blipFill>
          <a:blip r:embed="rId4"/>
          <a:stretch>
            <a:fillRect/>
          </a:stretch>
        </p:blipFill>
        <p:spPr>
          <a:xfrm>
            <a:off x="-224516" y="5802244"/>
            <a:ext cx="2694666" cy="1219306"/>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0"/>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28</a:t>
            </a:fld>
            <a:endParaRPr/>
          </a:p>
        </p:txBody>
      </p:sp>
      <p:sp>
        <p:nvSpPr>
          <p:cNvPr id="320" name="Google Shape;320;p30"/>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Communicating with Users</a:t>
            </a:r>
            <a:endParaRPr sz="2800" b="1">
              <a:solidFill>
                <a:srgbClr val="FFFFFF"/>
              </a:solidFill>
              <a:latin typeface="Arial"/>
              <a:ea typeface="Arial"/>
              <a:cs typeface="Arial"/>
              <a:sym typeface="Arial"/>
            </a:endParaRPr>
          </a:p>
        </p:txBody>
      </p:sp>
      <p:pic>
        <p:nvPicPr>
          <p:cNvPr id="321" name="Google Shape;321;p30"/>
          <p:cNvPicPr preferRelativeResize="0"/>
          <p:nvPr/>
        </p:nvPicPr>
        <p:blipFill rotWithShape="1">
          <a:blip r:embed="rId3">
            <a:alphaModFix/>
          </a:blip>
          <a:srcRect b="9053"/>
          <a:stretch/>
        </p:blipFill>
        <p:spPr>
          <a:xfrm>
            <a:off x="384309" y="1612660"/>
            <a:ext cx="7874319" cy="4264357"/>
          </a:xfrm>
          <a:prstGeom prst="rect">
            <a:avLst/>
          </a:prstGeom>
          <a:noFill/>
          <a:ln>
            <a:noFill/>
          </a:ln>
        </p:spPr>
      </p:pic>
      <p:pic>
        <p:nvPicPr>
          <p:cNvPr id="2" name="Picture 1">
            <a:extLst>
              <a:ext uri="{FF2B5EF4-FFF2-40B4-BE49-F238E27FC236}">
                <a16:creationId xmlns:a16="http://schemas.microsoft.com/office/drawing/2014/main" id="{DD677B4C-466C-4932-B719-4BA8E9E1C0D6}"/>
              </a:ext>
            </a:extLst>
          </p:cNvPr>
          <p:cNvPicPr>
            <a:picLocks noChangeAspect="1"/>
          </p:cNvPicPr>
          <p:nvPr/>
        </p:nvPicPr>
        <p:blipFill>
          <a:blip r:embed="rId4"/>
          <a:stretch>
            <a:fillRect/>
          </a:stretch>
        </p:blipFill>
        <p:spPr>
          <a:xfrm>
            <a:off x="-224516" y="5757856"/>
            <a:ext cx="2694666" cy="1219306"/>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31"/>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29</a:t>
            </a:fld>
            <a:endParaRPr/>
          </a:p>
        </p:txBody>
      </p:sp>
      <p:sp>
        <p:nvSpPr>
          <p:cNvPr id="327" name="Google Shape;327;p31"/>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Other Elements of an Annual Report</a:t>
            </a:r>
            <a:endParaRPr sz="2800" b="1">
              <a:solidFill>
                <a:srgbClr val="FFFFFF"/>
              </a:solidFill>
              <a:latin typeface="Arial"/>
              <a:ea typeface="Arial"/>
              <a:cs typeface="Arial"/>
              <a:sym typeface="Arial"/>
            </a:endParaRPr>
          </a:p>
        </p:txBody>
      </p:sp>
      <p:pic>
        <p:nvPicPr>
          <p:cNvPr id="328" name="Google Shape;328;p31"/>
          <p:cNvPicPr preferRelativeResize="0"/>
          <p:nvPr/>
        </p:nvPicPr>
        <p:blipFill rotWithShape="1">
          <a:blip r:embed="rId3">
            <a:alphaModFix/>
          </a:blip>
          <a:srcRect b="17518"/>
          <a:stretch/>
        </p:blipFill>
        <p:spPr>
          <a:xfrm>
            <a:off x="340766" y="1859402"/>
            <a:ext cx="7293748" cy="4076939"/>
          </a:xfrm>
          <a:prstGeom prst="rect">
            <a:avLst/>
          </a:prstGeom>
          <a:noFill/>
          <a:ln>
            <a:noFill/>
          </a:ln>
        </p:spPr>
      </p:pic>
      <p:pic>
        <p:nvPicPr>
          <p:cNvPr id="2" name="Picture 1">
            <a:extLst>
              <a:ext uri="{FF2B5EF4-FFF2-40B4-BE49-F238E27FC236}">
                <a16:creationId xmlns:a16="http://schemas.microsoft.com/office/drawing/2014/main" id="{CAE17A32-C5AC-4B88-A94D-B3766DD498F3}"/>
              </a:ext>
            </a:extLst>
          </p:cNvPr>
          <p:cNvPicPr>
            <a:picLocks noChangeAspect="1"/>
          </p:cNvPicPr>
          <p:nvPr/>
        </p:nvPicPr>
        <p:blipFill>
          <a:blip r:embed="rId4"/>
          <a:stretch>
            <a:fillRect/>
          </a:stretch>
        </p:blipFill>
        <p:spPr>
          <a:xfrm>
            <a:off x="-224516" y="5766722"/>
            <a:ext cx="2694666" cy="1219306"/>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32"/>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30</a:t>
            </a:fld>
            <a:endParaRPr/>
          </a:p>
        </p:txBody>
      </p:sp>
      <p:sp>
        <p:nvSpPr>
          <p:cNvPr id="334" name="Google Shape;334;p32"/>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a:solidFill>
                  <a:srgbClr val="FFFFFF"/>
                </a:solidFill>
                <a:latin typeface="Arial"/>
                <a:ea typeface="Arial"/>
                <a:cs typeface="Arial"/>
                <a:sym typeface="Arial"/>
              </a:rPr>
              <a:t>Other Elements of an Annual Report</a:t>
            </a:r>
            <a:endParaRPr sz="2800" b="1">
              <a:solidFill>
                <a:srgbClr val="FFFFFF"/>
              </a:solidFill>
              <a:latin typeface="Arial"/>
              <a:ea typeface="Arial"/>
              <a:cs typeface="Arial"/>
              <a:sym typeface="Arial"/>
            </a:endParaRPr>
          </a:p>
        </p:txBody>
      </p:sp>
      <p:pic>
        <p:nvPicPr>
          <p:cNvPr id="335" name="Google Shape;335;p32"/>
          <p:cNvPicPr preferRelativeResize="0"/>
          <p:nvPr/>
        </p:nvPicPr>
        <p:blipFill rotWithShape="1">
          <a:blip r:embed="rId3">
            <a:alphaModFix/>
          </a:blip>
          <a:srcRect b="56454"/>
          <a:stretch/>
        </p:blipFill>
        <p:spPr>
          <a:xfrm>
            <a:off x="476033" y="2294831"/>
            <a:ext cx="7239121" cy="2364255"/>
          </a:xfrm>
          <a:prstGeom prst="rect">
            <a:avLst/>
          </a:prstGeom>
          <a:noFill/>
          <a:ln>
            <a:noFill/>
          </a:ln>
        </p:spPr>
      </p:pic>
      <p:pic>
        <p:nvPicPr>
          <p:cNvPr id="2" name="Picture 1">
            <a:extLst>
              <a:ext uri="{FF2B5EF4-FFF2-40B4-BE49-F238E27FC236}">
                <a16:creationId xmlns:a16="http://schemas.microsoft.com/office/drawing/2014/main" id="{8DF6B2A6-BBC1-496A-BE5E-416F35E059D1}"/>
              </a:ext>
            </a:extLst>
          </p:cNvPr>
          <p:cNvPicPr>
            <a:picLocks noChangeAspect="1"/>
          </p:cNvPicPr>
          <p:nvPr/>
        </p:nvPicPr>
        <p:blipFill>
          <a:blip r:embed="rId4"/>
          <a:stretch>
            <a:fillRect/>
          </a:stretch>
        </p:blipFill>
        <p:spPr>
          <a:xfrm>
            <a:off x="-174209" y="5802244"/>
            <a:ext cx="2694666" cy="121930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535</Words>
  <Application>Microsoft Office PowerPoint</Application>
  <PresentationFormat>Widescreen</PresentationFormat>
  <Paragraphs>92</Paragraphs>
  <Slides>30</Slides>
  <Notes>30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Calibri</vt:lpstr>
      <vt:lpstr>Arial</vt:lpstr>
      <vt:lpstr>Noto Sans Symbols</vt:lpstr>
      <vt:lpstr>Tajawal Medium</vt:lpstr>
      <vt:lpstr>Office Theme</vt:lpstr>
      <vt:lpstr>PowerPoint Presentation</vt:lpstr>
      <vt:lpstr>Introduction to the course</vt:lpstr>
      <vt:lpstr>Learning Platform </vt:lpstr>
      <vt:lpstr>References</vt:lpstr>
      <vt:lpstr>Brief Description of The Course</vt:lpstr>
      <vt:lpstr>Topics</vt:lpstr>
      <vt:lpstr>Course Learning Outcomes</vt:lpstr>
      <vt:lpstr>Lecture one agenda</vt:lpstr>
      <vt:lpstr>Introduction to Financial Statements</vt:lpstr>
      <vt:lpstr>Forms of Business Organization</vt:lpstr>
      <vt:lpstr>Users and Uses of Financial Information</vt:lpstr>
      <vt:lpstr>Users and Uses of Financial Information</vt:lpstr>
      <vt:lpstr>Users and Uses of Financial Information</vt:lpstr>
      <vt:lpstr>Business Activities</vt:lpstr>
      <vt:lpstr>Business Activities</vt:lpstr>
      <vt:lpstr>Business Activities</vt:lpstr>
      <vt:lpstr>Business Activities</vt:lpstr>
      <vt:lpstr>Business Activities</vt:lpstr>
      <vt:lpstr>Business Activities</vt:lpstr>
      <vt:lpstr>Communicating with Users</vt:lpstr>
      <vt:lpstr>Communicating with Users</vt:lpstr>
      <vt:lpstr>Communicating with Users</vt:lpstr>
      <vt:lpstr>Communicating with Users</vt:lpstr>
      <vt:lpstr>Communicating with Users</vt:lpstr>
      <vt:lpstr>Communicating with Users</vt:lpstr>
      <vt:lpstr>Communicating with Users</vt:lpstr>
      <vt:lpstr>Communicating with Users</vt:lpstr>
      <vt:lpstr>Communicating with Users</vt:lpstr>
      <vt:lpstr>Other Elements of an Annual Report</vt:lpstr>
      <vt:lpstr>Other Elements of an Annual Report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6</cp:revision>
  <dcterms:created xsi:type="dcterms:W3CDTF">2021-08-03T13:03:26Z</dcterms:created>
  <dcterms:modified xsi:type="dcterms:W3CDTF">2024-02-01T08:10:14Z</dcterms:modified>
</cp:coreProperties>
</file>