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notesSlides/notesSlide2.xml" ContentType="application/vnd.openxmlformats-officedocument.presentationml.notesSl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notesSlides/notesSlide3.xml" ContentType="application/vnd.openxmlformats-officedocument.presentationml.notesSl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notesSlides/notesSlide4.xml" ContentType="application/vnd.openxmlformats-officedocument.presentationml.notesSlide+xml"/>
  <Override PartName="/ppt/theme/themeOverride29.xml" ContentType="application/vnd.openxmlformats-officedocument.themeOverride+xml"/>
  <Override PartName="/ppt/notesSlides/notesSlide5.xml" ContentType="application/vnd.openxmlformats-officedocument.presentationml.notesSlide+xml"/>
  <Override PartName="/ppt/theme/themeOverride30.xml" ContentType="application/vnd.openxmlformats-officedocument.themeOverride+xml"/>
  <Override PartName="/ppt/notesSlides/notesSlide6.xml" ContentType="application/vnd.openxmlformats-officedocument.presentationml.notesSlide+xml"/>
  <Override PartName="/ppt/theme/themeOverride31.xml" ContentType="application/vnd.openxmlformats-officedocument.themeOverride+xml"/>
  <Override PartName="/ppt/notesSlides/notesSlide7.xml" ContentType="application/vnd.openxmlformats-officedocument.presentationml.notesSlide+xml"/>
  <Override PartName="/ppt/theme/themeOverride32.xml" ContentType="application/vnd.openxmlformats-officedocument.themeOverride+xml"/>
  <Override PartName="/ppt/notesSlides/notesSlide8.xml" ContentType="application/vnd.openxmlformats-officedocument.presentationml.notesSlide+xml"/>
  <Override PartName="/ppt/theme/themeOverride33.xml" ContentType="application/vnd.openxmlformats-officedocument.themeOverride+xml"/>
  <Override PartName="/ppt/notesSlides/notesSlide9.xml" ContentType="application/vnd.openxmlformats-officedocument.presentationml.notesSlide+xml"/>
  <Override PartName="/ppt/theme/themeOverride34.xml" ContentType="application/vnd.openxmlformats-officedocument.themeOverride+xml"/>
  <Override PartName="/ppt/notesSlides/notesSlide10.xml" ContentType="application/vnd.openxmlformats-officedocument.presentationml.notesSlide+xml"/>
  <Override PartName="/ppt/theme/themeOverride35.xml" ContentType="application/vnd.openxmlformats-officedocument.themeOverride+xml"/>
  <Override PartName="/ppt/notesSlides/notesSlide11.xml" ContentType="application/vnd.openxmlformats-officedocument.presentationml.notesSlide+xml"/>
  <Override PartName="/ppt/theme/themeOverride36.xml" ContentType="application/vnd.openxmlformats-officedocument.themeOverride+xml"/>
  <Override PartName="/ppt/notesSlides/notesSlide12.xml" ContentType="application/vnd.openxmlformats-officedocument.presentationml.notesSlide+xml"/>
  <Override PartName="/ppt/theme/themeOverride37.xml" ContentType="application/vnd.openxmlformats-officedocument.themeOverride+xml"/>
  <Override PartName="/ppt/notesSlides/notesSlide13.xml" ContentType="application/vnd.openxmlformats-officedocument.presentationml.notesSlide+xml"/>
  <Override PartName="/ppt/theme/themeOverride38.xml" ContentType="application/vnd.openxmlformats-officedocument.themeOverride+xml"/>
  <Override PartName="/ppt/notesSlides/notesSlide14.xml" ContentType="application/vnd.openxmlformats-officedocument.presentationml.notesSlide+xml"/>
  <Override PartName="/ppt/theme/themeOverride39.xml" ContentType="application/vnd.openxmlformats-officedocument.themeOverride+xml"/>
  <Override PartName="/ppt/notesSlides/notesSlide15.xml" ContentType="application/vnd.openxmlformats-officedocument.presentationml.notesSlide+xml"/>
  <Override PartName="/ppt/theme/themeOverride40.xml" ContentType="application/vnd.openxmlformats-officedocument.themeOverride+xml"/>
  <Override PartName="/ppt/notesSlides/notesSlide16.xml" ContentType="application/vnd.openxmlformats-officedocument.presentationml.notesSlide+xml"/>
  <Override PartName="/ppt/theme/themeOverride41.xml" ContentType="application/vnd.openxmlformats-officedocument.themeOverride+xml"/>
  <Override PartName="/ppt/notesSlides/notesSlide17.xml" ContentType="application/vnd.openxmlformats-officedocument.presentationml.notesSlide+xml"/>
  <Override PartName="/ppt/theme/themeOverride42.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303" r:id="rId5"/>
    <p:sldId id="497" r:id="rId6"/>
    <p:sldId id="659" r:id="rId7"/>
    <p:sldId id="496" r:id="rId8"/>
    <p:sldId id="661" r:id="rId9"/>
    <p:sldId id="660" r:id="rId10"/>
    <p:sldId id="662" r:id="rId11"/>
    <p:sldId id="704" r:id="rId12"/>
    <p:sldId id="664" r:id="rId13"/>
    <p:sldId id="663" r:id="rId14"/>
    <p:sldId id="665" r:id="rId15"/>
    <p:sldId id="666" r:id="rId16"/>
    <p:sldId id="667" r:id="rId17"/>
    <p:sldId id="671" r:id="rId18"/>
    <p:sldId id="668" r:id="rId19"/>
    <p:sldId id="669" r:id="rId20"/>
    <p:sldId id="670" r:id="rId21"/>
    <p:sldId id="672" r:id="rId22"/>
    <p:sldId id="673" r:id="rId23"/>
    <p:sldId id="674" r:id="rId24"/>
    <p:sldId id="675" r:id="rId25"/>
    <p:sldId id="676" r:id="rId26"/>
    <p:sldId id="680" r:id="rId27"/>
    <p:sldId id="679" r:id="rId28"/>
    <p:sldId id="682" r:id="rId29"/>
    <p:sldId id="681" r:id="rId30"/>
    <p:sldId id="683" r:id="rId31"/>
    <p:sldId id="685" r:id="rId32"/>
    <p:sldId id="686" r:id="rId33"/>
    <p:sldId id="687" r:id="rId34"/>
    <p:sldId id="702" r:id="rId35"/>
    <p:sldId id="689" r:id="rId36"/>
    <p:sldId id="691" r:id="rId37"/>
    <p:sldId id="690" r:id="rId38"/>
    <p:sldId id="692" r:id="rId39"/>
    <p:sldId id="693" r:id="rId40"/>
    <p:sldId id="694" r:id="rId41"/>
    <p:sldId id="695" r:id="rId42"/>
    <p:sldId id="696" r:id="rId43"/>
    <p:sldId id="697" r:id="rId44"/>
    <p:sldId id="698" r:id="rId45"/>
    <p:sldId id="703" r:id="rId46"/>
    <p:sldId id="700" r:id="rId47"/>
    <p:sldId id="533" r:id="rId48"/>
    <p:sldId id="534"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659"/>
            <p14:sldId id="496"/>
            <p14:sldId id="661"/>
            <p14:sldId id="660"/>
            <p14:sldId id="662"/>
            <p14:sldId id="704"/>
            <p14:sldId id="664"/>
            <p14:sldId id="663"/>
            <p14:sldId id="665"/>
            <p14:sldId id="666"/>
            <p14:sldId id="667"/>
            <p14:sldId id="671"/>
            <p14:sldId id="668"/>
            <p14:sldId id="669"/>
            <p14:sldId id="670"/>
            <p14:sldId id="672"/>
            <p14:sldId id="673"/>
            <p14:sldId id="674"/>
            <p14:sldId id="675"/>
            <p14:sldId id="676"/>
            <p14:sldId id="680"/>
            <p14:sldId id="679"/>
            <p14:sldId id="682"/>
            <p14:sldId id="681"/>
            <p14:sldId id="683"/>
            <p14:sldId id="685"/>
            <p14:sldId id="686"/>
            <p14:sldId id="687"/>
            <p14:sldId id="702"/>
            <p14:sldId id="689"/>
            <p14:sldId id="691"/>
            <p14:sldId id="690"/>
            <p14:sldId id="692"/>
            <p14:sldId id="693"/>
            <p14:sldId id="694"/>
            <p14:sldId id="695"/>
            <p14:sldId id="696"/>
            <p14:sldId id="697"/>
            <p14:sldId id="698"/>
            <p14:sldId id="703"/>
            <p14:sldId id="700"/>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34" autoAdjust="0"/>
    <p:restoredTop sz="93257" autoAdjust="0"/>
  </p:normalViewPr>
  <p:slideViewPr>
    <p:cSldViewPr snapToGrid="0">
      <p:cViewPr varScale="1">
        <p:scale>
          <a:sx n="80" d="100"/>
          <a:sy n="80" d="100"/>
        </p:scale>
        <p:origin x="797"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74190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38990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07071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99162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090093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67950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184202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11864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9663339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402947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71162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4111396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42059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9950597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222491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8342164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3812262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895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6.jp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7.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hemeOverride" Target="../theme/themeOverride4.xml"/><Relationship Id="rId6" Type="http://schemas.openxmlformats.org/officeDocument/2006/relationships/image" Target="../media/image8.jpg"/><Relationship Id="rId5" Type="http://schemas.openxmlformats.org/officeDocument/2006/relationships/image" Target="../media/image4.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6.xml"/><Relationship Id="rId5" Type="http://schemas.openxmlformats.org/officeDocument/2006/relationships/image" Target="../media/image9.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7.xml"/><Relationship Id="rId5" Type="http://schemas.openxmlformats.org/officeDocument/2006/relationships/image" Target="../media/image10.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8.xml"/><Relationship Id="rId5" Type="http://schemas.openxmlformats.org/officeDocument/2006/relationships/image" Target="../media/image11.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9.xml"/><Relationship Id="rId5" Type="http://schemas.openxmlformats.org/officeDocument/2006/relationships/image" Target="../media/image12.jp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0.xml"/><Relationship Id="rId6" Type="http://schemas.openxmlformats.org/officeDocument/2006/relationships/image" Target="../media/image13.png"/><Relationship Id="rId5" Type="http://schemas.openxmlformats.org/officeDocument/2006/relationships/image" Target="../media/image4.png"/><Relationship Id="rId4" Type="http://schemas.openxmlformats.org/officeDocument/2006/relationships/hyperlink" Target="https://www.facebook.com/BBCnewsArabic/?locale=ar_AR" TargetMode="Externa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4.png"/><Relationship Id="rId2" Type="http://schemas.openxmlformats.org/officeDocument/2006/relationships/slideLayout" Target="../slideLayouts/slideLayout13.xml"/><Relationship Id="rId1" Type="http://schemas.openxmlformats.org/officeDocument/2006/relationships/themeOverride" Target="../theme/themeOverride11.xml"/><Relationship Id="rId6" Type="http://schemas.openxmlformats.org/officeDocument/2006/relationships/image" Target="../media/image4.png"/><Relationship Id="rId5" Type="http://schemas.openxmlformats.org/officeDocument/2006/relationships/hyperlink" Target="https://www.propublica.org/" TargetMode="Externa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2.xml"/><Relationship Id="rId5" Type="http://schemas.openxmlformats.org/officeDocument/2006/relationships/image" Target="../media/image15.jp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3.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hyperlink" Target="https://www.youtube.com/@nowthisimpact/featured"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17.jp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slideLayout" Target="../slideLayouts/slideLayout13.xml"/><Relationship Id="rId1" Type="http://schemas.openxmlformats.org/officeDocument/2006/relationships/themeOverride" Target="../theme/themeOverride15.xml"/><Relationship Id="rId6" Type="http://schemas.openxmlformats.org/officeDocument/2006/relationships/image" Target="../media/image4.png"/><Relationship Id="rId5" Type="http://schemas.openxmlformats.org/officeDocument/2006/relationships/hyperlink" Target="https://www.filfan.com/" TargetMode="External"/><Relationship Id="rId4" Type="http://schemas.openxmlformats.org/officeDocument/2006/relationships/hyperlink" Target="https://www.eonline.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slideLayout" Target="../slideLayouts/slideLayout13.xml"/><Relationship Id="rId1" Type="http://schemas.openxmlformats.org/officeDocument/2006/relationships/themeOverride" Target="../theme/themeOverride16.xml"/><Relationship Id="rId6" Type="http://schemas.openxmlformats.org/officeDocument/2006/relationships/image" Target="../media/image4.png"/><Relationship Id="rId5" Type="http://schemas.openxmlformats.org/officeDocument/2006/relationships/hyperlink" Target="https://www.aleqt.com/" TargetMode="External"/><Relationship Id="rId4" Type="http://schemas.openxmlformats.org/officeDocument/2006/relationships/hyperlink" Target="https://asharqbusiness.com/%D9%85%D8%B5%D8%B1/"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7.xml"/><Relationship Id="rId5" Type="http://schemas.openxmlformats.org/officeDocument/2006/relationships/image" Target="../media/image20.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8.xml"/><Relationship Id="rId5" Type="http://schemas.openxmlformats.org/officeDocument/2006/relationships/image" Target="../media/image4.png"/><Relationship Id="rId4" Type="http://schemas.openxmlformats.org/officeDocument/2006/relationships/hyperlink" Target="https://ads.google.com/home/tools/google-analytics/"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9.xml"/><Relationship Id="rId5" Type="http://schemas.openxmlformats.org/officeDocument/2006/relationships/image" Target="../media/image21.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0.xml"/><Relationship Id="rId5" Type="http://schemas.openxmlformats.org/officeDocument/2006/relationships/image" Target="../media/image22.jp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1.xml"/><Relationship Id="rId6" Type="http://schemas.openxmlformats.org/officeDocument/2006/relationships/image" Target="../media/image23.png"/><Relationship Id="rId5" Type="http://schemas.openxmlformats.org/officeDocument/2006/relationships/image" Target="../media/image4.png"/><Relationship Id="rId4" Type="http://schemas.openxmlformats.org/officeDocument/2006/relationships/hyperlink" Target="https://sproutsocial.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2.xml"/><Relationship Id="rId5" Type="http://schemas.openxmlformats.org/officeDocument/2006/relationships/image" Target="../media/image24.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3.xml"/><Relationship Id="rId5" Type="http://schemas.openxmlformats.org/officeDocument/2006/relationships/image" Target="../media/image25.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4.xml"/><Relationship Id="rId5" Type="http://schemas.openxmlformats.org/officeDocument/2006/relationships/image" Target="../media/image26.jp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5.xml"/><Relationship Id="rId5" Type="http://schemas.openxmlformats.org/officeDocument/2006/relationships/image" Target="../media/image27.jp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6.xml"/><Relationship Id="rId5" Type="http://schemas.openxmlformats.org/officeDocument/2006/relationships/image" Target="../media/image26.jp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7.xml"/><Relationship Id="rId5" Type="http://schemas.openxmlformats.org/officeDocument/2006/relationships/image" Target="../media/image28.jp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themeOverride" Target="../theme/themeOverride28.xml"/><Relationship Id="rId6" Type="http://schemas.openxmlformats.org/officeDocument/2006/relationships/hyperlink" Target="https://news.google.com/home?hl=en-US&amp;gl=US&amp;ceid=US:en" TargetMode="External"/><Relationship Id="rId5" Type="http://schemas.openxmlformats.org/officeDocument/2006/relationships/hyperlink" Target="https://www.grammarly.com/" TargetMode="Externa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hemeOverride" Target="../theme/themeOverride29.xml"/><Relationship Id="rId6" Type="http://schemas.openxmlformats.org/officeDocument/2006/relationships/image" Target="../media/image29.jpg"/><Relationship Id="rId5" Type="http://schemas.openxmlformats.org/officeDocument/2006/relationships/image" Target="../media/image4.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notesSlide" Target="../notesSlides/notesSlide6.xml"/><Relationship Id="rId7"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themeOverride" Target="../theme/themeOverride30.xml"/><Relationship Id="rId6" Type="http://schemas.openxmlformats.org/officeDocument/2006/relationships/hyperlink" Target="http://articoolo.com/" TargetMode="External"/><Relationship Id="rId5" Type="http://schemas.openxmlformats.org/officeDocument/2006/relationships/hyperlink" Target="https://quillbot.com/" TargetMode="External"/><Relationship Id="rId4" Type="http://schemas.openxmlformats.org/officeDocument/2006/relationships/image" Target="../media/image1.png"/><Relationship Id="rId9"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hemeOverride" Target="../theme/themeOverride31.xml"/><Relationship Id="rId6" Type="http://schemas.openxmlformats.org/officeDocument/2006/relationships/image" Target="../media/image32.png"/><Relationship Id="rId5" Type="http://schemas.openxmlformats.org/officeDocument/2006/relationships/image" Target="../media/image4.pn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hemeOverride" Target="../theme/themeOverride32.xml"/><Relationship Id="rId5" Type="http://schemas.openxmlformats.org/officeDocument/2006/relationships/image" Target="../media/image4.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video" Target="../media/media1.mp4"/><Relationship Id="rId7" Type="http://schemas.openxmlformats.org/officeDocument/2006/relationships/image" Target="../media/image4.png"/><Relationship Id="rId2" Type="http://schemas.microsoft.com/office/2007/relationships/media" Target="../media/media1.mp4"/><Relationship Id="rId1" Type="http://schemas.openxmlformats.org/officeDocument/2006/relationships/themeOverride" Target="../theme/themeOverride33.xml"/><Relationship Id="rId6" Type="http://schemas.openxmlformats.org/officeDocument/2006/relationships/image" Target="../media/image1.png"/><Relationship Id="rId5" Type="http://schemas.openxmlformats.org/officeDocument/2006/relationships/notesSlide" Target="../notesSlides/notesSlide9.xml"/><Relationship Id="rId4"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hemeOverride" Target="../theme/themeOverride34.xml"/><Relationship Id="rId6" Type="http://schemas.openxmlformats.org/officeDocument/2006/relationships/image" Target="../media/image34.jpg"/><Relationship Id="rId5" Type="http://schemas.openxmlformats.org/officeDocument/2006/relationships/image" Target="../media/image4.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hemeOverride" Target="../theme/themeOverride35.xml"/><Relationship Id="rId5" Type="http://schemas.openxmlformats.org/officeDocument/2006/relationships/image" Target="../media/image4.png"/><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hemeOverride" Target="../theme/themeOverride36.xml"/><Relationship Id="rId6" Type="http://schemas.openxmlformats.org/officeDocument/2006/relationships/image" Target="../media/image35.png"/><Relationship Id="rId5" Type="http://schemas.openxmlformats.org/officeDocument/2006/relationships/image" Target="../media/image4.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3.xml"/><Relationship Id="rId1" Type="http://schemas.openxmlformats.org/officeDocument/2006/relationships/themeOverride" Target="../theme/themeOverride37.xml"/><Relationship Id="rId6" Type="http://schemas.openxmlformats.org/officeDocument/2006/relationships/image" Target="../media/image36.jpg"/><Relationship Id="rId5" Type="http://schemas.openxmlformats.org/officeDocument/2006/relationships/image" Target="../media/image4.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hemeOverride" Target="../theme/themeOverride38.xml"/><Relationship Id="rId5" Type="http://schemas.openxmlformats.org/officeDocument/2006/relationships/image" Target="../media/image4.png"/><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hemeOverride" Target="../theme/themeOverride39.xml"/><Relationship Id="rId5" Type="http://schemas.openxmlformats.org/officeDocument/2006/relationships/image" Target="../media/image4.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37.png"/><Relationship Id="rId2" Type="http://schemas.openxmlformats.org/officeDocument/2006/relationships/slideLayout" Target="../slideLayouts/slideLayout13.xml"/><Relationship Id="rId1" Type="http://schemas.openxmlformats.org/officeDocument/2006/relationships/themeOverride" Target="../theme/themeOverride40.xml"/><Relationship Id="rId6" Type="http://schemas.openxmlformats.org/officeDocument/2006/relationships/image" Target="../media/image4.png"/><Relationship Id="rId5" Type="http://schemas.openxmlformats.org/officeDocument/2006/relationships/hyperlink" Target="https://x.com/nytimes?ref_src=twsrc%5Egoogle%7Ctwcamp%5Eserp%7Ctwgr%5Eauthor" TargetMode="External"/><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38.jpg"/><Relationship Id="rId2" Type="http://schemas.openxmlformats.org/officeDocument/2006/relationships/slideLayout" Target="../slideLayouts/slideLayout13.xml"/><Relationship Id="rId1" Type="http://schemas.openxmlformats.org/officeDocument/2006/relationships/themeOverride" Target="../theme/themeOverride41.xml"/><Relationship Id="rId6" Type="http://schemas.openxmlformats.org/officeDocument/2006/relationships/image" Target="../media/image4.png"/><Relationship Id="rId5" Type="http://schemas.openxmlformats.org/officeDocument/2006/relationships/hyperlink" Target="https://www.tiktok.com/@washingtonpost?lang=ar" TargetMode="Externa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hemeOverride" Target="../theme/themeOverride42.xml"/><Relationship Id="rId5" Type="http://schemas.openxmlformats.org/officeDocument/2006/relationships/image" Target="../media/image4.png"/><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4.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34689" y="5650640"/>
            <a:ext cx="4852865" cy="794576"/>
          </a:xfrm>
          <a:prstGeom prst="rect">
            <a:avLst/>
          </a:prstGeom>
          <a:noFill/>
        </p:spPr>
        <p:txBody>
          <a:bodyPr wrap="square" rtlCol="0">
            <a:spAutoFit/>
          </a:bodyPr>
          <a:lstStyle/>
          <a:p>
            <a:pPr algn="ctr" rtl="1">
              <a:lnSpc>
                <a:spcPct val="150000"/>
              </a:lnSpc>
            </a:pPr>
            <a:r>
              <a:rPr lang="ar-EG" b="1">
                <a:solidFill>
                  <a:srgbClr val="00B0F0"/>
                </a:solidFill>
                <a:latin typeface="Alexandria" charset="0"/>
                <a:cs typeface="Alexandria" charset="0"/>
              </a:rPr>
              <a:t>المحاضرة السادسة</a:t>
            </a:r>
            <a:endParaRPr lang="ar-EG" b="1" dirty="0">
              <a:solidFill>
                <a:srgbClr val="00B0F0"/>
              </a:solidFill>
              <a:latin typeface="Alexandria" charset="0"/>
              <a:cs typeface="Alexandria" charset="0"/>
            </a:endParaRPr>
          </a:p>
          <a:p>
            <a:pPr algn="ctr" rtl="1">
              <a:lnSpc>
                <a:spcPct val="150000"/>
              </a:lnSpc>
            </a:pPr>
            <a:r>
              <a:rPr lang="ar-EG" sz="1400" b="1" dirty="0">
                <a:solidFill>
                  <a:schemeClr val="bg1">
                    <a:lumMod val="95000"/>
                  </a:schemeClr>
                </a:solidFill>
                <a:latin typeface="Alexandria" charset="0"/>
                <a:cs typeface="Alexandria" charset="0"/>
              </a:rPr>
              <a:t>اقتصاديات الصحافة الإلكترونية والمواقع الإخبارية </a:t>
            </a:r>
            <a:endParaRPr lang="en-US" sz="1200" b="1" dirty="0">
              <a:solidFill>
                <a:schemeClr val="bg1">
                  <a:lumMod val="95000"/>
                </a:schemeClr>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99718" y="2615094"/>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208584" y="2819241"/>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ar-EG" sz="1600" dirty="0">
                <a:solidFill>
                  <a:schemeClr val="tx1">
                    <a:lumMod val="95000"/>
                    <a:lumOff val="5000"/>
                  </a:schemeClr>
                </a:solidFill>
                <a:latin typeface="Alexandria" pitchFamily="2" charset="-78"/>
                <a:cs typeface="Alexandria" pitchFamily="2" charset="-78"/>
              </a:rPr>
              <a:t>مفهوم الصحافة الإلكترونية وتطورها مقارنة بالصحافة التقليدية</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208584" y="3707701"/>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أنواع الصحافة الإلكترونية</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208584" y="4509208"/>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استراتيجيات تحسين أداء الصحافة الإلكترونية</a:t>
            </a:r>
            <a:endParaRPr lang="en-US" sz="1600"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5208584" y="5310715"/>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مستقبل الصحافة الإلكترونية</a:t>
            </a:r>
            <a:endParaRPr lang="en-US" sz="1600"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الصحافة الإلكترونية وتطورها مقارنة بالصحافة التقليدية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99961" y="2362472"/>
            <a:ext cx="6561994"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الصحافة الإلكترونية </a:t>
            </a:r>
            <a:r>
              <a:rPr lang="ar-EG" dirty="0">
                <a:latin typeface="Alexandria Light" pitchFamily="2" charset="-78"/>
                <a:cs typeface="Alexandria Light" pitchFamily="2" charset="-78"/>
              </a:rPr>
              <a:t>هي نوع من الإعلام الرقمي يعتمد على الإنترنت كمنصة أساسية لنشر وتوزيع المحتوى الإخباري. ظهرت هذه الصحافة في أواخر القرن العشرين مع تطور تكنولوجيا الاتصالات والإنترنت، حيث أصبحت بديلاً حديثًا للصحافة المطبوعة والتقليدية التي تعتمد على الطباعة والنشر الورقي، تستخدم الصحافة الإلكترونية الوسائط الرقمية لتوصيل المعلومات إلى الجمهور في أي مكان وزمان.</a:t>
            </a:r>
            <a:endParaRPr lang="ar-EG"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177CFD4F-AC3A-CFB8-9658-3343F1DD93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045" y="2736568"/>
            <a:ext cx="4451144" cy="3386730"/>
          </a:xfrm>
          <a:prstGeom prst="rect">
            <a:avLst/>
          </a:prstGeom>
        </p:spPr>
      </p:pic>
    </p:spTree>
    <p:extLst>
      <p:ext uri="{BB962C8B-B14F-4D97-AF65-F5344CB8AC3E}">
        <p14:creationId xmlns:p14="http://schemas.microsoft.com/office/powerpoint/2010/main" val="28692198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الصحافة الإلكترونية وتطورها مقارنة بالصحافة التقليدية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85551" y="2362472"/>
            <a:ext cx="6176403"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خصائص الصحافة الإلكترونية:</a:t>
            </a:r>
          </a:p>
          <a:p>
            <a:pPr lvl="1" algn="just" rtl="1">
              <a:lnSpc>
                <a:spcPct val="200000"/>
              </a:lnSpc>
            </a:pPr>
            <a:r>
              <a:rPr lang="ar-EG" i="0" dirty="0">
                <a:solidFill>
                  <a:schemeClr val="tx1">
                    <a:lumMod val="95000"/>
                    <a:lumOff val="5000"/>
                  </a:schemeClr>
                </a:solidFill>
                <a:effectLst/>
                <a:latin typeface="Alexandria Light" pitchFamily="2" charset="-78"/>
                <a:cs typeface="Alexandria Light" pitchFamily="2" charset="-78"/>
              </a:rPr>
              <a:t>1- الوصول اللحظي والعالمي مما يجعلها أسرع من الصحافة المطبوعة التي تحتاج إلى وقت في النشر والتوزيع.</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2- التفاعل المباشر مع الجمهور من خلال التعليقات والإعجاب والمشاركة، مما يعزز العلاقة بين الجمهور والمنصة.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004632B-152C-B18B-3A16-02FE0686F6D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046" y="2754217"/>
            <a:ext cx="4491439" cy="3609101"/>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الصحافة الإلكترونية وتطورها مقارنة بالصحافة التقليدية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538949" y="2362472"/>
            <a:ext cx="7223005"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خصائص الصحافة الإلكترونية:</a:t>
            </a:r>
          </a:p>
          <a:p>
            <a:pPr lvl="1" algn="just" rtl="1">
              <a:lnSpc>
                <a:spcPct val="200000"/>
              </a:lnSpc>
            </a:pPr>
            <a:r>
              <a:rPr lang="ar-EG" i="0" dirty="0">
                <a:solidFill>
                  <a:schemeClr val="tx1">
                    <a:lumMod val="95000"/>
                    <a:lumOff val="5000"/>
                  </a:schemeClr>
                </a:solidFill>
                <a:effectLst/>
                <a:latin typeface="Alexandria Light" pitchFamily="2" charset="-78"/>
                <a:cs typeface="Alexandria Light" pitchFamily="2" charset="-78"/>
              </a:rPr>
              <a:t>3- التنوع في أشكال المحتوى حيث تشمل النصوص المكتوبة والفيديوهات والصور </a:t>
            </a:r>
            <a:r>
              <a:rPr lang="ar-EG" i="0" dirty="0" err="1">
                <a:solidFill>
                  <a:schemeClr val="tx1">
                    <a:lumMod val="95000"/>
                    <a:lumOff val="5000"/>
                  </a:schemeClr>
                </a:solidFill>
                <a:effectLst/>
                <a:latin typeface="Alexandria Light" pitchFamily="2" charset="-78"/>
                <a:cs typeface="Alexandria Light" pitchFamily="2" charset="-78"/>
              </a:rPr>
              <a:t>والبودكاست</a:t>
            </a:r>
            <a:r>
              <a:rPr lang="ar-EG" i="0" dirty="0">
                <a:solidFill>
                  <a:schemeClr val="tx1">
                    <a:lumMod val="95000"/>
                    <a:lumOff val="5000"/>
                  </a:schemeClr>
                </a:solidFill>
                <a:effectLst/>
                <a:latin typeface="Alexandria Light" pitchFamily="2" charset="-78"/>
                <a:cs typeface="Alexandria Light" pitchFamily="2" charset="-78"/>
              </a:rPr>
              <a:t> مما يجعلها أكثر مرونة وتنوع.</a:t>
            </a:r>
          </a:p>
          <a:p>
            <a:pPr lvl="1" algn="just" rtl="1">
              <a:lnSpc>
                <a:spcPct val="200000"/>
              </a:lnSpc>
            </a:pPr>
            <a:r>
              <a:rPr lang="ar-EG" i="0" dirty="0">
                <a:solidFill>
                  <a:schemeClr val="tx1">
                    <a:lumMod val="95000"/>
                    <a:lumOff val="5000"/>
                  </a:schemeClr>
                </a:solidFill>
                <a:effectLst/>
                <a:latin typeface="Alexandria Light" pitchFamily="2" charset="-78"/>
                <a:cs typeface="Alexandria Light" pitchFamily="2" charset="-78"/>
              </a:rPr>
              <a:t>4- التخصيص وفقًا للاهتمامات بفضل تقنيات تحليل البيانات التي تمكنها من تقديم محتوى مخصص لكل مستخدم بناءً على اهتماماته.</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5- التحديث المستمر للأخبار والمقالات.</a:t>
            </a:r>
            <a:endParaRPr lang="ar-EG" i="0" dirty="0">
              <a:solidFill>
                <a:schemeClr val="tx1">
                  <a:lumMod val="95000"/>
                  <a:lumOff val="5000"/>
                </a:schemeClr>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DEF8EA4-3BD6-B099-CACE-7D2879B20A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6658" y="3287374"/>
            <a:ext cx="4108903" cy="2778999"/>
          </a:xfrm>
          <a:prstGeom prst="rect">
            <a:avLst/>
          </a:prstGeom>
        </p:spPr>
      </p:pic>
    </p:spTree>
    <p:extLst>
      <p:ext uri="{BB962C8B-B14F-4D97-AF65-F5344CB8AC3E}">
        <p14:creationId xmlns:p14="http://schemas.microsoft.com/office/powerpoint/2010/main" val="13388102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الصحافة الإلكترونية وتطورها مقارنة بالصحافة التقليدية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804231" y="2362472"/>
            <a:ext cx="10957723" cy="2779992"/>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3- تطور الصحافة الإلكترونية مقارنة بالصحافة التقليدية</a:t>
            </a:r>
          </a:p>
          <a:p>
            <a:pPr lvl="1" algn="just" rtl="1">
              <a:lnSpc>
                <a:spcPct val="200000"/>
              </a:lnSpc>
            </a:pPr>
            <a:r>
              <a:rPr lang="ar-EG" i="0" dirty="0">
                <a:solidFill>
                  <a:schemeClr val="tx1">
                    <a:lumMod val="95000"/>
                    <a:lumOff val="5000"/>
                  </a:schemeClr>
                </a:solidFill>
                <a:effectLst/>
                <a:latin typeface="Alexandria Light" pitchFamily="2" charset="-78"/>
                <a:cs typeface="Alexandria Light" pitchFamily="2" charset="-78"/>
              </a:rPr>
              <a:t>1- </a:t>
            </a:r>
            <a:r>
              <a:rPr lang="ar-EG" b="1" i="0" dirty="0">
                <a:solidFill>
                  <a:schemeClr val="tx1">
                    <a:lumMod val="95000"/>
                    <a:lumOff val="5000"/>
                  </a:schemeClr>
                </a:solidFill>
                <a:effectLst/>
                <a:latin typeface="Alexandria" pitchFamily="2" charset="-78"/>
                <a:cs typeface="Alexandria" pitchFamily="2" charset="-78"/>
              </a:rPr>
              <a:t>ظهور الإنترنت كمحرك رئيسي</a:t>
            </a:r>
            <a:r>
              <a:rPr lang="ar-EG" i="0" dirty="0">
                <a:solidFill>
                  <a:schemeClr val="tx1">
                    <a:lumMod val="95000"/>
                    <a:lumOff val="5000"/>
                  </a:schemeClr>
                </a:solidFill>
                <a:effectLst/>
                <a:latin typeface="Alexandria Light" pitchFamily="2" charset="-78"/>
                <a:cs typeface="Alexandria Light" pitchFamily="2" charset="-78"/>
              </a:rPr>
              <a:t>: </a:t>
            </a:r>
            <a:r>
              <a:rPr lang="ar-EG" dirty="0">
                <a:latin typeface="Alexandria Light" pitchFamily="2" charset="-78"/>
                <a:cs typeface="Alexandria Light" pitchFamily="2" charset="-78"/>
              </a:rPr>
              <a:t>الصحافة الإلكترونية بدأت في أواخر التسعينيات مع تزايد انتشار الإنترنت، مما أتاح إمكانية الوصول إلى الأخبار لحظيًا دون الحاجة إلى الانتظار لصدور الصحف.</a:t>
            </a:r>
          </a:p>
          <a:p>
            <a:pPr lvl="1" algn="just" rtl="1">
              <a:lnSpc>
                <a:spcPct val="200000"/>
              </a:lnSpc>
            </a:pPr>
            <a:r>
              <a:rPr lang="ar-EG" b="1" i="0" dirty="0">
                <a:solidFill>
                  <a:schemeClr val="tx1">
                    <a:lumMod val="95000"/>
                    <a:lumOff val="5000"/>
                  </a:schemeClr>
                </a:solidFill>
                <a:effectLst/>
                <a:latin typeface="Alexandria" pitchFamily="2" charset="-78"/>
                <a:cs typeface="Alexandria" pitchFamily="2" charset="-78"/>
              </a:rPr>
              <a:t>2- الانتقال إلى النشر الفوري</a:t>
            </a:r>
            <a:r>
              <a:rPr lang="ar-EG" i="0" dirty="0">
                <a:solidFill>
                  <a:schemeClr val="tx1">
                    <a:lumMod val="95000"/>
                    <a:lumOff val="5000"/>
                  </a:schemeClr>
                </a:solidFill>
                <a:effectLst/>
                <a:latin typeface="Alexandria Light" pitchFamily="2" charset="-78"/>
                <a:cs typeface="Alexandria Light" pitchFamily="2" charset="-78"/>
              </a:rPr>
              <a:t>: </a:t>
            </a:r>
            <a:r>
              <a:rPr lang="ar-EG" dirty="0">
                <a:latin typeface="Alexandria Light" pitchFamily="2" charset="-78"/>
                <a:cs typeface="Alexandria Light" pitchFamily="2" charset="-78"/>
              </a:rPr>
              <a:t>بينما تعتمد الصحافة التقليدية على مواعيد إصدار يومية أو دورية، تقدم الصحافة الإلكترونية أخبارًا لحظية ومتجددة على مدار الساعة.</a:t>
            </a:r>
            <a:endParaRPr lang="ar-EG" i="0" dirty="0">
              <a:solidFill>
                <a:schemeClr val="tx1">
                  <a:lumMod val="95000"/>
                  <a:lumOff val="5000"/>
                </a:schemeClr>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94570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581452"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الصحافة الإلكترونية وتطورها مقارنة بالصحافة التقليدية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41484" y="1837748"/>
            <a:ext cx="6561993" cy="4442819"/>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4- أخلاقيات الصحافة الإلكترونية والتحديات المرتبطة بها</a:t>
            </a:r>
          </a:p>
          <a:p>
            <a:pPr lvl="1" algn="just" rtl="1">
              <a:lnSpc>
                <a:spcPct val="200000"/>
              </a:lnSpc>
            </a:pPr>
            <a:r>
              <a:rPr lang="ar-EG" i="0" dirty="0">
                <a:solidFill>
                  <a:schemeClr val="tx1">
                    <a:lumMod val="95000"/>
                    <a:lumOff val="5000"/>
                  </a:schemeClr>
                </a:solidFill>
                <a:effectLst/>
                <a:latin typeface="Alexandria Light" pitchFamily="2" charset="-78"/>
                <a:cs typeface="Alexandria Light" pitchFamily="2" charset="-78"/>
              </a:rPr>
              <a:t>1- انتشار الأخبار الكاذبة وتأثيرها على المصداقية بهدف التأثير على الجمهور وتحقيق مكاسب مادية.</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2- التحيز الإعلامي للخوارزميات وكيفية توجيه المحتوى بناءً على الاهتمامات السابقة للمستخدم مما يخلق فقاعات فكرية.</a:t>
            </a:r>
          </a:p>
          <a:p>
            <a:pPr lvl="1" algn="just" rtl="1">
              <a:lnSpc>
                <a:spcPct val="200000"/>
              </a:lnSpc>
            </a:pPr>
            <a:r>
              <a:rPr lang="ar-EG" i="0" dirty="0">
                <a:solidFill>
                  <a:schemeClr val="tx1">
                    <a:lumMod val="95000"/>
                    <a:lumOff val="5000"/>
                  </a:schemeClr>
                </a:solidFill>
                <a:effectLst/>
                <a:latin typeface="Alexandria Light" pitchFamily="2" charset="-78"/>
                <a:cs typeface="Alexandria Light" pitchFamily="2" charset="-78"/>
              </a:rPr>
              <a:t>3- حقوق النشر والملكية الفكرية بسبب سهولة المشاركة والنسخ</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310774AD-F7EE-8FA6-8503-1391EBFC55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058" y="2379644"/>
            <a:ext cx="4842617" cy="3985352"/>
          </a:xfrm>
          <a:prstGeom prst="rect">
            <a:avLst/>
          </a:prstGeom>
        </p:spPr>
      </p:pic>
    </p:spTree>
    <p:extLst>
      <p:ext uri="{BB962C8B-B14F-4D97-AF65-F5344CB8AC3E}">
        <p14:creationId xmlns:p14="http://schemas.microsoft.com/office/powerpoint/2010/main" val="6760835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47E0FBF8-B79E-3D58-B2D8-1D7B27C31C9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0BBFFB7-FFB6-B065-252F-F71AE5C0FFFC}"/>
              </a:ext>
            </a:extLst>
          </p:cNvPr>
          <p:cNvSpPr txBox="1"/>
          <p:nvPr/>
        </p:nvSpPr>
        <p:spPr>
          <a:xfrm>
            <a:off x="1581452"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الصحافة الإلكترونية وتطورها مقارنة بالصحافة التقليدية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08D48E1A-C51B-C161-B798-215DF66B3B5D}"/>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602CF65-5B10-5645-063E-A59710EA589B}"/>
              </a:ext>
            </a:extLst>
          </p:cNvPr>
          <p:cNvSpPr txBox="1"/>
          <p:nvPr/>
        </p:nvSpPr>
        <p:spPr>
          <a:xfrm>
            <a:off x="5576227" y="2097463"/>
            <a:ext cx="6561993" cy="4187557"/>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4- أخلاقيات الصحافة الإلكترونية والتحديات المرتبطة بها</a:t>
            </a:r>
          </a:p>
          <a:p>
            <a:pPr lvl="1" algn="just" rtl="1">
              <a:lnSpc>
                <a:spcPct val="200000"/>
              </a:lnSpc>
            </a:pPr>
            <a:r>
              <a:rPr lang="ar-EG" sz="2000" i="0" dirty="0">
                <a:solidFill>
                  <a:schemeClr val="tx1">
                    <a:lumMod val="95000"/>
                    <a:lumOff val="5000"/>
                  </a:schemeClr>
                </a:solidFill>
                <a:effectLst/>
                <a:latin typeface="Alexandria Light" pitchFamily="2" charset="-78"/>
                <a:cs typeface="Alexandria Light" pitchFamily="2" charset="-78"/>
              </a:rPr>
              <a:t>4- تأثير الإعلانات الرقمية على استقلالية الصحافة الإلكترونية والحياد الإعلامي في عرض المحتوى دون النظر إلى المصلحة المالية للمؤسسة الإعلامية.</a:t>
            </a:r>
          </a:p>
          <a:p>
            <a:pPr lvl="1" algn="just" rtl="1">
              <a:lnSpc>
                <a:spcPct val="200000"/>
              </a:lnSpc>
            </a:pPr>
            <a:r>
              <a:rPr lang="ar-EG" sz="2000" dirty="0">
                <a:solidFill>
                  <a:schemeClr val="tx1">
                    <a:lumMod val="95000"/>
                    <a:lumOff val="5000"/>
                  </a:schemeClr>
                </a:solidFill>
                <a:latin typeface="Alexandria Light" pitchFamily="2" charset="-78"/>
                <a:cs typeface="Alexandria Light" pitchFamily="2" charset="-78"/>
              </a:rPr>
              <a:t>5- أخلاقيات جمع بيانات المستخدمين وحماية الخصوصية وتحسين درجة الشفافية</a:t>
            </a:r>
            <a:endParaRPr lang="ar-EG" sz="2000" i="0" dirty="0">
              <a:solidFill>
                <a:schemeClr val="tx1">
                  <a:lumMod val="95000"/>
                  <a:lumOff val="5000"/>
                </a:schemeClr>
              </a:solidFill>
              <a:effectLst/>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36E52571-65BC-93EF-877E-5C5ADDA3628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EEE6ECE-8B13-FC5A-CBDB-493B6CE9F7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9786" y="2952520"/>
            <a:ext cx="4938310" cy="3499578"/>
          </a:xfrm>
          <a:prstGeom prst="rect">
            <a:avLst/>
          </a:prstGeom>
        </p:spPr>
      </p:pic>
    </p:spTree>
    <p:extLst>
      <p:ext uri="{BB962C8B-B14F-4D97-AF65-F5344CB8AC3E}">
        <p14:creationId xmlns:p14="http://schemas.microsoft.com/office/powerpoint/2010/main" val="25185039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002923" y="2084878"/>
            <a:ext cx="11189077" cy="4451860"/>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i="0" dirty="0">
                <a:solidFill>
                  <a:schemeClr val="tx1">
                    <a:lumMod val="95000"/>
                    <a:lumOff val="5000"/>
                  </a:schemeClr>
                </a:solidFill>
                <a:effectLst/>
                <a:latin typeface="Alexandria Light" pitchFamily="2" charset="-78"/>
                <a:cs typeface="Alexandria Light" pitchFamily="2" charset="-78"/>
              </a:rPr>
              <a:t>1- </a:t>
            </a:r>
            <a:r>
              <a:rPr lang="ar-EG" sz="1600" b="1" i="0" dirty="0">
                <a:solidFill>
                  <a:schemeClr val="tx1">
                    <a:lumMod val="95000"/>
                    <a:lumOff val="5000"/>
                  </a:schemeClr>
                </a:solidFill>
                <a:effectLst/>
                <a:latin typeface="Alexandria" pitchFamily="2" charset="-78"/>
                <a:cs typeface="Alexandria" pitchFamily="2" charset="-78"/>
              </a:rPr>
              <a:t>الصحافة الإخبارية العامة: </a:t>
            </a:r>
            <a:r>
              <a:rPr lang="ar-EG" sz="1600" i="0" dirty="0">
                <a:solidFill>
                  <a:schemeClr val="tx1">
                    <a:lumMod val="95000"/>
                    <a:lumOff val="5000"/>
                  </a:schemeClr>
                </a:solidFill>
                <a:effectLst/>
                <a:latin typeface="Alexandria Light" pitchFamily="2" charset="-78"/>
                <a:cs typeface="Alexandria Light" pitchFamily="2" charset="-78"/>
              </a:rPr>
              <a:t>مواقع</a:t>
            </a:r>
            <a:r>
              <a:rPr lang="ar-EG" sz="1600" dirty="0">
                <a:latin typeface="Alexandria Light" pitchFamily="2" charset="-78"/>
                <a:cs typeface="Alexandria Light" pitchFamily="2" charset="-78"/>
              </a:rPr>
              <a:t> إخبارية تقدم تغطية شاملة للأخبار العالمية والمحلية في مختلف المجالات، مثل السياسة، الاقتصاد، والرياضة، غالبًا ما تكون موجهة للجمهور العام وتسعى إلى تقديم الأخبار العاجلة والتحليلات.</a:t>
            </a:r>
          </a:p>
          <a:p>
            <a:pPr lvl="1" algn="just" rtl="1">
              <a:lnSpc>
                <a:spcPct val="200000"/>
              </a:lnSpc>
            </a:pPr>
            <a:r>
              <a:rPr lang="ar-EG" sz="1600" b="1" i="0" dirty="0">
                <a:solidFill>
                  <a:schemeClr val="tx1">
                    <a:lumMod val="95000"/>
                    <a:lumOff val="5000"/>
                  </a:schemeClr>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dirty="0">
                <a:solidFill>
                  <a:schemeClr val="tx1">
                    <a:lumMod val="95000"/>
                    <a:lumOff val="5000"/>
                  </a:schemeClr>
                </a:solidFill>
                <a:latin typeface="Alexandria Light" pitchFamily="2" charset="-78"/>
                <a:cs typeface="Alexandria Light" pitchFamily="2" charset="-78"/>
              </a:rPr>
              <a:t>تقديم محتوى متجدد على مدار الساعة</a:t>
            </a:r>
          </a:p>
          <a:p>
            <a:pPr marL="742950" lvl="1" indent="-285750" algn="just" rtl="1">
              <a:lnSpc>
                <a:spcPct val="200000"/>
              </a:lnSpc>
              <a:buFontTx/>
              <a:buChar char="-"/>
            </a:pPr>
            <a:r>
              <a:rPr lang="ar-EG" sz="1600" i="0" dirty="0">
                <a:solidFill>
                  <a:schemeClr val="tx1">
                    <a:lumMod val="95000"/>
                    <a:lumOff val="5000"/>
                  </a:schemeClr>
                </a:solidFill>
                <a:effectLst/>
                <a:latin typeface="Alexandria Light" pitchFamily="2" charset="-78"/>
                <a:cs typeface="Alexandria Light" pitchFamily="2" charset="-78"/>
              </a:rPr>
              <a:t>التركيز على الأخبار العاجلة والتحليلات.</a:t>
            </a:r>
          </a:p>
          <a:p>
            <a:pPr marL="742950" lvl="1" indent="-285750" algn="just" rtl="1">
              <a:lnSpc>
                <a:spcPct val="200000"/>
              </a:lnSpc>
              <a:buFontTx/>
              <a:buChar char="-"/>
            </a:pPr>
            <a:r>
              <a:rPr lang="ar-EG" sz="1600" dirty="0">
                <a:solidFill>
                  <a:schemeClr val="tx1">
                    <a:lumMod val="95000"/>
                    <a:lumOff val="5000"/>
                  </a:schemeClr>
                </a:solidFill>
                <a:latin typeface="Alexandria Light" pitchFamily="2" charset="-78"/>
                <a:cs typeface="Alexandria Light" pitchFamily="2" charset="-78"/>
              </a:rPr>
              <a:t>المصداقية والموثوقية حيث تقدم عادة من مؤسسات لها سمعة جيدة.</a:t>
            </a:r>
            <a:endParaRPr lang="ar-EG" sz="1600" i="0" dirty="0">
              <a:solidFill>
                <a:schemeClr val="tx1">
                  <a:lumMod val="95000"/>
                  <a:lumOff val="5000"/>
                </a:schemeClr>
              </a:solidFill>
              <a:effectLst/>
              <a:latin typeface="Alexandria Light" pitchFamily="2" charset="-78"/>
              <a:cs typeface="Alexandria Light" pitchFamily="2" charset="-78"/>
            </a:endParaRPr>
          </a:p>
          <a:p>
            <a:pPr lvl="1" algn="just" rtl="1">
              <a:lnSpc>
                <a:spcPct val="200000"/>
              </a:lnSpc>
            </a:pPr>
            <a:r>
              <a:rPr lang="ar-EG" sz="1600" dirty="0">
                <a:latin typeface="Alexandria Light" pitchFamily="2" charset="-78"/>
                <a:cs typeface="Alexandria Light" pitchFamily="2" charset="-78"/>
              </a:rPr>
              <a:t>مواقع مثل </a:t>
            </a:r>
            <a:r>
              <a:rPr lang="en-US" sz="1600" i="1" dirty="0">
                <a:latin typeface="Alexandria Light" pitchFamily="2" charset="-78"/>
                <a:cs typeface="Alexandria Light" pitchFamily="2" charset="-78"/>
              </a:rPr>
              <a:t>BBC News</a:t>
            </a:r>
            <a:r>
              <a:rPr lang="en-US" sz="1600" dirty="0">
                <a:latin typeface="Alexandria Light" pitchFamily="2" charset="-78"/>
                <a:cs typeface="Alexandria Light" pitchFamily="2" charset="-78"/>
              </a:rPr>
              <a:t> </a:t>
            </a:r>
            <a:r>
              <a:rPr lang="ar-EG" sz="1600" dirty="0">
                <a:latin typeface="Alexandria Light" pitchFamily="2" charset="-78"/>
                <a:cs typeface="Alexandria Light" pitchFamily="2" charset="-78"/>
              </a:rPr>
              <a:t>و</a:t>
            </a:r>
            <a:r>
              <a:rPr lang="en-US" sz="1600" i="1" dirty="0">
                <a:latin typeface="Alexandria Light" pitchFamily="2" charset="-78"/>
                <a:cs typeface="Alexandria Light" pitchFamily="2" charset="-78"/>
              </a:rPr>
              <a:t>CNN</a:t>
            </a:r>
            <a:r>
              <a:rPr lang="en-US" sz="1600" dirty="0">
                <a:latin typeface="Alexandria Light" pitchFamily="2" charset="-78"/>
                <a:cs typeface="Alexandria Light" pitchFamily="2" charset="-78"/>
              </a:rPr>
              <a:t> </a:t>
            </a:r>
            <a:r>
              <a:rPr lang="ar-EG" sz="1600" dirty="0">
                <a:latin typeface="Alexandria Light" pitchFamily="2" charset="-78"/>
                <a:cs typeface="Alexandria Light" pitchFamily="2" charset="-78"/>
              </a:rPr>
              <a:t>التي تغطي الأخبار العالمية</a:t>
            </a:r>
          </a:p>
          <a:p>
            <a:pPr lvl="1" algn="just" rtl="1">
              <a:lnSpc>
                <a:spcPct val="200000"/>
              </a:lnSpc>
            </a:pPr>
            <a:r>
              <a:rPr lang="ar-EG" sz="1600" dirty="0">
                <a:latin typeface="Alexandria Light" pitchFamily="2" charset="-78"/>
                <a:cs typeface="Alexandria Light" pitchFamily="2" charset="-78"/>
              </a:rPr>
              <a:t>المواقع العربية مثل </a:t>
            </a:r>
            <a:r>
              <a:rPr lang="ar-EG" sz="1600" i="1" dirty="0">
                <a:latin typeface="Alexandria Light" pitchFamily="2" charset="-78"/>
                <a:cs typeface="Alexandria Light" pitchFamily="2" charset="-78"/>
              </a:rPr>
              <a:t>العربية</a:t>
            </a:r>
            <a:r>
              <a:rPr lang="ar-EG" sz="1600" dirty="0">
                <a:latin typeface="Alexandria Light" pitchFamily="2" charset="-78"/>
                <a:cs typeface="Alexandria Light" pitchFamily="2" charset="-78"/>
              </a:rPr>
              <a:t> و</a:t>
            </a:r>
            <a:r>
              <a:rPr lang="ar-EG" sz="1600" i="1" dirty="0">
                <a:latin typeface="Alexandria Light" pitchFamily="2" charset="-78"/>
                <a:cs typeface="Alexandria Light" pitchFamily="2" charset="-78"/>
              </a:rPr>
              <a:t>سكاي نيوز عربية</a:t>
            </a:r>
            <a:r>
              <a:rPr lang="ar-EG" sz="1600" dirty="0">
                <a:latin typeface="Alexandria Light" pitchFamily="2" charset="-78"/>
                <a:cs typeface="Alexandria Light" pitchFamily="2" charset="-78"/>
              </a:rPr>
              <a:t>.</a:t>
            </a:r>
            <a:endParaRPr lang="ar-EG" sz="1600" i="0" dirty="0">
              <a:solidFill>
                <a:schemeClr val="tx1">
                  <a:lumMod val="95000"/>
                  <a:lumOff val="5000"/>
                </a:schemeClr>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607FDB2-0399-0D77-1344-5A618F1917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180" y="3713315"/>
            <a:ext cx="4352781" cy="2445114"/>
          </a:xfrm>
          <a:prstGeom prst="rect">
            <a:avLst/>
          </a:prstGeom>
        </p:spPr>
      </p:pic>
    </p:spTree>
    <p:extLst>
      <p:ext uri="{BB962C8B-B14F-4D97-AF65-F5344CB8AC3E}">
        <p14:creationId xmlns:p14="http://schemas.microsoft.com/office/powerpoint/2010/main" val="2202293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002923" y="2084878"/>
            <a:ext cx="11189077" cy="4451860"/>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i="0" dirty="0">
                <a:solidFill>
                  <a:schemeClr val="tx1">
                    <a:lumMod val="95000"/>
                    <a:lumOff val="5000"/>
                  </a:schemeClr>
                </a:solidFill>
                <a:effectLst/>
                <a:latin typeface="Alexandria Light" pitchFamily="2" charset="-78"/>
                <a:cs typeface="Alexandria Light" pitchFamily="2" charset="-78"/>
              </a:rPr>
              <a:t>2- </a:t>
            </a:r>
            <a:r>
              <a:rPr lang="ar-EG" sz="1600" b="1" i="0" dirty="0">
                <a:solidFill>
                  <a:schemeClr val="tx1">
                    <a:lumMod val="95000"/>
                    <a:lumOff val="5000"/>
                  </a:schemeClr>
                </a:solidFill>
                <a:effectLst/>
                <a:latin typeface="Alexandria" pitchFamily="2" charset="-78"/>
                <a:cs typeface="Alexandria" pitchFamily="2" charset="-78"/>
              </a:rPr>
              <a:t>الصحافة المتخصصة:</a:t>
            </a:r>
            <a:r>
              <a:rPr lang="ar-EG" sz="1600" b="1" i="0" dirty="0">
                <a:solidFill>
                  <a:schemeClr val="tx1">
                    <a:lumMod val="95000"/>
                    <a:lumOff val="5000"/>
                  </a:schemeClr>
                </a:solidFill>
                <a:effectLst/>
                <a:latin typeface="Alexandria Light" pitchFamily="2" charset="-78"/>
                <a:cs typeface="Alexandria Light" pitchFamily="2" charset="-78"/>
              </a:rPr>
              <a:t> </a:t>
            </a:r>
            <a:r>
              <a:rPr lang="ar-EG" sz="1600" dirty="0">
                <a:latin typeface="Alexandria Light" pitchFamily="2" charset="-78"/>
                <a:cs typeface="Alexandria Light" pitchFamily="2" charset="-78"/>
              </a:rPr>
              <a:t>تُركز على تقديم محتوى في مجالات محددة مثل التقنية، الصحة، العلوم، أو الرياضة. تستهدف فئات معينة من الجمهور لديهم اهتمامات مشتركة.</a:t>
            </a:r>
          </a:p>
          <a:p>
            <a:pPr lvl="1" algn="just" rtl="1">
              <a:lnSpc>
                <a:spcPct val="200000"/>
              </a:lnSpc>
            </a:pPr>
            <a:r>
              <a:rPr lang="ar-EG" sz="1600" b="1" i="0" dirty="0">
                <a:solidFill>
                  <a:srgbClr val="00AEEF"/>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dirty="0">
                <a:latin typeface="Alexandria" pitchFamily="2" charset="-78"/>
                <a:cs typeface="Alexandria" pitchFamily="2" charset="-78"/>
              </a:rPr>
              <a:t>عمق المحتوى</a:t>
            </a:r>
            <a:r>
              <a:rPr lang="ar-EG" sz="1600" dirty="0">
                <a:latin typeface="Alexandria Light" pitchFamily="2" charset="-78"/>
                <a:cs typeface="Alexandria Light" pitchFamily="2" charset="-78"/>
              </a:rPr>
              <a:t>: تقدم مقالات وتحليلات متخصصة وموجهة لفئة محددة.</a:t>
            </a:r>
            <a:r>
              <a:rPr lang="ar-EG" sz="1600" i="0" dirty="0">
                <a:solidFill>
                  <a:schemeClr val="tx1">
                    <a:lumMod val="95000"/>
                    <a:lumOff val="5000"/>
                  </a:schemeClr>
                </a:solidFill>
                <a:effectLst/>
                <a:latin typeface="Alexandria Light" pitchFamily="2" charset="-78"/>
                <a:cs typeface="Alexandria Light" pitchFamily="2" charset="-78"/>
              </a:rPr>
              <a:t> </a:t>
            </a:r>
          </a:p>
          <a:p>
            <a:pPr marL="742950" lvl="1" indent="-285750" algn="just" rtl="1">
              <a:lnSpc>
                <a:spcPct val="200000"/>
              </a:lnSpc>
              <a:buFontTx/>
              <a:buChar char="-"/>
            </a:pPr>
            <a:r>
              <a:rPr lang="ar-EG" sz="1600" dirty="0">
                <a:latin typeface="Alexandria" pitchFamily="2" charset="-78"/>
                <a:cs typeface="Alexandria" pitchFamily="2" charset="-78"/>
              </a:rPr>
              <a:t>لغة موجهة</a:t>
            </a:r>
            <a:r>
              <a:rPr lang="ar-EG" sz="1600" dirty="0">
                <a:latin typeface="Alexandria Light" pitchFamily="2" charset="-78"/>
                <a:cs typeface="Alexandria Light" pitchFamily="2" charset="-78"/>
              </a:rPr>
              <a:t>: تُستخدم لغة وتقنيات تناسب المتخصصين في المجال.</a:t>
            </a:r>
          </a:p>
          <a:p>
            <a:pPr marL="742950" lvl="1" indent="-285750" algn="just" rtl="1">
              <a:lnSpc>
                <a:spcPct val="200000"/>
              </a:lnSpc>
              <a:buFontTx/>
              <a:buChar char="-"/>
            </a:pPr>
            <a:r>
              <a:rPr lang="ar-EG" sz="1600" dirty="0">
                <a:latin typeface="Alexandria" pitchFamily="2" charset="-78"/>
                <a:cs typeface="Alexandria" pitchFamily="2" charset="-78"/>
              </a:rPr>
              <a:t>جمهور مخصص</a:t>
            </a:r>
            <a:r>
              <a:rPr lang="ar-EG" sz="1600" dirty="0">
                <a:latin typeface="Alexandria Light" pitchFamily="2" charset="-78"/>
                <a:cs typeface="Alexandria Light" pitchFamily="2" charset="-78"/>
              </a:rPr>
              <a:t>: تُلبي احتياجات جمهور محدد بدلاً من الجمهور العام</a:t>
            </a:r>
          </a:p>
          <a:p>
            <a:pPr lvl="1" algn="just" rtl="1">
              <a:lnSpc>
                <a:spcPct val="200000"/>
              </a:lnSpc>
            </a:pPr>
            <a:r>
              <a:rPr lang="ar-EG" sz="1600" i="0" dirty="0">
                <a:solidFill>
                  <a:schemeClr val="tx1">
                    <a:lumMod val="95000"/>
                    <a:lumOff val="5000"/>
                  </a:schemeClr>
                </a:solidFill>
                <a:effectLst/>
                <a:latin typeface="Alexandria Light" pitchFamily="2" charset="-78"/>
                <a:cs typeface="Alexandria Light" pitchFamily="2" charset="-78"/>
              </a:rPr>
              <a:t>مواقع الصحة: ويب طب، </a:t>
            </a:r>
            <a:r>
              <a:rPr lang="en-US" sz="1600" i="0" dirty="0">
                <a:solidFill>
                  <a:schemeClr val="tx1">
                    <a:lumMod val="95000"/>
                    <a:lumOff val="5000"/>
                  </a:schemeClr>
                </a:solidFill>
                <a:effectLst/>
                <a:latin typeface="Alexandria Light" pitchFamily="2" charset="-78"/>
                <a:cs typeface="Alexandria Light" pitchFamily="2" charset="-78"/>
              </a:rPr>
              <a:t>Midocean Voluntary Clinic</a:t>
            </a:r>
          </a:p>
          <a:p>
            <a:pPr lvl="1" algn="just" rtl="1">
              <a:lnSpc>
                <a:spcPct val="200000"/>
              </a:lnSpc>
            </a:pPr>
            <a:r>
              <a:rPr lang="ar-EG" sz="1600" i="0" dirty="0">
                <a:solidFill>
                  <a:schemeClr val="tx1">
                    <a:lumMod val="95000"/>
                    <a:lumOff val="5000"/>
                  </a:schemeClr>
                </a:solidFill>
                <a:effectLst/>
                <a:latin typeface="Alexandria Light" pitchFamily="2" charset="-78"/>
                <a:cs typeface="Alexandria Light" pitchFamily="2" charset="-78"/>
              </a:rPr>
              <a:t>مواقع الرياضة: </a:t>
            </a:r>
            <a:r>
              <a:rPr lang="en-US" sz="1600" i="0" dirty="0">
                <a:solidFill>
                  <a:schemeClr val="tx1">
                    <a:lumMod val="95000"/>
                    <a:lumOff val="5000"/>
                  </a:schemeClr>
                </a:solidFill>
                <a:effectLst/>
                <a:latin typeface="Alexandria Light" pitchFamily="2" charset="-78"/>
                <a:cs typeface="Alexandria Light" pitchFamily="2" charset="-78"/>
              </a:rPr>
              <a:t>bien sport</a:t>
            </a:r>
            <a:r>
              <a:rPr lang="ar-EG" sz="1600" i="0" dirty="0">
                <a:solidFill>
                  <a:schemeClr val="tx1">
                    <a:lumMod val="95000"/>
                    <a:lumOff val="5000"/>
                  </a:schemeClr>
                </a:solidFill>
                <a:effectLst/>
                <a:latin typeface="Alexandria Light" pitchFamily="2" charset="-78"/>
                <a:cs typeface="Alexandria Light" pitchFamily="2" charset="-78"/>
              </a:rPr>
              <a:t>، </a:t>
            </a:r>
            <a:r>
              <a:rPr lang="en-US" sz="1600" i="0" dirty="0">
                <a:solidFill>
                  <a:schemeClr val="tx1">
                    <a:lumMod val="95000"/>
                    <a:lumOff val="5000"/>
                  </a:schemeClr>
                </a:solidFill>
                <a:effectLst/>
                <a:latin typeface="Alexandria Light" pitchFamily="2" charset="-78"/>
                <a:cs typeface="Alexandria Light" pitchFamily="2" charset="-78"/>
              </a:rPr>
              <a:t>ESPN</a:t>
            </a:r>
            <a:endParaRPr lang="ar-EG" sz="1600" i="0" dirty="0">
              <a:solidFill>
                <a:schemeClr val="tx1">
                  <a:lumMod val="95000"/>
                  <a:lumOff val="5000"/>
                </a:schemeClr>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AD473F73-9AE7-65A2-C501-73101E0B4B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7211" y="4700926"/>
            <a:ext cx="3857625" cy="1181100"/>
          </a:xfrm>
          <a:prstGeom prst="rect">
            <a:avLst/>
          </a:prstGeom>
        </p:spPr>
      </p:pic>
    </p:spTree>
    <p:extLst>
      <p:ext uri="{BB962C8B-B14F-4D97-AF65-F5344CB8AC3E}">
        <p14:creationId xmlns:p14="http://schemas.microsoft.com/office/powerpoint/2010/main" val="6542720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7624" y="1890460"/>
            <a:ext cx="11784376" cy="4451860"/>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i="0" dirty="0">
                <a:solidFill>
                  <a:schemeClr val="tx1">
                    <a:lumMod val="95000"/>
                    <a:lumOff val="5000"/>
                  </a:schemeClr>
                </a:solidFill>
                <a:effectLst/>
                <a:latin typeface="Alexandria Light" pitchFamily="2" charset="-78"/>
                <a:cs typeface="Alexandria Light" pitchFamily="2" charset="-78"/>
              </a:rPr>
              <a:t>3- </a:t>
            </a:r>
            <a:r>
              <a:rPr lang="ar-EG" sz="1600" b="1" i="0" dirty="0">
                <a:solidFill>
                  <a:schemeClr val="tx1">
                    <a:lumMod val="95000"/>
                    <a:lumOff val="5000"/>
                  </a:schemeClr>
                </a:solidFill>
                <a:effectLst/>
                <a:latin typeface="Alexandria" pitchFamily="2" charset="-78"/>
                <a:cs typeface="Alexandria" pitchFamily="2" charset="-78"/>
              </a:rPr>
              <a:t>الصحافة </a:t>
            </a:r>
            <a:r>
              <a:rPr lang="ar-EG" sz="1600" b="1" dirty="0">
                <a:solidFill>
                  <a:schemeClr val="tx1">
                    <a:lumMod val="95000"/>
                    <a:lumOff val="5000"/>
                  </a:schemeClr>
                </a:solidFill>
                <a:latin typeface="Alexandria" pitchFamily="2" charset="-78"/>
                <a:cs typeface="Alexandria" pitchFamily="2" charset="-78"/>
              </a:rPr>
              <a:t>التفاعلية</a:t>
            </a:r>
            <a:r>
              <a:rPr lang="ar-EG" sz="1600" b="1" i="0" dirty="0">
                <a:solidFill>
                  <a:schemeClr val="tx1">
                    <a:lumMod val="95000"/>
                    <a:lumOff val="5000"/>
                  </a:schemeClr>
                </a:solidFill>
                <a:effectLst/>
                <a:latin typeface="Alexandria" pitchFamily="2" charset="-78"/>
                <a:cs typeface="Alexandria" pitchFamily="2" charset="-78"/>
              </a:rPr>
              <a:t>:</a:t>
            </a:r>
            <a:r>
              <a:rPr lang="ar-EG" sz="1600" b="1" i="0" dirty="0">
                <a:solidFill>
                  <a:schemeClr val="tx1">
                    <a:lumMod val="95000"/>
                    <a:lumOff val="5000"/>
                  </a:schemeClr>
                </a:solidFill>
                <a:effectLst/>
                <a:latin typeface="Alexandria Light" pitchFamily="2" charset="-78"/>
                <a:cs typeface="Alexandria Light" pitchFamily="2" charset="-78"/>
              </a:rPr>
              <a:t> </a:t>
            </a:r>
            <a:r>
              <a:rPr lang="ar-EG" sz="1600" dirty="0">
                <a:latin typeface="Alexandria Light" pitchFamily="2" charset="-78"/>
                <a:cs typeface="Alexandria Light" pitchFamily="2" charset="-78"/>
              </a:rPr>
              <a:t>تعتمد على إشراك الجمهور بشكل مباشر في العملية الصحفية من خلال التعليقات، استطلاعات الرأي، أو نشر الأخبار والمقالات التي يقدمها الجمهور.</a:t>
            </a:r>
            <a:endParaRPr lang="en-US" sz="1600" dirty="0">
              <a:latin typeface="Alexandria Light" pitchFamily="2" charset="-78"/>
              <a:cs typeface="Alexandria Light" pitchFamily="2" charset="-78"/>
            </a:endParaRPr>
          </a:p>
          <a:p>
            <a:pPr lvl="1" algn="just" rtl="1">
              <a:lnSpc>
                <a:spcPct val="200000"/>
              </a:lnSpc>
            </a:pPr>
            <a:r>
              <a:rPr lang="ar-EG" sz="1600" b="1" i="0" dirty="0">
                <a:solidFill>
                  <a:srgbClr val="00AEEF"/>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dirty="0">
                <a:latin typeface="Alexandria" pitchFamily="2" charset="-78"/>
                <a:cs typeface="Alexandria" pitchFamily="2" charset="-78"/>
              </a:rPr>
              <a:t>التفاعل</a:t>
            </a:r>
            <a:r>
              <a:rPr lang="ar-EG" sz="1600" dirty="0">
                <a:latin typeface="Alexandria Light" pitchFamily="2" charset="-78"/>
                <a:cs typeface="Alexandria Light" pitchFamily="2" charset="-78"/>
              </a:rPr>
              <a:t>: الجمهور يساهم في تقديم المعلومات أو مناقشتها.</a:t>
            </a:r>
          </a:p>
          <a:p>
            <a:pPr marL="742950" lvl="1" indent="-285750" algn="just" rtl="1">
              <a:lnSpc>
                <a:spcPct val="200000"/>
              </a:lnSpc>
              <a:buFontTx/>
              <a:buChar char="-"/>
            </a:pPr>
            <a:r>
              <a:rPr lang="ar-EG" sz="1600" b="1" dirty="0">
                <a:latin typeface="Alexandria" pitchFamily="2" charset="-78"/>
                <a:cs typeface="Alexandria" pitchFamily="2" charset="-78"/>
              </a:rPr>
              <a:t>السرعة: </a:t>
            </a:r>
            <a:r>
              <a:rPr lang="ar-EG" sz="1600" dirty="0">
                <a:latin typeface="Alexandria Light" pitchFamily="2" charset="-78"/>
                <a:cs typeface="Alexandria Light" pitchFamily="2" charset="-78"/>
              </a:rPr>
              <a:t>تعتمد على وسائل التواصل الاجتماعي والبث المباشر لنقل الأخبار.</a:t>
            </a:r>
          </a:p>
          <a:p>
            <a:pPr marL="742950" lvl="1" indent="-285750" algn="just" rtl="1">
              <a:lnSpc>
                <a:spcPct val="200000"/>
              </a:lnSpc>
              <a:buFontTx/>
              <a:buChar char="-"/>
            </a:pPr>
            <a:r>
              <a:rPr lang="ar-EG" sz="1600" b="1" dirty="0">
                <a:latin typeface="Alexandria" pitchFamily="2" charset="-78"/>
                <a:cs typeface="Alexandria" pitchFamily="2" charset="-78"/>
              </a:rPr>
              <a:t>تعزيز المشاركة: </a:t>
            </a:r>
            <a:r>
              <a:rPr lang="ar-EG" sz="1600" dirty="0">
                <a:latin typeface="Alexandria Light" pitchFamily="2" charset="-78"/>
                <a:cs typeface="Alexandria Light" pitchFamily="2" charset="-78"/>
              </a:rPr>
              <a:t>تحفز الجمهور على المشاركة بآرائهم واقتراحاتهم.</a:t>
            </a:r>
          </a:p>
          <a:p>
            <a:pPr lvl="1" algn="just" rtl="1">
              <a:lnSpc>
                <a:spcPct val="200000"/>
              </a:lnSpc>
            </a:pPr>
            <a:r>
              <a:rPr lang="ar-EG" sz="1600" dirty="0">
                <a:latin typeface="Alexandria Light" pitchFamily="2" charset="-78"/>
                <a:cs typeface="Alexandria Light" pitchFamily="2" charset="-78"/>
              </a:rPr>
              <a:t>المقالات التي تحتوي على استطلاعات رأي وتعليقات مباشرة</a:t>
            </a:r>
          </a:p>
          <a:p>
            <a:pPr lvl="1" algn="just" rtl="1">
              <a:lnSpc>
                <a:spcPct val="200000"/>
              </a:lnSpc>
            </a:pPr>
            <a:r>
              <a:rPr lang="ar-EG" sz="1600" dirty="0">
                <a:latin typeface="Alexandria Light" pitchFamily="2" charset="-78"/>
                <a:cs typeface="Alexandria Light" pitchFamily="2" charset="-78"/>
              </a:rPr>
              <a:t>صفحات إخبارية على فيسبوك </a:t>
            </a:r>
            <a:r>
              <a:rPr lang="ar-EG" sz="1600" dirty="0" err="1">
                <a:latin typeface="Alexandria Light" pitchFamily="2" charset="-78"/>
                <a:cs typeface="Alexandria Light" pitchFamily="2" charset="-78"/>
              </a:rPr>
              <a:t>وإنستاجرام</a:t>
            </a:r>
            <a:r>
              <a:rPr lang="ar-EG" sz="1600" dirty="0">
                <a:latin typeface="Alexandria Light" pitchFamily="2" charset="-78"/>
                <a:cs typeface="Alexandria Light" pitchFamily="2" charset="-78"/>
              </a:rPr>
              <a:t> مثل </a:t>
            </a:r>
            <a:r>
              <a:rPr lang="en-US" sz="1600" dirty="0">
                <a:latin typeface="Alexandria Light" pitchFamily="2" charset="-78"/>
                <a:cs typeface="Alexandria Light" pitchFamily="2" charset="-78"/>
              </a:rPr>
              <a:t>BBC Arabic</a:t>
            </a:r>
            <a:r>
              <a:rPr lang="ar-EG" sz="1600" dirty="0">
                <a:latin typeface="Alexandria Light" pitchFamily="2" charset="-78"/>
                <a:cs typeface="Alexandria Light" pitchFamily="2" charset="-78"/>
              </a:rPr>
              <a:t> </a:t>
            </a:r>
            <a:r>
              <a:rPr lang="en-US" sz="1600" dirty="0">
                <a:latin typeface="Alexandria Light" pitchFamily="2" charset="-78"/>
                <a:cs typeface="Alexandria Light" pitchFamily="2" charset="-78"/>
                <a:hlinkClick r:id="rId4"/>
              </a:rPr>
              <a:t>https://www.facebook.com/BBCnewsArabic/?locale=ar_AR</a:t>
            </a:r>
            <a:r>
              <a:rPr lang="ar-EG" sz="1600" dirty="0">
                <a:latin typeface="Alexandria Light" pitchFamily="2" charset="-78"/>
                <a:cs typeface="Alexandria Light"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BC95ED00-3155-7301-87B3-B262FB68CC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9739" y="3282854"/>
            <a:ext cx="2143125" cy="2143125"/>
          </a:xfrm>
          <a:prstGeom prst="rect">
            <a:avLst/>
          </a:prstGeom>
        </p:spPr>
      </p:pic>
    </p:spTree>
    <p:extLst>
      <p:ext uri="{BB962C8B-B14F-4D97-AF65-F5344CB8AC3E}">
        <p14:creationId xmlns:p14="http://schemas.microsoft.com/office/powerpoint/2010/main" val="10886391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7624" y="1890460"/>
            <a:ext cx="11576367" cy="4451860"/>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i="0" dirty="0">
                <a:solidFill>
                  <a:schemeClr val="tx1">
                    <a:lumMod val="95000"/>
                    <a:lumOff val="5000"/>
                  </a:schemeClr>
                </a:solidFill>
                <a:effectLst/>
                <a:latin typeface="Alexandria Light" pitchFamily="2" charset="-78"/>
                <a:cs typeface="Alexandria Light" pitchFamily="2" charset="-78"/>
              </a:rPr>
              <a:t>4- </a:t>
            </a:r>
            <a:r>
              <a:rPr lang="ar-EG" sz="1600" b="1" i="0" dirty="0">
                <a:solidFill>
                  <a:schemeClr val="tx1">
                    <a:lumMod val="95000"/>
                    <a:lumOff val="5000"/>
                  </a:schemeClr>
                </a:solidFill>
                <a:effectLst/>
                <a:latin typeface="Alexandria" pitchFamily="2" charset="-78"/>
                <a:cs typeface="Alexandria" pitchFamily="2" charset="-78"/>
              </a:rPr>
              <a:t>الصحافة </a:t>
            </a:r>
            <a:r>
              <a:rPr lang="ar-EG" sz="1600" b="1" dirty="0">
                <a:solidFill>
                  <a:schemeClr val="tx1">
                    <a:lumMod val="95000"/>
                    <a:lumOff val="5000"/>
                  </a:schemeClr>
                </a:solidFill>
                <a:latin typeface="Alexandria" pitchFamily="2" charset="-78"/>
                <a:cs typeface="Alexandria" pitchFamily="2" charset="-78"/>
              </a:rPr>
              <a:t>الاستقصائية</a:t>
            </a:r>
            <a:r>
              <a:rPr lang="ar-EG" sz="1600" b="1" i="0" dirty="0">
                <a:solidFill>
                  <a:schemeClr val="tx1">
                    <a:lumMod val="95000"/>
                    <a:lumOff val="5000"/>
                  </a:schemeClr>
                </a:solidFill>
                <a:effectLst/>
                <a:latin typeface="Alexandria" pitchFamily="2" charset="-78"/>
                <a:cs typeface="Alexandria" pitchFamily="2" charset="-78"/>
              </a:rPr>
              <a:t>:</a:t>
            </a:r>
            <a:r>
              <a:rPr lang="ar-EG" sz="1600" b="1" i="0" dirty="0">
                <a:solidFill>
                  <a:schemeClr val="tx1">
                    <a:lumMod val="95000"/>
                    <a:lumOff val="5000"/>
                  </a:schemeClr>
                </a:solidFill>
                <a:effectLst/>
                <a:latin typeface="Alexandria Light" pitchFamily="2" charset="-78"/>
                <a:cs typeface="Alexandria Light" pitchFamily="2" charset="-78"/>
              </a:rPr>
              <a:t> </a:t>
            </a:r>
            <a:r>
              <a:rPr lang="ar-EG" sz="1600" dirty="0">
                <a:latin typeface="Alexandria Light" pitchFamily="2" charset="-78"/>
                <a:cs typeface="Alexandria Light" pitchFamily="2" charset="-78"/>
              </a:rPr>
              <a:t>تسعى إلى كشف الحقائق المتعلقة بقضايا مهمة مثل الفساد، الجريمة، أو السياسات من خلال البحث والتحليل العميق باستخدام الأدوات الرقمية..</a:t>
            </a:r>
            <a:endParaRPr lang="en-US" sz="1600" dirty="0">
              <a:latin typeface="Alexandria Light" pitchFamily="2" charset="-78"/>
              <a:cs typeface="Alexandria Light" pitchFamily="2" charset="-78"/>
            </a:endParaRPr>
          </a:p>
          <a:p>
            <a:pPr lvl="1" algn="just" rtl="1">
              <a:lnSpc>
                <a:spcPct val="200000"/>
              </a:lnSpc>
            </a:pPr>
            <a:r>
              <a:rPr lang="ar-EG" sz="1600" b="1" i="0" dirty="0">
                <a:solidFill>
                  <a:srgbClr val="00AEEF"/>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b="1" dirty="0">
                <a:latin typeface="Alexandria" pitchFamily="2" charset="-78"/>
                <a:cs typeface="Alexandria" pitchFamily="2" charset="-78"/>
              </a:rPr>
              <a:t>استخدام أدوات تقنية مثل تحليل البيانات الضخمة</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محتوى عميق كالتقارير المفصلة حول قضايا معقدة</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الشفافية في إظهار الأدلة والوثائق</a:t>
            </a:r>
            <a:r>
              <a:rPr lang="ar-EG" sz="1600" dirty="0">
                <a:latin typeface="Alexandria Light" pitchFamily="2" charset="-78"/>
                <a:cs typeface="Alexandria Light" pitchFamily="2" charset="-78"/>
              </a:rPr>
              <a:t>.</a:t>
            </a:r>
          </a:p>
          <a:p>
            <a:pPr lvl="1" algn="just" rtl="1">
              <a:lnSpc>
                <a:spcPct val="200000"/>
              </a:lnSpc>
            </a:pPr>
            <a:r>
              <a:rPr lang="en-US" sz="1600" dirty="0">
                <a:latin typeface="Alexandria Light" pitchFamily="2" charset="-78"/>
                <a:cs typeface="Alexandria Light" pitchFamily="2" charset="-78"/>
              </a:rPr>
              <a:t>ProPublica </a:t>
            </a:r>
            <a:r>
              <a:rPr lang="ar-EG" sz="1600" dirty="0">
                <a:latin typeface="Alexandria Light" pitchFamily="2" charset="-78"/>
                <a:cs typeface="Alexandria Light" pitchFamily="2" charset="-78"/>
              </a:rPr>
              <a:t>كمنصة استقصائية </a:t>
            </a:r>
            <a:r>
              <a:rPr lang="en-US" sz="1600" dirty="0">
                <a:latin typeface="Alexandria Light" pitchFamily="2" charset="-78"/>
                <a:cs typeface="Alexandria Light" pitchFamily="2" charset="-78"/>
                <a:hlinkClick r:id="rId5"/>
              </a:rPr>
              <a:t>https://www.propublica.org/</a:t>
            </a:r>
            <a:r>
              <a:rPr lang="ar-EG" sz="1600" dirty="0">
                <a:latin typeface="Alexandria Light" pitchFamily="2" charset="-78"/>
                <a:cs typeface="Alexandria Light" pitchFamily="2" charset="-78"/>
              </a:rPr>
              <a:t> </a:t>
            </a:r>
          </a:p>
          <a:p>
            <a:pPr lvl="1" algn="just" rtl="1">
              <a:lnSpc>
                <a:spcPct val="200000"/>
              </a:lnSpc>
            </a:pPr>
            <a:r>
              <a:rPr lang="ar-EG" sz="1600" dirty="0">
                <a:latin typeface="Alexandria Light" pitchFamily="2" charset="-78"/>
                <a:cs typeface="Alexandria Light" pitchFamily="2" charset="-78"/>
              </a:rPr>
              <a:t>تحقيقات خاصة تنشرها العربي الجديد أو بي بي سي </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220D3B0C-3BC1-5AD0-B74E-7A8BEF50209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2877" y="4300693"/>
            <a:ext cx="5105400" cy="895350"/>
          </a:xfrm>
          <a:prstGeom prst="rect">
            <a:avLst/>
          </a:prstGeom>
        </p:spPr>
      </p:pic>
    </p:spTree>
    <p:extLst>
      <p:ext uri="{BB962C8B-B14F-4D97-AF65-F5344CB8AC3E}">
        <p14:creationId xmlns:p14="http://schemas.microsoft.com/office/powerpoint/2010/main" val="34248357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7624" y="1890460"/>
            <a:ext cx="11784376" cy="3959417"/>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i="0" dirty="0">
                <a:solidFill>
                  <a:schemeClr val="tx1">
                    <a:lumMod val="95000"/>
                    <a:lumOff val="5000"/>
                  </a:schemeClr>
                </a:solidFill>
                <a:effectLst/>
                <a:latin typeface="Alexandria" pitchFamily="2" charset="-78"/>
                <a:cs typeface="Alexandria" pitchFamily="2" charset="-78"/>
              </a:rPr>
              <a:t>5- صحافة المواطن</a:t>
            </a:r>
            <a:r>
              <a:rPr lang="ar-EG" sz="1600" b="1" i="0" dirty="0">
                <a:solidFill>
                  <a:schemeClr val="tx1">
                    <a:lumMod val="95000"/>
                    <a:lumOff val="5000"/>
                  </a:schemeClr>
                </a:solidFill>
                <a:effectLst/>
                <a:latin typeface="Alexandria ExtraLight" pitchFamily="2" charset="-78"/>
                <a:cs typeface="Alexandria ExtraLight" pitchFamily="2" charset="-78"/>
              </a:rPr>
              <a:t>: </a:t>
            </a:r>
            <a:r>
              <a:rPr lang="ar-EG" sz="1600" dirty="0">
                <a:latin typeface="Alexandria Light" pitchFamily="2" charset="-78"/>
                <a:cs typeface="Alexandria Light" pitchFamily="2" charset="-78"/>
              </a:rPr>
              <a:t>تُتيح للأفراد العاديين نقل الأخبار والمعلومات عبر المدونات أو وسائل التواصل الاجتماعي، حيث يصبح المواطن مراسلًا وشاهدًا على الأحداث.</a:t>
            </a:r>
          </a:p>
          <a:p>
            <a:pPr lvl="1" algn="just" rtl="1">
              <a:lnSpc>
                <a:spcPct val="200000"/>
              </a:lnSpc>
            </a:pPr>
            <a:r>
              <a:rPr lang="ar-EG" sz="1600" b="1" i="0" dirty="0">
                <a:solidFill>
                  <a:srgbClr val="00AEEF"/>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b="1" dirty="0">
                <a:latin typeface="Alexandria" pitchFamily="2" charset="-78"/>
                <a:cs typeface="Alexandria" pitchFamily="2" charset="-78"/>
              </a:rPr>
              <a:t>غير مؤسساتية ولا تتبع جهة إعلامية رسمية</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وقتية أي تنشط أثناء الكوارث والأزمات</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مرنة حيث يمكن لأي شخص مشاركة محتواه الإخباري</a:t>
            </a:r>
            <a:endParaRPr lang="ar-EG" sz="1600" dirty="0">
              <a:latin typeface="Alexandria Light" pitchFamily="2" charset="-78"/>
              <a:cs typeface="Alexandria Light" pitchFamily="2" charset="-78"/>
            </a:endParaRPr>
          </a:p>
          <a:p>
            <a:pPr lvl="1" algn="just" rtl="1">
              <a:lnSpc>
                <a:spcPct val="200000"/>
              </a:lnSpc>
            </a:pPr>
            <a:r>
              <a:rPr lang="ar-EG" sz="1600" dirty="0">
                <a:latin typeface="Alexandria Light" pitchFamily="2" charset="-78"/>
                <a:cs typeface="Alexandria Light" pitchFamily="2" charset="-78"/>
              </a:rPr>
              <a:t>تغطيات مباشرة على يوتيوب أو تويتر أثناء الأحداث الكبرى</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EF6E82AA-CA18-A0C2-901B-726B711895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8990" y="3582355"/>
            <a:ext cx="4647079" cy="2812676"/>
          </a:xfrm>
          <a:prstGeom prst="rect">
            <a:avLst/>
          </a:prstGeom>
        </p:spPr>
      </p:pic>
    </p:spTree>
    <p:extLst>
      <p:ext uri="{BB962C8B-B14F-4D97-AF65-F5344CB8AC3E}">
        <p14:creationId xmlns:p14="http://schemas.microsoft.com/office/powerpoint/2010/main" val="27959216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7624" y="1890460"/>
            <a:ext cx="11784376" cy="3959417"/>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i="0" dirty="0">
                <a:solidFill>
                  <a:schemeClr val="tx1">
                    <a:lumMod val="95000"/>
                    <a:lumOff val="5000"/>
                  </a:schemeClr>
                </a:solidFill>
                <a:effectLst/>
                <a:latin typeface="Alexandria" pitchFamily="2" charset="-78"/>
                <a:cs typeface="Alexandria" pitchFamily="2" charset="-78"/>
              </a:rPr>
              <a:t>6- صحافة الفيديو</a:t>
            </a:r>
            <a:r>
              <a:rPr lang="ar-EG" sz="1600" b="1" i="0" dirty="0">
                <a:solidFill>
                  <a:schemeClr val="tx1">
                    <a:lumMod val="95000"/>
                    <a:lumOff val="5000"/>
                  </a:schemeClr>
                </a:solidFill>
                <a:effectLst/>
                <a:latin typeface="Alexandria ExtraLight" pitchFamily="2" charset="-78"/>
                <a:cs typeface="Alexandria ExtraLight" pitchFamily="2" charset="-78"/>
              </a:rPr>
              <a:t>: </a:t>
            </a:r>
            <a:r>
              <a:rPr lang="ar-EG" sz="1600" dirty="0">
                <a:latin typeface="Alexandria Light" pitchFamily="2" charset="-78"/>
                <a:cs typeface="Alexandria Light" pitchFamily="2" charset="-78"/>
              </a:rPr>
              <a:t>تُركز على إنتاج المحتوى المرئي كوسيلة رئيسية لنقل الأخبار والتقارير. غالبًا ما تكون في شكل فيديوهات قصيرة أو بث مباشر.</a:t>
            </a:r>
          </a:p>
          <a:p>
            <a:pPr lvl="1" algn="just" rtl="1">
              <a:lnSpc>
                <a:spcPct val="200000"/>
              </a:lnSpc>
            </a:pPr>
            <a:r>
              <a:rPr lang="ar-EG" sz="1600" b="1" i="0" dirty="0">
                <a:solidFill>
                  <a:srgbClr val="00AEEF"/>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b="1" dirty="0">
                <a:latin typeface="Alexandria" pitchFamily="2" charset="-78"/>
                <a:cs typeface="Alexandria" pitchFamily="2" charset="-78"/>
              </a:rPr>
              <a:t>سرعة الانتشار لأن مقاطع الفيديو أكثر جذبًا للمشاهدين</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محتوى قصير وجذاب يناسب الشباب</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متنوعة حيث يتم نشرها على مواقع الأخبار أو اليوتيوب أو التيك توك</a:t>
            </a:r>
            <a:endParaRPr lang="ar-EG" sz="1600" dirty="0">
              <a:latin typeface="Alexandria Light" pitchFamily="2" charset="-78"/>
              <a:cs typeface="Alexandria Light" pitchFamily="2" charset="-78"/>
            </a:endParaRPr>
          </a:p>
          <a:p>
            <a:pPr lvl="1" algn="just" rtl="1">
              <a:lnSpc>
                <a:spcPct val="200000"/>
              </a:lnSpc>
            </a:pPr>
            <a:r>
              <a:rPr lang="ar-EG" sz="1600" dirty="0">
                <a:latin typeface="Alexandria Light" pitchFamily="2" charset="-78"/>
                <a:cs typeface="Alexandria Light" pitchFamily="2" charset="-78"/>
              </a:rPr>
              <a:t>قنوات مثل </a:t>
            </a:r>
            <a:r>
              <a:rPr lang="en-US" sz="1600" b="1" dirty="0">
                <a:latin typeface="Alexandria Light" pitchFamily="2" charset="-78"/>
                <a:cs typeface="Alexandria Light" pitchFamily="2" charset="-78"/>
              </a:rPr>
              <a:t>Now This </a:t>
            </a:r>
            <a:r>
              <a:rPr lang="en-US" sz="1600" dirty="0">
                <a:latin typeface="Alexandria Light" pitchFamily="2" charset="-78"/>
                <a:cs typeface="Alexandria Light" pitchFamily="2" charset="-78"/>
                <a:hlinkClick r:id="rId4"/>
              </a:rPr>
              <a:t>https://www.youtube.com/@nowthisimpact/featured</a:t>
            </a:r>
            <a:r>
              <a:rPr lang="en-US" sz="1600" dirty="0">
                <a:latin typeface="Alexandria Light" pitchFamily="2" charset="-78"/>
                <a:cs typeface="Alexandria Light" pitchFamily="2" charset="-78"/>
              </a:rPr>
              <a:t> </a:t>
            </a:r>
            <a:endParaRPr lang="ar-EG"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184C06DC-66B5-5065-A8BF-18F776243F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9451" y="2803283"/>
            <a:ext cx="3723702" cy="3723702"/>
          </a:xfrm>
          <a:prstGeom prst="rect">
            <a:avLst/>
          </a:prstGeom>
        </p:spPr>
      </p:pic>
    </p:spTree>
    <p:extLst>
      <p:ext uri="{BB962C8B-B14F-4D97-AF65-F5344CB8AC3E}">
        <p14:creationId xmlns:p14="http://schemas.microsoft.com/office/powerpoint/2010/main" val="274961076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7624" y="1890460"/>
            <a:ext cx="11784376" cy="3959417"/>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i="0" dirty="0">
                <a:solidFill>
                  <a:schemeClr val="tx1">
                    <a:lumMod val="95000"/>
                    <a:lumOff val="5000"/>
                  </a:schemeClr>
                </a:solidFill>
                <a:effectLst/>
                <a:latin typeface="Alexandria" pitchFamily="2" charset="-78"/>
                <a:cs typeface="Alexandria" pitchFamily="2" charset="-78"/>
              </a:rPr>
              <a:t>7- الصحافة الذاتية</a:t>
            </a:r>
            <a:r>
              <a:rPr lang="ar-EG" sz="1600" b="1" i="0" dirty="0">
                <a:solidFill>
                  <a:schemeClr val="tx1">
                    <a:lumMod val="95000"/>
                    <a:lumOff val="5000"/>
                  </a:schemeClr>
                </a:solidFill>
                <a:effectLst/>
                <a:latin typeface="Alexandria ExtraLight" pitchFamily="2" charset="-78"/>
                <a:cs typeface="Alexandria ExtraLight" pitchFamily="2" charset="-78"/>
              </a:rPr>
              <a:t>: </a:t>
            </a:r>
            <a:r>
              <a:rPr lang="ar-EG" sz="1600" dirty="0">
                <a:latin typeface="Alexandria Light" pitchFamily="2" charset="-78"/>
                <a:cs typeface="Alexandria Light" pitchFamily="2" charset="-78"/>
              </a:rPr>
              <a:t>يعتمد الأفراد على منصات مثل المدونات أو وسائل التواصل لنشر محتوى إخباري أو مقالات شخصية دون الحاجة إلى الانتماء إلى مؤسسة إعلامي</a:t>
            </a:r>
          </a:p>
          <a:p>
            <a:pPr lvl="1" algn="just" rtl="1">
              <a:lnSpc>
                <a:spcPct val="200000"/>
              </a:lnSpc>
            </a:pPr>
            <a:r>
              <a:rPr lang="ar-EG" sz="1600" b="1" i="0" dirty="0">
                <a:solidFill>
                  <a:srgbClr val="00AEEF"/>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b="1" dirty="0">
                <a:latin typeface="Alexandria" pitchFamily="2" charset="-78"/>
                <a:cs typeface="Alexandria" pitchFamily="2" charset="-78"/>
              </a:rPr>
              <a:t>حرية النشر فلا تخضع لقيود تحريرية</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تعكس وجهة نظر الكاتب وتعتبر صحافة شخصية</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انتشار محدود بناءً على تفاعل الكاتب مع المحتوى</a:t>
            </a:r>
            <a:endParaRPr lang="ar-EG" sz="1600" dirty="0">
              <a:latin typeface="Alexandria Light" pitchFamily="2" charset="-78"/>
              <a:cs typeface="Alexandria Light" pitchFamily="2" charset="-78"/>
            </a:endParaRPr>
          </a:p>
          <a:p>
            <a:pPr lvl="1" algn="just" rtl="1">
              <a:lnSpc>
                <a:spcPct val="200000"/>
              </a:lnSpc>
            </a:pPr>
            <a:r>
              <a:rPr lang="ar-EG" sz="1600" dirty="0">
                <a:latin typeface="Alexandria Light" pitchFamily="2" charset="-78"/>
                <a:cs typeface="Alexandria Light" pitchFamily="2" charset="-78"/>
              </a:rPr>
              <a:t>مدونات على منصات وورد بريس أو منشورات شخصية على تويتر أو لينكد إن</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A67411AD-8977-7451-46FE-57E4736E80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154" y="3131545"/>
            <a:ext cx="4383968" cy="2513104"/>
          </a:xfrm>
          <a:prstGeom prst="rect">
            <a:avLst/>
          </a:prstGeom>
        </p:spPr>
      </p:pic>
    </p:spTree>
    <p:extLst>
      <p:ext uri="{BB962C8B-B14F-4D97-AF65-F5344CB8AC3E}">
        <p14:creationId xmlns:p14="http://schemas.microsoft.com/office/powerpoint/2010/main" val="33764957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7624" y="1890460"/>
            <a:ext cx="11784376" cy="3959417"/>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i="0" dirty="0">
                <a:solidFill>
                  <a:schemeClr val="tx1">
                    <a:lumMod val="95000"/>
                    <a:lumOff val="5000"/>
                  </a:schemeClr>
                </a:solidFill>
                <a:effectLst/>
                <a:latin typeface="Alexandria" pitchFamily="2" charset="-78"/>
                <a:cs typeface="Alexandria" pitchFamily="2" charset="-78"/>
              </a:rPr>
              <a:t>8- الصحافة الترفيهية</a:t>
            </a:r>
            <a:r>
              <a:rPr lang="ar-EG" sz="1600" b="1" i="0" dirty="0">
                <a:solidFill>
                  <a:schemeClr val="tx1">
                    <a:lumMod val="95000"/>
                    <a:lumOff val="5000"/>
                  </a:schemeClr>
                </a:solidFill>
                <a:effectLst/>
                <a:latin typeface="Alexandria ExtraLight" pitchFamily="2" charset="-78"/>
                <a:cs typeface="Alexandria ExtraLight" pitchFamily="2" charset="-78"/>
              </a:rPr>
              <a:t>: </a:t>
            </a:r>
            <a:r>
              <a:rPr lang="ar-EG" sz="1600" dirty="0">
                <a:latin typeface="Alexandria Light" pitchFamily="2" charset="-78"/>
                <a:cs typeface="Alexandria Light" pitchFamily="2" charset="-78"/>
              </a:rPr>
              <a:t>تُركز على تقديم أخبار ومحتوى متعلق بعالم الترفيه مثل أخبار المشاهير، الأفلام، الموسيقى، والفنون.</a:t>
            </a:r>
          </a:p>
          <a:p>
            <a:pPr lvl="1" algn="just" rtl="1">
              <a:lnSpc>
                <a:spcPct val="200000"/>
              </a:lnSpc>
            </a:pPr>
            <a:r>
              <a:rPr lang="ar-EG" sz="1600" b="1" i="0" dirty="0">
                <a:solidFill>
                  <a:srgbClr val="00AEEF"/>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b="1" dirty="0">
                <a:latin typeface="Alexandria" pitchFamily="2" charset="-78"/>
                <a:cs typeface="Alexandria" pitchFamily="2" charset="-78"/>
              </a:rPr>
              <a:t>محتوى بسيط موجه للترفيه بدلًا من المعلومات الجادة</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تسويق مرئي يعتمد على فيديوهات وصور جذابة</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جمهور واسع يستهدف شريحة كبرى من المتابعين</a:t>
            </a:r>
            <a:endParaRPr lang="ar-EG" sz="1600" dirty="0">
              <a:latin typeface="Alexandria Light" pitchFamily="2" charset="-78"/>
              <a:cs typeface="Alexandria Light" pitchFamily="2" charset="-78"/>
            </a:endParaRPr>
          </a:p>
          <a:p>
            <a:pPr lvl="1" algn="just" rtl="1">
              <a:lnSpc>
                <a:spcPct val="200000"/>
              </a:lnSpc>
            </a:pPr>
            <a:r>
              <a:rPr lang="ar-EG" sz="1600" dirty="0">
                <a:latin typeface="Alexandria Light" pitchFamily="2" charset="-78"/>
                <a:cs typeface="Alexandria Light" pitchFamily="2" charset="-78"/>
              </a:rPr>
              <a:t>منصات مثل </a:t>
            </a:r>
            <a:r>
              <a:rPr lang="en-US" sz="1600">
                <a:latin typeface="Alexandria Light" pitchFamily="2" charset="-78"/>
                <a:cs typeface="Alexandria Light" pitchFamily="2" charset="-78"/>
              </a:rPr>
              <a:t>EOnline</a:t>
            </a:r>
            <a:r>
              <a:rPr lang="en-US" sz="1600" dirty="0">
                <a:latin typeface="Alexandria Light" pitchFamily="2" charset="-78"/>
                <a:cs typeface="Alexandria Light" pitchFamily="2" charset="-78"/>
              </a:rPr>
              <a:t> </a:t>
            </a:r>
            <a:r>
              <a:rPr lang="en-US" sz="1600" dirty="0">
                <a:latin typeface="Alexandria Light" pitchFamily="2" charset="-78"/>
                <a:cs typeface="Alexandria Light" pitchFamily="2" charset="-78"/>
                <a:hlinkClick r:id="rId4"/>
              </a:rPr>
              <a:t>https://www.eonline.com/</a:t>
            </a:r>
            <a:r>
              <a:rPr lang="en-US" sz="1600" dirty="0">
                <a:latin typeface="Alexandria Light" pitchFamily="2" charset="-78"/>
                <a:cs typeface="Alexandria Light" pitchFamily="2" charset="-78"/>
              </a:rPr>
              <a:t> </a:t>
            </a:r>
            <a:r>
              <a:rPr lang="ar-EG" sz="1600" dirty="0">
                <a:latin typeface="Alexandria Light" pitchFamily="2" charset="-78"/>
                <a:cs typeface="Alexandria Light" pitchFamily="2" charset="-78"/>
              </a:rPr>
              <a:t>، أو في الفن </a:t>
            </a:r>
          </a:p>
          <a:p>
            <a:pPr lvl="1" algn="just" rtl="1">
              <a:lnSpc>
                <a:spcPct val="200000"/>
              </a:lnSpc>
            </a:pPr>
            <a:r>
              <a:rPr lang="en-US" sz="1600" dirty="0">
                <a:latin typeface="Alexandria Light" pitchFamily="2" charset="-78"/>
                <a:cs typeface="Alexandria Light" pitchFamily="2" charset="-78"/>
                <a:hlinkClick r:id="rId5"/>
              </a:rPr>
              <a:t>https://www.filfan.com/</a:t>
            </a:r>
            <a:r>
              <a:rPr lang="ar-EG" sz="1600" dirty="0">
                <a:latin typeface="Alexandria Light" pitchFamily="2" charset="-78"/>
                <a:cs typeface="Alexandria Light" pitchFamily="2" charset="-78"/>
              </a:rPr>
              <a:t> </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B7366D6A-A169-4F33-027F-1CEFEB6A29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4911" y="3665635"/>
            <a:ext cx="4825617" cy="2524863"/>
          </a:xfrm>
          <a:prstGeom prst="rect">
            <a:avLst/>
          </a:prstGeom>
        </p:spPr>
      </p:pic>
    </p:spTree>
    <p:extLst>
      <p:ext uri="{BB962C8B-B14F-4D97-AF65-F5344CB8AC3E}">
        <p14:creationId xmlns:p14="http://schemas.microsoft.com/office/powerpoint/2010/main" val="3278194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أنواع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7624" y="1890460"/>
            <a:ext cx="11784376" cy="5005858"/>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يمكن تصنيفها إلى عدة أنواع بناءً على طريقة التقديم أو التخصص في المحتوى</a:t>
            </a:r>
          </a:p>
          <a:p>
            <a:pPr lvl="1" algn="just" rtl="1">
              <a:lnSpc>
                <a:spcPct val="200000"/>
              </a:lnSpc>
            </a:pPr>
            <a:r>
              <a:rPr lang="ar-EG" sz="1600" b="1" dirty="0">
                <a:solidFill>
                  <a:schemeClr val="tx1">
                    <a:lumMod val="95000"/>
                    <a:lumOff val="5000"/>
                  </a:schemeClr>
                </a:solidFill>
                <a:latin typeface="Alexandria" pitchFamily="2" charset="-78"/>
                <a:cs typeface="Alexandria" pitchFamily="2" charset="-78"/>
              </a:rPr>
              <a:t>9-</a:t>
            </a:r>
            <a:r>
              <a:rPr lang="ar-EG" sz="1600" b="1" i="0" dirty="0">
                <a:solidFill>
                  <a:schemeClr val="tx1">
                    <a:lumMod val="95000"/>
                    <a:lumOff val="5000"/>
                  </a:schemeClr>
                </a:solidFill>
                <a:effectLst/>
                <a:latin typeface="Alexandria" pitchFamily="2" charset="-78"/>
                <a:cs typeface="Alexandria" pitchFamily="2" charset="-78"/>
              </a:rPr>
              <a:t> الصحافة الاقتصادية</a:t>
            </a:r>
            <a:r>
              <a:rPr lang="ar-EG" sz="1600" b="1" i="0" dirty="0">
                <a:solidFill>
                  <a:schemeClr val="tx1">
                    <a:lumMod val="95000"/>
                    <a:lumOff val="5000"/>
                  </a:schemeClr>
                </a:solidFill>
                <a:effectLst/>
                <a:latin typeface="Alexandria ExtraLight" pitchFamily="2" charset="-78"/>
                <a:cs typeface="Alexandria ExtraLight" pitchFamily="2" charset="-78"/>
              </a:rPr>
              <a:t>: </a:t>
            </a:r>
            <a:r>
              <a:rPr lang="ar-EG" dirty="0">
                <a:latin typeface="Alexandria Light" pitchFamily="2" charset="-78"/>
                <a:cs typeface="Alexandria Light" pitchFamily="2" charset="-78"/>
              </a:rPr>
              <a:t>تهتم بتغطية الأخبار الاقتصادية والتحليل المالي للشركات والأسواق</a:t>
            </a:r>
          </a:p>
          <a:p>
            <a:pPr lvl="1" algn="just" rtl="1">
              <a:lnSpc>
                <a:spcPct val="200000"/>
              </a:lnSpc>
            </a:pPr>
            <a:r>
              <a:rPr lang="ar-EG" sz="1600" b="1" i="0" dirty="0">
                <a:solidFill>
                  <a:srgbClr val="00AEEF"/>
                </a:solidFill>
                <a:effectLst/>
                <a:latin typeface="Alexandria" pitchFamily="2" charset="-78"/>
                <a:cs typeface="Alexandria" pitchFamily="2" charset="-78"/>
              </a:rPr>
              <a:t>خصائصها: </a:t>
            </a:r>
          </a:p>
          <a:p>
            <a:pPr marL="742950" lvl="1" indent="-285750" algn="just" rtl="1">
              <a:lnSpc>
                <a:spcPct val="200000"/>
              </a:lnSpc>
              <a:buFontTx/>
              <a:buChar char="-"/>
            </a:pPr>
            <a:r>
              <a:rPr lang="ar-EG" sz="1600" b="1" dirty="0">
                <a:latin typeface="Alexandria" pitchFamily="2" charset="-78"/>
                <a:cs typeface="Alexandria" pitchFamily="2" charset="-78"/>
              </a:rPr>
              <a:t>تحليل عميق يقدم تقارير وتحليلات معمقة</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جمهور متخصص يستهدف المستثمرين ورجال الأعمال</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تفاعل مباشر يتضمن حلقات نقاشية مع خبراء</a:t>
            </a:r>
            <a:endParaRPr lang="ar-EG" sz="1600" dirty="0">
              <a:latin typeface="Alexandria Light" pitchFamily="2" charset="-78"/>
              <a:cs typeface="Alexandria Light" pitchFamily="2" charset="-78"/>
            </a:endParaRPr>
          </a:p>
          <a:p>
            <a:pPr lvl="1" algn="just" rtl="1">
              <a:lnSpc>
                <a:spcPct val="200000"/>
              </a:lnSpc>
            </a:pPr>
            <a:r>
              <a:rPr lang="ar-EG" sz="1600" dirty="0">
                <a:latin typeface="Alexandria Light" pitchFamily="2" charset="-78"/>
                <a:cs typeface="Alexandria Light" pitchFamily="2" charset="-78"/>
              </a:rPr>
              <a:t>منصات مثل </a:t>
            </a:r>
            <a:r>
              <a:rPr lang="ar-EG" sz="1600" dirty="0" err="1">
                <a:latin typeface="Alexandria Light" pitchFamily="2" charset="-78"/>
                <a:cs typeface="Alexandria Light" pitchFamily="2" charset="-78"/>
              </a:rPr>
              <a:t>بلومبيرج</a:t>
            </a:r>
            <a:r>
              <a:rPr lang="ar-EG" sz="1600" dirty="0">
                <a:latin typeface="Alexandria Light" pitchFamily="2" charset="-78"/>
                <a:cs typeface="Alexandria Light" pitchFamily="2" charset="-78"/>
              </a:rPr>
              <a:t> ومنصة الاقتصادية السعودية</a:t>
            </a:r>
          </a:p>
          <a:p>
            <a:pPr lvl="1" algn="just" rtl="1">
              <a:lnSpc>
                <a:spcPct val="200000"/>
              </a:lnSpc>
            </a:pPr>
            <a:r>
              <a:rPr lang="en-US" sz="1600" dirty="0">
                <a:latin typeface="Alexandria Light" pitchFamily="2" charset="-78"/>
                <a:cs typeface="Alexandria Light" pitchFamily="2" charset="-78"/>
                <a:hlinkClick r:id="rId4"/>
              </a:rPr>
              <a:t>https://asharqbusiness.com/%D9%85%D8%B5%D8%B1/</a:t>
            </a:r>
            <a:r>
              <a:rPr lang="ar-EG" sz="1600" dirty="0">
                <a:latin typeface="Alexandria Light" pitchFamily="2" charset="-78"/>
                <a:cs typeface="Alexandria Light" pitchFamily="2" charset="-78"/>
              </a:rPr>
              <a:t> </a:t>
            </a:r>
          </a:p>
          <a:p>
            <a:pPr lvl="1" algn="just" rtl="1">
              <a:lnSpc>
                <a:spcPct val="200000"/>
              </a:lnSpc>
            </a:pPr>
            <a:r>
              <a:rPr lang="en-US" sz="1600" dirty="0">
                <a:latin typeface="Alexandria Light" pitchFamily="2" charset="-78"/>
                <a:cs typeface="Alexandria Light" pitchFamily="2" charset="-78"/>
                <a:hlinkClick r:id="rId5"/>
              </a:rPr>
              <a:t>https://www.aleqt.com/</a:t>
            </a:r>
            <a:r>
              <a:rPr lang="ar-EG" sz="1600" dirty="0">
                <a:latin typeface="Alexandria Light" pitchFamily="2" charset="-78"/>
                <a:cs typeface="Alexandria Light" pitchFamily="2" charset="-78"/>
              </a:rPr>
              <a:t> </a:t>
            </a:r>
          </a:p>
          <a:p>
            <a:pPr lvl="1" algn="just" rtl="1">
              <a:lnSpc>
                <a:spcPct val="200000"/>
              </a:lnSpc>
            </a:pPr>
            <a:endParaRPr lang="ar-EG"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CD0B741F-D1FD-92C4-40B5-5893F7AD343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90670" y="3233472"/>
            <a:ext cx="3360145" cy="3360145"/>
          </a:xfrm>
          <a:prstGeom prst="rect">
            <a:avLst/>
          </a:prstGeom>
        </p:spPr>
      </p:pic>
    </p:spTree>
    <p:extLst>
      <p:ext uri="{BB962C8B-B14F-4D97-AF65-F5344CB8AC3E}">
        <p14:creationId xmlns:p14="http://schemas.microsoft.com/office/powerpoint/2010/main" val="36648097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36536" y="102391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16907" y="1646517"/>
            <a:ext cx="6375093" cy="4996881"/>
          </a:xfrm>
          <a:prstGeom prst="rect">
            <a:avLst/>
          </a:prstGeom>
          <a:noFill/>
        </p:spPr>
        <p:txBody>
          <a:bodyPr wrap="square" rtlCol="0">
            <a:spAutoFit/>
          </a:bodyPr>
          <a:lstStyle/>
          <a:p>
            <a:pPr lvl="1" algn="just" rtl="1">
              <a:lnSpc>
                <a:spcPct val="200000"/>
              </a:lnSpc>
            </a:pPr>
            <a:r>
              <a:rPr lang="ar-EG" dirty="0">
                <a:solidFill>
                  <a:srgbClr val="FF0000"/>
                </a:solidFill>
                <a:latin typeface="Alexandria Light" pitchFamily="2" charset="-78"/>
                <a:cs typeface="Alexandria Light" pitchFamily="2" charset="-78"/>
              </a:rPr>
              <a:t>1- البيانات الضخمة:</a:t>
            </a:r>
          </a:p>
          <a:p>
            <a:pPr lvl="1" algn="just" rtl="1">
              <a:lnSpc>
                <a:spcPct val="200000"/>
              </a:lnSpc>
            </a:pPr>
            <a:r>
              <a:rPr lang="ar-EG" dirty="0">
                <a:latin typeface="Alexandria Light" pitchFamily="2" charset="-78"/>
                <a:cs typeface="Alexandria Light" pitchFamily="2" charset="-78"/>
              </a:rPr>
              <a:t>أصبح استخدام البيانات الضخمة في الصحافة الإلكترونية أداة حيوية لفهم الجمهور وتخصيص المحتوى بما يتناسب مع اهتماماتهم واحتياجاتهم. البيانات الضخمة تشير إلى كميات هائلة من المعلومات التي تُجمع من مصادر متعددة، مثل سلوك المستخدمين على المواقع الإلكترونية، التفاعلات عبر وسائل التواصل الاجتماعي، وسجلات البحث. تحليل هذه البيانات يمكّن المؤسسات الإعلامية من تقديم محتوى مخصص وذي صلة بجمهورها.</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922F66C5-E572-C29C-769E-C8AC838035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816" y="2954124"/>
            <a:ext cx="4770302" cy="3689274"/>
          </a:xfrm>
          <a:prstGeom prst="rect">
            <a:avLst/>
          </a:prstGeom>
        </p:spPr>
      </p:pic>
    </p:spTree>
    <p:extLst>
      <p:ext uri="{BB962C8B-B14F-4D97-AF65-F5344CB8AC3E}">
        <p14:creationId xmlns:p14="http://schemas.microsoft.com/office/powerpoint/2010/main" val="17666706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177686" y="2200515"/>
            <a:ext cx="10617707" cy="3888885"/>
          </a:xfrm>
          <a:prstGeom prst="rect">
            <a:avLst/>
          </a:prstGeom>
          <a:noFill/>
        </p:spPr>
        <p:txBody>
          <a:bodyPr wrap="square" rtlCol="0">
            <a:spAutoFit/>
          </a:bodyPr>
          <a:lstStyle/>
          <a:p>
            <a:pPr lvl="1" algn="just" rtl="1">
              <a:lnSpc>
                <a:spcPct val="200000"/>
              </a:lnSpc>
            </a:pPr>
            <a:r>
              <a:rPr lang="ar-EG" dirty="0">
                <a:solidFill>
                  <a:srgbClr val="FF0000"/>
                </a:solidFill>
                <a:latin typeface="Alexandria Light" pitchFamily="2" charset="-78"/>
                <a:cs typeface="Alexandria Light" pitchFamily="2" charset="-78"/>
              </a:rPr>
              <a:t>يمكن الاستفادة من تحليل البيانات في عدد من المجالات المتعلقة بالمحتوى المقدم على المنصات الإعلامية:</a:t>
            </a:r>
          </a:p>
          <a:p>
            <a:pPr lvl="1" algn="just" rtl="1">
              <a:lnSpc>
                <a:spcPct val="200000"/>
              </a:lnSpc>
            </a:pPr>
            <a:r>
              <a:rPr lang="ar-EG" dirty="0">
                <a:latin typeface="Alexandria" pitchFamily="2" charset="-78"/>
                <a:cs typeface="Alexandria" pitchFamily="2" charset="-78"/>
              </a:rPr>
              <a:t>1- تحليل الجمهور وتفضيلاته</a:t>
            </a:r>
            <a:r>
              <a:rPr lang="ar-EG" dirty="0">
                <a:latin typeface="Alexandria Light" pitchFamily="2" charset="-78"/>
                <a:cs typeface="Alexandria Light" pitchFamily="2" charset="-78"/>
              </a:rPr>
              <a:t>: من خلال تتبع الصفحات التي يزورها المستخدمون، الوقت الذي يقضونه على كل مقال، والتفاعلات مثل التعليقات والمشاركات، يمكن للمؤسسات الإعلامية تحديد المواضيع الأكثر جذبًا لجمهورها.</a:t>
            </a:r>
          </a:p>
          <a:p>
            <a:pPr lvl="1" algn="just" rtl="1">
              <a:lnSpc>
                <a:spcPct val="200000"/>
              </a:lnSpc>
            </a:pPr>
            <a:r>
              <a:rPr lang="ar-EG" dirty="0">
                <a:latin typeface="Alexandria Light" pitchFamily="2" charset="-78"/>
                <a:cs typeface="Alexandria Light" pitchFamily="2" charset="-78"/>
              </a:rPr>
              <a:t>استخدام أدوات تحليل مثل </a:t>
            </a:r>
            <a:r>
              <a:rPr lang="en-US" dirty="0">
                <a:latin typeface="Alexandria Light" pitchFamily="2" charset="-78"/>
                <a:cs typeface="Alexandria Light" pitchFamily="2" charset="-78"/>
              </a:rPr>
              <a:t>Google Analytics </a:t>
            </a:r>
            <a:r>
              <a:rPr lang="ar-EG" dirty="0">
                <a:latin typeface="Alexandria Light" pitchFamily="2" charset="-78"/>
                <a:cs typeface="Alexandria Light" pitchFamily="2" charset="-78"/>
              </a:rPr>
              <a:t>لتحديد المقالات الأكثر قراءة وفهم سلوك الزوار.</a:t>
            </a:r>
            <a:r>
              <a:rPr lang="en-US" dirty="0">
                <a:latin typeface="Alexandria Light" pitchFamily="2" charset="-78"/>
                <a:cs typeface="Alexandria Light" pitchFamily="2" charset="-78"/>
              </a:rPr>
              <a:t> </a:t>
            </a:r>
            <a:r>
              <a:rPr lang="en-US" dirty="0">
                <a:latin typeface="Alexandria Light" pitchFamily="2" charset="-78"/>
                <a:cs typeface="Alexandria Light" pitchFamily="2" charset="-78"/>
                <a:hlinkClick r:id="rId4"/>
              </a:rPr>
              <a:t>https://ads.google.com/home/tools/google-analytics/</a:t>
            </a:r>
            <a:r>
              <a:rPr lang="en-US" dirty="0">
                <a:latin typeface="Alexandria Light" pitchFamily="2" charset="-78"/>
                <a:cs typeface="Alexandria Light" pitchFamily="2" charset="-78"/>
              </a:rPr>
              <a:t> </a:t>
            </a:r>
            <a:endParaRPr lang="ar-EG"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068280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497417" y="2200515"/>
            <a:ext cx="6297976" cy="3888821"/>
          </a:xfrm>
          <a:prstGeom prst="rect">
            <a:avLst/>
          </a:prstGeom>
          <a:noFill/>
        </p:spPr>
        <p:txBody>
          <a:bodyPr wrap="square" rtlCol="0">
            <a:spAutoFit/>
          </a:bodyPr>
          <a:lstStyle/>
          <a:p>
            <a:pPr lvl="1" algn="just" rtl="1">
              <a:lnSpc>
                <a:spcPct val="200000"/>
              </a:lnSpc>
            </a:pPr>
            <a:r>
              <a:rPr lang="ar-EG" dirty="0">
                <a:solidFill>
                  <a:srgbClr val="FF0000"/>
                </a:solidFill>
                <a:latin typeface="Alexandria Light" pitchFamily="2" charset="-78"/>
                <a:cs typeface="Alexandria Light" pitchFamily="2" charset="-78"/>
              </a:rPr>
              <a:t>يمكن الاستفادة من تحليل البيانات في عدد من المجالات المتعلقة بالمحتوى المقدم على المنصات الإعلامية:</a:t>
            </a:r>
          </a:p>
          <a:p>
            <a:pPr lvl="1" algn="just" rtl="1">
              <a:lnSpc>
                <a:spcPct val="200000"/>
              </a:lnSpc>
            </a:pPr>
            <a:r>
              <a:rPr lang="ar-EG" dirty="0">
                <a:latin typeface="Alexandria" pitchFamily="2" charset="-78"/>
                <a:cs typeface="Alexandria" pitchFamily="2" charset="-78"/>
              </a:rPr>
              <a:t>2- تخصيص المحتوى: الذي يتوافق مع اهتمامات واحتياجات المستخدم بناءً على البيانات المجمعة من خوارزميات التوصية، مما يزيد من ولاء العملاء</a:t>
            </a:r>
          </a:p>
          <a:p>
            <a:pPr lvl="1" algn="just" rtl="1">
              <a:lnSpc>
                <a:spcPct val="200000"/>
              </a:lnSpc>
            </a:pPr>
            <a:r>
              <a:rPr lang="ar-EG" dirty="0">
                <a:latin typeface="Alexandria" pitchFamily="2" charset="-78"/>
                <a:cs typeface="Alexandria" pitchFamily="2" charset="-78"/>
              </a:rPr>
              <a:t>منصة يوتيوب تستخدم هذه التقنية لتقديم توصيات مخصصة للمستخدمين.</a:t>
            </a:r>
            <a:r>
              <a:rPr lang="en-US" dirty="0">
                <a:latin typeface="Alexandria Light" pitchFamily="2" charset="-78"/>
                <a:cs typeface="Alexandria Light" pitchFamily="2" charset="-78"/>
              </a:rPr>
              <a:t> </a:t>
            </a:r>
            <a:endParaRPr lang="ar-EG"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9EEE55DF-193F-FB5E-76FE-2FB23F4514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815" y="2127838"/>
            <a:ext cx="5155483" cy="4207664"/>
          </a:xfrm>
          <a:prstGeom prst="rect">
            <a:avLst/>
          </a:prstGeom>
        </p:spPr>
      </p:pic>
    </p:spTree>
    <p:extLst>
      <p:ext uri="{BB962C8B-B14F-4D97-AF65-F5344CB8AC3E}">
        <p14:creationId xmlns:p14="http://schemas.microsoft.com/office/powerpoint/2010/main" val="26202317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497416" y="2200515"/>
            <a:ext cx="6297977" cy="4442883"/>
          </a:xfrm>
          <a:prstGeom prst="rect">
            <a:avLst/>
          </a:prstGeom>
          <a:noFill/>
        </p:spPr>
        <p:txBody>
          <a:bodyPr wrap="square" rtlCol="0">
            <a:spAutoFit/>
          </a:bodyPr>
          <a:lstStyle/>
          <a:p>
            <a:pPr lvl="1" algn="just" rtl="1">
              <a:lnSpc>
                <a:spcPct val="200000"/>
              </a:lnSpc>
            </a:pPr>
            <a:r>
              <a:rPr lang="ar-EG" dirty="0">
                <a:solidFill>
                  <a:srgbClr val="FF0000"/>
                </a:solidFill>
                <a:latin typeface="Alexandria Light" pitchFamily="2" charset="-78"/>
                <a:cs typeface="Alexandria Light" pitchFamily="2" charset="-78"/>
              </a:rPr>
              <a:t>يمكن الاستفادة من تحليل البيانات في عدد من المجالات المتعلقة بالمحتوى المقدم على المنصات الإعلامية:</a:t>
            </a:r>
          </a:p>
          <a:p>
            <a:pPr lvl="1" algn="just" rtl="1">
              <a:lnSpc>
                <a:spcPct val="200000"/>
              </a:lnSpc>
            </a:pPr>
            <a:r>
              <a:rPr lang="ar-EG" dirty="0">
                <a:latin typeface="Alexandria" pitchFamily="2" charset="-78"/>
                <a:cs typeface="Alexandria" pitchFamily="2" charset="-78"/>
              </a:rPr>
              <a:t>3- استهداف الإعلانات: </a:t>
            </a:r>
            <a:r>
              <a:rPr lang="ar-EG" dirty="0">
                <a:latin typeface="Alexandria Light" pitchFamily="2" charset="-78"/>
                <a:cs typeface="Alexandria Light" pitchFamily="2" charset="-78"/>
              </a:rPr>
              <a:t>استخدام البيانات لفهم سلوك واهتمامات المستخدمين وتحديد الفئات الديموغرافية بهدف تقديم إعلانات موجهة تزيد من فعالية الحملات الإعلانية.</a:t>
            </a:r>
          </a:p>
          <a:p>
            <a:pPr lvl="1" algn="just" rtl="1">
              <a:lnSpc>
                <a:spcPct val="200000"/>
              </a:lnSpc>
            </a:pPr>
            <a:r>
              <a:rPr lang="ar-EG" dirty="0">
                <a:latin typeface="Alexandria Light" pitchFamily="2" charset="-78"/>
                <a:cs typeface="Alexandria Light" pitchFamily="2" charset="-78"/>
              </a:rPr>
              <a:t>منصات مثل </a:t>
            </a:r>
            <a:r>
              <a:rPr lang="en-US" dirty="0">
                <a:latin typeface="Alexandria Light" pitchFamily="2" charset="-78"/>
                <a:cs typeface="Alexandria Light" pitchFamily="2" charset="-78"/>
              </a:rPr>
              <a:t>Facebook </a:t>
            </a:r>
            <a:r>
              <a:rPr lang="ar-EG" dirty="0">
                <a:latin typeface="Alexandria Light" pitchFamily="2" charset="-78"/>
                <a:cs typeface="Alexandria Light" pitchFamily="2" charset="-78"/>
              </a:rPr>
              <a:t>و</a:t>
            </a:r>
            <a:r>
              <a:rPr lang="en-US" dirty="0">
                <a:latin typeface="Alexandria Light" pitchFamily="2" charset="-78"/>
                <a:cs typeface="Alexandria Light" pitchFamily="2" charset="-78"/>
              </a:rPr>
              <a:t>Google </a:t>
            </a:r>
            <a:r>
              <a:rPr lang="ar-EG" dirty="0">
                <a:latin typeface="Alexandria Light" pitchFamily="2" charset="-78"/>
                <a:cs typeface="Alexandria Light" pitchFamily="2" charset="-78"/>
              </a:rPr>
              <a:t>تستخدم هذه التقنية لتقديم إعلانات مخصصة بناءً على سلوك المستخدمين</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107E74E8-79CB-3E9E-8A2C-48D96B6BBCF9}"/>
              </a:ext>
            </a:extLst>
          </p:cNvPr>
          <p:cNvPicPr>
            <a:picLocks noChangeAspect="1"/>
          </p:cNvPicPr>
          <p:nvPr/>
        </p:nvPicPr>
        <p:blipFill rotWithShape="1">
          <a:blip r:embed="rId5">
            <a:extLst>
              <a:ext uri="{28A0092B-C50C-407E-A947-70E740481C1C}">
                <a14:useLocalDpi xmlns:a14="http://schemas.microsoft.com/office/drawing/2010/main" val="0"/>
              </a:ext>
            </a:extLst>
          </a:blip>
          <a:srcRect l="-16660" t="701" r="10009"/>
          <a:stretch/>
        </p:blipFill>
        <p:spPr>
          <a:xfrm>
            <a:off x="88134" y="2974553"/>
            <a:ext cx="4880473" cy="3525625"/>
          </a:xfrm>
          <a:prstGeom prst="rect">
            <a:avLst/>
          </a:prstGeom>
        </p:spPr>
      </p:pic>
    </p:spTree>
    <p:extLst>
      <p:ext uri="{BB962C8B-B14F-4D97-AF65-F5344CB8AC3E}">
        <p14:creationId xmlns:p14="http://schemas.microsoft.com/office/powerpoint/2010/main" val="31168909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98274" y="2200515"/>
            <a:ext cx="7697119" cy="4442883"/>
          </a:xfrm>
          <a:prstGeom prst="rect">
            <a:avLst/>
          </a:prstGeom>
          <a:noFill/>
        </p:spPr>
        <p:txBody>
          <a:bodyPr wrap="square" rtlCol="0">
            <a:spAutoFit/>
          </a:bodyPr>
          <a:lstStyle/>
          <a:p>
            <a:pPr lvl="1" algn="just" rtl="1">
              <a:lnSpc>
                <a:spcPct val="200000"/>
              </a:lnSpc>
            </a:pPr>
            <a:r>
              <a:rPr lang="ar-EG" dirty="0">
                <a:solidFill>
                  <a:srgbClr val="FF0000"/>
                </a:solidFill>
                <a:latin typeface="Alexandria Light" pitchFamily="2" charset="-78"/>
                <a:cs typeface="Alexandria Light" pitchFamily="2" charset="-78"/>
              </a:rPr>
              <a:t>يمكن الاستفادة من تحليل البيانات في عدد من المجالات المتعلقة بالمحتوى المقدم على المنصات الإعلامية:</a:t>
            </a:r>
          </a:p>
          <a:p>
            <a:pPr lvl="1" algn="just" rtl="1">
              <a:lnSpc>
                <a:spcPct val="200000"/>
              </a:lnSpc>
            </a:pPr>
            <a:r>
              <a:rPr lang="ar-EG" dirty="0">
                <a:latin typeface="Alexandria" pitchFamily="2" charset="-78"/>
                <a:cs typeface="Alexandria" pitchFamily="2" charset="-78"/>
              </a:rPr>
              <a:t>4- تحليل التفاعلات عبر وسائل التواصل الاجتماعي: </a:t>
            </a:r>
            <a:r>
              <a:rPr lang="ar-EG" dirty="0">
                <a:latin typeface="Alexandria Light" pitchFamily="2" charset="-78"/>
                <a:cs typeface="Alexandria Light" pitchFamily="2" charset="-78"/>
              </a:rPr>
              <a:t>دراسة التفاعلات والمشاركات على منصات التواصل الاجتماعي لفهم كيفية انتشار المحتوى وتفاعله مع الجمهور من خلال تحليل المشاركات والتعليقات وإعادة النشر لتحديد نوع المحتوى الذي يلقى قبولًا لدى الجمهور</a:t>
            </a:r>
            <a:r>
              <a:rPr lang="ar-EG" dirty="0"/>
              <a:t>.</a:t>
            </a:r>
          </a:p>
          <a:p>
            <a:pPr lvl="1" algn="just" rtl="1">
              <a:lnSpc>
                <a:spcPct val="200000"/>
              </a:lnSpc>
            </a:pPr>
            <a:r>
              <a:rPr lang="ar-EG" dirty="0">
                <a:latin typeface="Alexandria Light" pitchFamily="2" charset="-78"/>
                <a:cs typeface="Alexandria Light" pitchFamily="2" charset="-78"/>
              </a:rPr>
              <a:t>يمكن استخدام أدوات مثل </a:t>
            </a:r>
            <a:r>
              <a:rPr lang="en-US" dirty="0">
                <a:latin typeface="Alexandria Light" pitchFamily="2" charset="-78"/>
                <a:cs typeface="Alexandria Light" pitchFamily="2" charset="-78"/>
              </a:rPr>
              <a:t> Sprout Social </a:t>
            </a:r>
            <a:r>
              <a:rPr lang="ar-EG" dirty="0">
                <a:latin typeface="Alexandria Light" pitchFamily="2" charset="-78"/>
                <a:cs typeface="Alexandria Light" pitchFamily="2" charset="-78"/>
              </a:rPr>
              <a:t> </a:t>
            </a:r>
            <a:r>
              <a:rPr lang="en-US" dirty="0">
                <a:latin typeface="Alexandria Light" pitchFamily="2" charset="-78"/>
                <a:cs typeface="Alexandria Light" pitchFamily="2" charset="-78"/>
                <a:hlinkClick r:id="rId4"/>
              </a:rPr>
              <a:t>https://sproutsocial.com/</a:t>
            </a:r>
            <a:r>
              <a:rPr lang="ar-EG" dirty="0">
                <a:latin typeface="Alexandria Light" pitchFamily="2" charset="-78"/>
                <a:cs typeface="Alexandria Light" pitchFamily="2" charset="-78"/>
              </a:rPr>
              <a:t> لتحليل التفاعل مع المحتوى عبر المنصات</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D0D44E2F-B154-47BB-AEBB-35CC8B1ABC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408" y="4255864"/>
            <a:ext cx="3852026" cy="2168548"/>
          </a:xfrm>
          <a:prstGeom prst="rect">
            <a:avLst/>
          </a:prstGeom>
        </p:spPr>
      </p:pic>
    </p:spTree>
    <p:extLst>
      <p:ext uri="{BB962C8B-B14F-4D97-AF65-F5344CB8AC3E}">
        <p14:creationId xmlns:p14="http://schemas.microsoft.com/office/powerpoint/2010/main" val="7367095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66063" y="2415488"/>
            <a:ext cx="6632827" cy="3888885"/>
          </a:xfrm>
          <a:prstGeom prst="rect">
            <a:avLst/>
          </a:prstGeom>
          <a:noFill/>
        </p:spPr>
        <p:txBody>
          <a:bodyPr wrap="square" rtlCol="0">
            <a:spAutoFit/>
          </a:bodyPr>
          <a:lstStyle/>
          <a:p>
            <a:pPr lvl="1" algn="just" rtl="1">
              <a:lnSpc>
                <a:spcPct val="200000"/>
              </a:lnSpc>
            </a:pPr>
            <a:r>
              <a:rPr lang="ar-EG" dirty="0">
                <a:solidFill>
                  <a:srgbClr val="FF0000"/>
                </a:solidFill>
                <a:latin typeface="Alexandria Light" pitchFamily="2" charset="-78"/>
                <a:cs typeface="Alexandria Light" pitchFamily="2" charset="-78"/>
              </a:rPr>
              <a:t>2- تطوير تقنيات التفاعل مع الجمهور</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أصبح من الضروري للمؤسسات الإعلامية تعزيز تقنيات التفاعل التي تسهم في تعزيز التفاعل مع المحتوى من خلال التعليقات أو المشاركة في الاستطلاعات، ومن ثم بناء الولاء وتحسين تجربة المستخدم من خلال تقديم محتوى مخصص يتماشى مع اهتمامات الجمهور مما يزيد من فرص النجاح والانتشار وتحقيق الأهداف.</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92E1176A-4066-DA15-48A1-577799F9C3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2362" y="2599981"/>
            <a:ext cx="3877880" cy="4047311"/>
          </a:xfrm>
          <a:prstGeom prst="rect">
            <a:avLst/>
          </a:prstGeom>
        </p:spPr>
      </p:pic>
    </p:spTree>
    <p:extLst>
      <p:ext uri="{BB962C8B-B14F-4D97-AF65-F5344CB8AC3E}">
        <p14:creationId xmlns:p14="http://schemas.microsoft.com/office/powerpoint/2010/main" val="2426783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25019" y="2415488"/>
            <a:ext cx="5373871" cy="3888885"/>
          </a:xfrm>
          <a:prstGeom prst="rect">
            <a:avLst/>
          </a:prstGeom>
          <a:noFill/>
        </p:spPr>
        <p:txBody>
          <a:bodyPr wrap="square" rtlCol="0">
            <a:spAutoFit/>
          </a:bodyPr>
          <a:lstStyle/>
          <a:p>
            <a:pPr marL="800100" lvl="1" indent="-342900" algn="just" rtl="1">
              <a:lnSpc>
                <a:spcPct val="200000"/>
              </a:lnSpc>
              <a:buAutoNum type="arabic1Minus"/>
            </a:pPr>
            <a:r>
              <a:rPr lang="ar-EG" dirty="0">
                <a:solidFill>
                  <a:srgbClr val="FF0000"/>
                </a:solidFill>
                <a:latin typeface="Alexandria Light" pitchFamily="2" charset="-78"/>
                <a:cs typeface="Alexandria Light" pitchFamily="2" charset="-78"/>
              </a:rPr>
              <a:t>ما هي تقنيات التفاعل؟ </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1- </a:t>
            </a:r>
            <a:r>
              <a:rPr lang="ar-EG" dirty="0">
                <a:solidFill>
                  <a:srgbClr val="00AEEF"/>
                </a:solidFill>
                <a:latin typeface="Alexandria Light" pitchFamily="2" charset="-78"/>
                <a:cs typeface="Alexandria Light" pitchFamily="2" charset="-78"/>
              </a:rPr>
              <a:t>التعليقات</a:t>
            </a:r>
            <a:r>
              <a:rPr lang="ar-EG" dirty="0">
                <a:solidFill>
                  <a:schemeClr val="tx1">
                    <a:lumMod val="95000"/>
                    <a:lumOff val="5000"/>
                  </a:schemeClr>
                </a:solidFill>
                <a:latin typeface="Alexandria Light" pitchFamily="2" charset="-78"/>
                <a:cs typeface="Alexandria Light" pitchFamily="2" charset="-78"/>
              </a:rPr>
              <a:t> التي تتيح للقراء التعبير عن ردود الفعل على المحتوى المنشور ومن ثم الحصول على ملاحظات مباشرة من الجمهور، ولكنها تتضمن بعض السلبيات كإدارة التعليقات المسيئة وضمان التوازن بين حرية التعبير والحفاظ على البيئة الآمنة.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 name="Picture 9">
            <a:extLst>
              <a:ext uri="{FF2B5EF4-FFF2-40B4-BE49-F238E27FC236}">
                <a16:creationId xmlns:a16="http://schemas.microsoft.com/office/drawing/2014/main" id="{31C2A276-BEBC-7E33-4D4E-0698D8FEAFA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78" y="2127838"/>
            <a:ext cx="5190063" cy="4027841"/>
          </a:xfrm>
          <a:prstGeom prst="rect">
            <a:avLst/>
          </a:prstGeom>
        </p:spPr>
      </p:pic>
    </p:spTree>
    <p:extLst>
      <p:ext uri="{BB962C8B-B14F-4D97-AF65-F5344CB8AC3E}">
        <p14:creationId xmlns:p14="http://schemas.microsoft.com/office/powerpoint/2010/main" val="1477391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55895" y="2415488"/>
            <a:ext cx="6742996" cy="3334887"/>
          </a:xfrm>
          <a:prstGeom prst="rect">
            <a:avLst/>
          </a:prstGeom>
          <a:noFill/>
        </p:spPr>
        <p:txBody>
          <a:bodyPr wrap="square" rtlCol="0">
            <a:spAutoFit/>
          </a:bodyPr>
          <a:lstStyle/>
          <a:p>
            <a:pPr marL="800100" lvl="1" indent="-342900" algn="just" rtl="1">
              <a:lnSpc>
                <a:spcPct val="200000"/>
              </a:lnSpc>
              <a:buAutoNum type="arabic1Minus"/>
            </a:pPr>
            <a:r>
              <a:rPr lang="ar-EG" dirty="0">
                <a:solidFill>
                  <a:srgbClr val="FF0000"/>
                </a:solidFill>
                <a:latin typeface="Alexandria Light" pitchFamily="2" charset="-78"/>
                <a:cs typeface="Alexandria Light" pitchFamily="2" charset="-78"/>
              </a:rPr>
              <a:t>ما هي تقنيات التفاعل؟ </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2- </a:t>
            </a:r>
            <a:r>
              <a:rPr lang="ar-EG" dirty="0">
                <a:solidFill>
                  <a:srgbClr val="00AEEF"/>
                </a:solidFill>
                <a:latin typeface="Alexandria Light" pitchFamily="2" charset="-78"/>
                <a:cs typeface="Alexandria Light" pitchFamily="2" charset="-78"/>
              </a:rPr>
              <a:t>الاستطلاعات والاستبيانات</a:t>
            </a:r>
            <a:r>
              <a:rPr lang="ar-EG" dirty="0">
                <a:solidFill>
                  <a:schemeClr val="tx1">
                    <a:lumMod val="95000"/>
                    <a:lumOff val="5000"/>
                  </a:schemeClr>
                </a:solidFill>
                <a:latin typeface="Alexandria Light" pitchFamily="2" charset="-78"/>
                <a:cs typeface="Alexandria Light" pitchFamily="2" charset="-78"/>
              </a:rPr>
              <a:t> هي أداة تتيح للجمهور المشاركة في تقديم آرائهم حول موضوع معين أو تقييم الخدمات، ومن ثم جمع البيانات لفهم الجمهور وإشراكه في اتخاذ القرارات التحريرية.</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الاستبيانات القصيرة تتمثل في توجيه سؤال مثل (هل تؤيد هذا الرأي؟) أو (ما رأيك في هذا الخبر؟)</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3E8A8093-0070-D17D-DE0E-97B3197374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2430" y="2415488"/>
            <a:ext cx="4400707" cy="3674330"/>
          </a:xfrm>
          <a:prstGeom prst="rect">
            <a:avLst/>
          </a:prstGeom>
        </p:spPr>
      </p:pic>
    </p:spTree>
    <p:extLst>
      <p:ext uri="{BB962C8B-B14F-4D97-AF65-F5344CB8AC3E}">
        <p14:creationId xmlns:p14="http://schemas.microsoft.com/office/powerpoint/2010/main" val="12397570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40995" y="2492449"/>
            <a:ext cx="6742996" cy="3888885"/>
          </a:xfrm>
          <a:prstGeom prst="rect">
            <a:avLst/>
          </a:prstGeom>
          <a:noFill/>
        </p:spPr>
        <p:txBody>
          <a:bodyPr wrap="square" rtlCol="0">
            <a:spAutoFit/>
          </a:bodyPr>
          <a:lstStyle/>
          <a:p>
            <a:pPr marL="800100" lvl="1" indent="-342900" algn="just" rtl="1">
              <a:lnSpc>
                <a:spcPct val="200000"/>
              </a:lnSpc>
              <a:buAutoNum type="arabic1Minus"/>
            </a:pPr>
            <a:r>
              <a:rPr lang="ar-EG" dirty="0">
                <a:solidFill>
                  <a:srgbClr val="FF0000"/>
                </a:solidFill>
                <a:latin typeface="Alexandria Light" pitchFamily="2" charset="-78"/>
                <a:cs typeface="Alexandria Light" pitchFamily="2" charset="-78"/>
              </a:rPr>
              <a:t>ما هي تقنيات التفاعل؟ </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3- </a:t>
            </a:r>
            <a:r>
              <a:rPr lang="ar-EG" dirty="0">
                <a:solidFill>
                  <a:srgbClr val="00AEEF"/>
                </a:solidFill>
                <a:latin typeface="Alexandria Light" pitchFamily="2" charset="-78"/>
                <a:cs typeface="Alexandria Light" pitchFamily="2" charset="-78"/>
              </a:rPr>
              <a:t>تقنيات التفاعل الحي </a:t>
            </a:r>
            <a:r>
              <a:rPr lang="ar-EG" dirty="0">
                <a:solidFill>
                  <a:schemeClr val="tx1">
                    <a:lumMod val="95000"/>
                    <a:lumOff val="5000"/>
                  </a:schemeClr>
                </a:solidFill>
                <a:latin typeface="Alexandria Light" pitchFamily="2" charset="-78"/>
                <a:cs typeface="Alexandria Light" pitchFamily="2" charset="-78"/>
              </a:rPr>
              <a:t>أدوات مثل البث المباشر أو الحوارات المباشرة مع خاصية التعليقات الفورية، وبالتالي بناء علاقة وثيقة من خلال التفاعل الشخصي</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منصات مثل </a:t>
            </a:r>
            <a:r>
              <a:rPr lang="en-US" dirty="0">
                <a:solidFill>
                  <a:schemeClr val="tx1">
                    <a:lumMod val="95000"/>
                    <a:lumOff val="5000"/>
                  </a:schemeClr>
                </a:solidFill>
                <a:latin typeface="Alexandria Light" pitchFamily="2" charset="-78"/>
                <a:cs typeface="Alexandria Light" pitchFamily="2" charset="-78"/>
              </a:rPr>
              <a:t>Facebook Live </a:t>
            </a:r>
            <a:r>
              <a:rPr lang="ar-EG" dirty="0">
                <a:solidFill>
                  <a:schemeClr val="tx1">
                    <a:lumMod val="95000"/>
                    <a:lumOff val="5000"/>
                  </a:schemeClr>
                </a:solidFill>
                <a:latin typeface="Alexandria Light" pitchFamily="2" charset="-78"/>
                <a:cs typeface="Alexandria Light" pitchFamily="2" charset="-78"/>
              </a:rPr>
              <a:t>أو </a:t>
            </a:r>
            <a:r>
              <a:rPr lang="en-US" dirty="0">
                <a:solidFill>
                  <a:schemeClr val="tx1">
                    <a:lumMod val="95000"/>
                    <a:lumOff val="5000"/>
                  </a:schemeClr>
                </a:solidFill>
                <a:latin typeface="Alexandria Light" pitchFamily="2" charset="-78"/>
                <a:cs typeface="Alexandria Light" pitchFamily="2" charset="-78"/>
              </a:rPr>
              <a:t>You Tube Live </a:t>
            </a:r>
            <a:r>
              <a:rPr lang="ar-EG" dirty="0">
                <a:solidFill>
                  <a:schemeClr val="tx1">
                    <a:lumMod val="95000"/>
                    <a:lumOff val="5000"/>
                  </a:schemeClr>
                </a:solidFill>
                <a:latin typeface="Alexandria Light" pitchFamily="2" charset="-78"/>
                <a:cs typeface="Alexandria Light" pitchFamily="2" charset="-78"/>
              </a:rPr>
              <a:t> تتيح التفاعل المباشر</a:t>
            </a:r>
          </a:p>
          <a:p>
            <a:pPr lvl="1" algn="just" rtl="1">
              <a:lnSpc>
                <a:spcPct val="200000"/>
              </a:lnSpc>
            </a:pP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E0E5FC85-2AD9-D655-2466-65418F92B3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109" y="2733431"/>
            <a:ext cx="4247519" cy="3737429"/>
          </a:xfrm>
          <a:prstGeom prst="rect">
            <a:avLst/>
          </a:prstGeom>
        </p:spPr>
      </p:pic>
    </p:spTree>
    <p:extLst>
      <p:ext uri="{BB962C8B-B14F-4D97-AF65-F5344CB8AC3E}">
        <p14:creationId xmlns:p14="http://schemas.microsoft.com/office/powerpoint/2010/main" val="41442539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55895" y="2415488"/>
            <a:ext cx="6742996" cy="3888885"/>
          </a:xfrm>
          <a:prstGeom prst="rect">
            <a:avLst/>
          </a:prstGeom>
          <a:noFill/>
        </p:spPr>
        <p:txBody>
          <a:bodyPr wrap="square" rtlCol="0">
            <a:spAutoFit/>
          </a:bodyPr>
          <a:lstStyle/>
          <a:p>
            <a:pPr marL="800100" lvl="1" indent="-342900" algn="just" rtl="1">
              <a:lnSpc>
                <a:spcPct val="200000"/>
              </a:lnSpc>
              <a:buAutoNum type="arabic1Minus"/>
            </a:pPr>
            <a:r>
              <a:rPr lang="ar-EG" dirty="0">
                <a:solidFill>
                  <a:srgbClr val="FF0000"/>
                </a:solidFill>
                <a:latin typeface="Alexandria Light" pitchFamily="2" charset="-78"/>
                <a:cs typeface="Alexandria Light" pitchFamily="2" charset="-78"/>
              </a:rPr>
              <a:t>ما هي تقنيات التفاعل؟ </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4- </a:t>
            </a:r>
            <a:r>
              <a:rPr lang="ar-EG" dirty="0">
                <a:solidFill>
                  <a:srgbClr val="00AEEF"/>
                </a:solidFill>
                <a:latin typeface="Alexandria Light" pitchFamily="2" charset="-78"/>
                <a:cs typeface="Alexandria Light" pitchFamily="2" charset="-78"/>
              </a:rPr>
              <a:t>التصويت الفوري </a:t>
            </a:r>
            <a:r>
              <a:rPr lang="ar-EG" dirty="0">
                <a:solidFill>
                  <a:schemeClr val="tx1">
                    <a:lumMod val="95000"/>
                    <a:lumOff val="5000"/>
                  </a:schemeClr>
                </a:solidFill>
                <a:latin typeface="Alexandria Light" pitchFamily="2" charset="-78"/>
                <a:cs typeface="Alexandria Light" pitchFamily="2" charset="-78"/>
              </a:rPr>
              <a:t>هي أسئلة سريعة تظهر ضمن المحتوى تسمح للمستخدمين بالإجابة بشكل فوري.</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المقالات التي تقدم خيار تصويت بسيط مثل هل توافق؟ نعم/ لا</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تسمح هذه الخاصية بزيادة التفاعل اللحظي مع المقالات  وجمع البيانات التي تساعد في اتخاذ قرارات تحريرية.</a:t>
            </a:r>
          </a:p>
          <a:p>
            <a:pPr lvl="1" algn="just" rtl="1">
              <a:lnSpc>
                <a:spcPct val="200000"/>
              </a:lnSpc>
            </a:pP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3E8A8093-0070-D17D-DE0E-97B3197374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2430" y="2415488"/>
            <a:ext cx="4400707" cy="3674330"/>
          </a:xfrm>
          <a:prstGeom prst="rect">
            <a:avLst/>
          </a:prstGeom>
        </p:spPr>
      </p:pic>
    </p:spTree>
    <p:extLst>
      <p:ext uri="{BB962C8B-B14F-4D97-AF65-F5344CB8AC3E}">
        <p14:creationId xmlns:p14="http://schemas.microsoft.com/office/powerpoint/2010/main" val="4944116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11958" y="12133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استراتيجيات تحسين أداء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246564" y="2115008"/>
            <a:ext cx="5652327" cy="3334887"/>
          </a:xfrm>
          <a:prstGeom prst="rect">
            <a:avLst/>
          </a:prstGeom>
          <a:noFill/>
        </p:spPr>
        <p:txBody>
          <a:bodyPr wrap="square" rtlCol="0">
            <a:spAutoFit/>
          </a:bodyPr>
          <a:lstStyle/>
          <a:p>
            <a:pPr marL="800100" lvl="1" indent="-342900" algn="just" rtl="1">
              <a:lnSpc>
                <a:spcPct val="200000"/>
              </a:lnSpc>
              <a:buAutoNum type="arabic1Minus"/>
            </a:pPr>
            <a:r>
              <a:rPr lang="ar-EG" dirty="0">
                <a:solidFill>
                  <a:srgbClr val="FF0000"/>
                </a:solidFill>
                <a:latin typeface="Alexandria Light" pitchFamily="2" charset="-78"/>
                <a:cs typeface="Alexandria Light" pitchFamily="2" charset="-78"/>
              </a:rPr>
              <a:t>ما هي تقنيات التفاعل؟ </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5- </a:t>
            </a:r>
            <a:r>
              <a:rPr lang="ar-EG" dirty="0">
                <a:solidFill>
                  <a:srgbClr val="00AEEF"/>
                </a:solidFill>
                <a:latin typeface="Alexandria Light" pitchFamily="2" charset="-78"/>
                <a:cs typeface="Alexandria Light" pitchFamily="2" charset="-78"/>
              </a:rPr>
              <a:t>استخدام تقنيات الذكاء الاصطناعي </a:t>
            </a:r>
            <a:r>
              <a:rPr lang="ar-EG" dirty="0">
                <a:solidFill>
                  <a:schemeClr val="tx1">
                    <a:lumMod val="95000"/>
                    <a:lumOff val="5000"/>
                  </a:schemeClr>
                </a:solidFill>
                <a:latin typeface="Alexandria Light" pitchFamily="2" charset="-78"/>
                <a:cs typeface="Alexandria Light" pitchFamily="2" charset="-78"/>
              </a:rPr>
              <a:t>هي أنظمة مثل روبوتات المحادثة التي تتفاعل مع الجمهور على مدار الساعة، وترد على الاستفسارات.</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مثل: استخدام الشات بوت في الرد على تطبيق الواتساب وبعض المواقع الإلكترونية.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F438BABC-2FDB-27A4-B23F-6649763B21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6332" y="2578584"/>
            <a:ext cx="4507018" cy="3557811"/>
          </a:xfrm>
          <a:prstGeom prst="rect">
            <a:avLst/>
          </a:prstGeom>
        </p:spPr>
      </p:pic>
    </p:spTree>
    <p:extLst>
      <p:ext uri="{BB962C8B-B14F-4D97-AF65-F5344CB8AC3E}">
        <p14:creationId xmlns:p14="http://schemas.microsoft.com/office/powerpoint/2010/main" val="15638479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03883" y="1837748"/>
            <a:ext cx="11280108" cy="4513415"/>
          </a:xfrm>
          <a:prstGeom prst="rect">
            <a:avLst/>
          </a:prstGeom>
          <a:noFill/>
        </p:spPr>
        <p:txBody>
          <a:bodyPr wrap="square" rtlCol="0">
            <a:spAutoFit/>
          </a:bodyPr>
          <a:lstStyle/>
          <a:p>
            <a:pPr lvl="1" algn="just" rtl="1">
              <a:lnSpc>
                <a:spcPct val="200000"/>
              </a:lnSpc>
            </a:pPr>
            <a:r>
              <a:rPr lang="ar-EG" dirty="0">
                <a:solidFill>
                  <a:srgbClr val="FF0000"/>
                </a:solidFill>
                <a:latin typeface="Alexandria Light" pitchFamily="2" charset="-78"/>
                <a:cs typeface="Alexandria Light" pitchFamily="2" charset="-78"/>
              </a:rPr>
              <a:t>1- الذكاء الاصطناعي في إنتاج وتحرير المحتوى</a:t>
            </a:r>
          </a:p>
          <a:p>
            <a:pPr lvl="1" algn="just" rtl="1">
              <a:lnSpc>
                <a:spcPct val="200000"/>
              </a:lnSpc>
            </a:pPr>
            <a:r>
              <a:rPr lang="ar-EG" sz="1600" dirty="0">
                <a:solidFill>
                  <a:srgbClr val="00B0F0"/>
                </a:solidFill>
                <a:latin typeface="Alexandria Light" pitchFamily="2" charset="-78"/>
                <a:cs typeface="Alexandria Light" pitchFamily="2" charset="-78"/>
              </a:rPr>
              <a:t>شهدت الصحافة الإلكترونية تطورات كبيرة بفضل الذكاء الاصطناعي </a:t>
            </a:r>
            <a:r>
              <a:rPr lang="en-US" sz="1600" dirty="0">
                <a:solidFill>
                  <a:srgbClr val="00B0F0"/>
                </a:solidFill>
                <a:latin typeface="Alexandria Light" pitchFamily="2" charset="-78"/>
                <a:cs typeface="Alexandria Light" pitchFamily="2" charset="-78"/>
              </a:rPr>
              <a:t>AI</a:t>
            </a:r>
            <a:r>
              <a:rPr lang="ar-EG" sz="1600" dirty="0">
                <a:solidFill>
                  <a:srgbClr val="00B0F0"/>
                </a:solidFill>
                <a:latin typeface="Alexandria Light" pitchFamily="2" charset="-78"/>
                <a:cs typeface="Alexandria Light" pitchFamily="2" charset="-78"/>
              </a:rPr>
              <a:t> الذي أصبح جزءًا أساسيًا من دورة</a:t>
            </a:r>
            <a:r>
              <a:rPr lang="en-US" sz="1600" dirty="0">
                <a:solidFill>
                  <a:srgbClr val="00B0F0"/>
                </a:solidFill>
                <a:latin typeface="Alexandria Light" pitchFamily="2" charset="-78"/>
                <a:cs typeface="Alexandria Light" pitchFamily="2" charset="-78"/>
              </a:rPr>
              <a:t> </a:t>
            </a:r>
            <a:r>
              <a:rPr lang="ar-EG" sz="1600" dirty="0">
                <a:solidFill>
                  <a:srgbClr val="00B0F0"/>
                </a:solidFill>
                <a:latin typeface="Alexandria Light" pitchFamily="2" charset="-78"/>
                <a:cs typeface="Alexandria Light" pitchFamily="2" charset="-78"/>
              </a:rPr>
              <a:t>إنتاج وتحرير المحتوى، وتتمثل أدوارة في: </a:t>
            </a:r>
          </a:p>
          <a:p>
            <a:pPr lvl="1" algn="just" rtl="1">
              <a:lnSpc>
                <a:spcPct val="200000"/>
              </a:lnSpc>
            </a:pPr>
            <a:r>
              <a:rPr lang="ar-EG" sz="1600" dirty="0">
                <a:latin typeface="Alexandria Light" pitchFamily="2" charset="-78"/>
                <a:cs typeface="Alexandria Light" pitchFamily="2" charset="-78"/>
              </a:rPr>
              <a:t>-  </a:t>
            </a:r>
            <a:r>
              <a:rPr lang="ar-EG" sz="1600" b="1" dirty="0">
                <a:latin typeface="Alexandria" pitchFamily="2" charset="-78"/>
                <a:cs typeface="Alexandria" pitchFamily="2" charset="-78"/>
              </a:rPr>
              <a:t>إنتاج وتحرير المحتوى </a:t>
            </a:r>
            <a:r>
              <a:rPr lang="ar-EG" sz="1600" dirty="0">
                <a:latin typeface="Alexandria Light" pitchFamily="2" charset="-78"/>
                <a:cs typeface="Alexandria Light" pitchFamily="2" charset="-78"/>
              </a:rPr>
              <a:t>مثل توليد تقارير مباريات كرة القدم أو التقارير اليومية عن الأسهم.</a:t>
            </a:r>
          </a:p>
          <a:p>
            <a:pPr marL="742950" lvl="1" indent="-285750" algn="just" rtl="1">
              <a:lnSpc>
                <a:spcPct val="200000"/>
              </a:lnSpc>
              <a:buFontTx/>
              <a:buChar char="-"/>
            </a:pPr>
            <a:r>
              <a:rPr lang="ar-EG" sz="1600" b="1" dirty="0">
                <a:latin typeface="Alexandria" pitchFamily="2" charset="-78"/>
                <a:cs typeface="Alexandria" pitchFamily="2" charset="-78"/>
              </a:rPr>
              <a:t>تحسين التحرير والتصحيح </a:t>
            </a:r>
            <a:r>
              <a:rPr lang="ar-EG" sz="1600" dirty="0">
                <a:latin typeface="Alexandria Light" pitchFamily="2" charset="-78"/>
                <a:cs typeface="Alexandria Light" pitchFamily="2" charset="-78"/>
              </a:rPr>
              <a:t>من خلال أدوات تدقيق النصوص وتصحيح الأخطاء اللغوية مثل </a:t>
            </a:r>
            <a:r>
              <a:rPr lang="en-US" sz="1600" dirty="0">
                <a:latin typeface="Alexandria Light" pitchFamily="2" charset="-78"/>
                <a:cs typeface="Alexandria Light" pitchFamily="2" charset="-78"/>
              </a:rPr>
              <a:t>Grammarly </a:t>
            </a:r>
            <a:r>
              <a:rPr lang="en-US" sz="1600" dirty="0">
                <a:latin typeface="Alexandria Light" pitchFamily="2" charset="-78"/>
                <a:cs typeface="Alexandria Light" pitchFamily="2" charset="-78"/>
                <a:hlinkClick r:id="rId5"/>
              </a:rPr>
              <a:t>https://www.grammarly.com/</a:t>
            </a:r>
            <a:r>
              <a:rPr lang="en-US" sz="1600" dirty="0">
                <a:latin typeface="Alexandria Light" pitchFamily="2" charset="-78"/>
                <a:cs typeface="Alexandria Light" pitchFamily="2" charset="-78"/>
              </a:rPr>
              <a:t> </a:t>
            </a:r>
            <a:endParaRPr lang="ar-EG" sz="1600" dirty="0">
              <a:latin typeface="Alexandria Light" pitchFamily="2" charset="-78"/>
              <a:cs typeface="Alexandria Light" pitchFamily="2" charset="-78"/>
            </a:endParaRPr>
          </a:p>
          <a:p>
            <a:pPr marL="742950" lvl="1" indent="-285750" algn="just" rtl="1">
              <a:lnSpc>
                <a:spcPct val="200000"/>
              </a:lnSpc>
              <a:buFontTx/>
              <a:buChar char="-"/>
            </a:pPr>
            <a:r>
              <a:rPr lang="ar-EG" sz="1600" b="1" dirty="0">
                <a:latin typeface="Alexandria" pitchFamily="2" charset="-78"/>
                <a:cs typeface="Alexandria" pitchFamily="2" charset="-78"/>
              </a:rPr>
              <a:t>تخصيص المحتوى</a:t>
            </a:r>
            <a:r>
              <a:rPr lang="ar-EG" sz="1600" dirty="0">
                <a:latin typeface="Alexandria Light" pitchFamily="2" charset="-78"/>
                <a:cs typeface="Alexandria Light" pitchFamily="2" charset="-78"/>
              </a:rPr>
              <a:t> من خلال تحليل تفضيلات المستخدم وعرض المحتوى الذي يناسبه مثل منصة </a:t>
            </a:r>
            <a:r>
              <a:rPr lang="en-US" sz="1600" dirty="0">
                <a:latin typeface="Alexandria Light" pitchFamily="2" charset="-78"/>
                <a:cs typeface="Alexandria Light" pitchFamily="2" charset="-78"/>
              </a:rPr>
              <a:t>Google News </a:t>
            </a:r>
            <a:r>
              <a:rPr lang="en-US" sz="1600" dirty="0">
                <a:latin typeface="Alexandria Light" pitchFamily="2" charset="-78"/>
                <a:cs typeface="Alexandria Light" pitchFamily="2" charset="-78"/>
                <a:hlinkClick r:id="rId6"/>
              </a:rPr>
              <a:t>https://news.google.com/home?hl=en-US&amp;gl=US&amp;ceid=US:en</a:t>
            </a:r>
            <a:r>
              <a:rPr lang="en-US" sz="1600" dirty="0">
                <a:latin typeface="Alexandria Light" pitchFamily="2" charset="-78"/>
                <a:cs typeface="Alexandria Light" pitchFamily="2" charset="-78"/>
              </a:rPr>
              <a:t> </a:t>
            </a:r>
          </a:p>
          <a:p>
            <a:pPr marL="742950" lvl="1" indent="-285750" algn="just" rtl="1">
              <a:lnSpc>
                <a:spcPct val="200000"/>
              </a:lnSpc>
              <a:buFontTx/>
              <a:buChar char="-"/>
            </a:pPr>
            <a:r>
              <a:rPr lang="ar-EG" sz="1600" dirty="0">
                <a:latin typeface="Alexandria Light" pitchFamily="2" charset="-78"/>
                <a:cs typeface="Alexandria Light" pitchFamily="2" charset="-78"/>
              </a:rPr>
              <a:t>يُستخدم الذكاء الاصطناعي لتسريع العمليات، تحسين الجودة، وتخصيص المحتوى ليناسب الجمهور.</a:t>
            </a:r>
            <a:endParaRPr lang="ar-EG" sz="1600"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46695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660136" y="1837748"/>
            <a:ext cx="7083092" cy="4504438"/>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أ- فوائد استخدام الذكاء الاصطناعي:</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1- سرعة الإنتاج: من خلال تسريع كتابة الأخبار العاجلة وتقليل الوقت اللازم لإعداد التقارير</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2- زيادة دقة المحتوى من خلال تقديم معلومات مستندة إلى البيانات وتقليل الأخطاء التحريرية.</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3- خفض التكاليف من خلال تقليل الحاجة إلى فرق عمل كبيرة واستخدام الأدوات الرقمية لتحليل البيانات.</a:t>
            </a:r>
          </a:p>
          <a:p>
            <a:pPr lvl="1" algn="just" rtl="1">
              <a:lnSpc>
                <a:spcPct val="200000"/>
              </a:lnSpc>
            </a:pPr>
            <a:r>
              <a:rPr lang="ar-EG" dirty="0">
                <a:solidFill>
                  <a:schemeClr val="tx1">
                    <a:lumMod val="95000"/>
                    <a:lumOff val="5000"/>
                  </a:schemeClr>
                </a:solidFill>
                <a:latin typeface="Alexandria Light" pitchFamily="2" charset="-78"/>
                <a:cs typeface="Alexandria Light" pitchFamily="2" charset="-78"/>
              </a:rPr>
              <a:t>4- تحسين التفاعل من خلال تخصيص المحتوى.</a:t>
            </a:r>
            <a:endParaRPr lang="ar-EG" sz="1600"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BB56AEEB-F1EC-0D95-3C71-68895039936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8772" y="2332818"/>
            <a:ext cx="3965250" cy="3769408"/>
          </a:xfrm>
          <a:prstGeom prst="rect">
            <a:avLst/>
          </a:prstGeom>
        </p:spPr>
      </p:pic>
    </p:spTree>
    <p:extLst>
      <p:ext uri="{BB962C8B-B14F-4D97-AF65-F5344CB8AC3E}">
        <p14:creationId xmlns:p14="http://schemas.microsoft.com/office/powerpoint/2010/main" val="16693751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37748"/>
            <a:ext cx="10410187" cy="1620315"/>
          </a:xfrm>
          <a:prstGeom prst="rect">
            <a:avLst/>
          </a:prstGeom>
          <a:noFill/>
        </p:spPr>
        <p:txBody>
          <a:bodyPr wrap="square" rtlCol="0">
            <a:spAutoFit/>
          </a:bodyPr>
          <a:lstStyle/>
          <a:p>
            <a:pPr marL="914400" lvl="1" indent="-457200" algn="just" rtl="1">
              <a:lnSpc>
                <a:spcPct val="200000"/>
              </a:lnSpc>
              <a:buAutoNum type="arabic1Minus"/>
            </a:pPr>
            <a:r>
              <a:rPr lang="ar-EG" sz="2000" dirty="0">
                <a:solidFill>
                  <a:srgbClr val="FF0000"/>
                </a:solidFill>
                <a:latin typeface="Alexandria Light" pitchFamily="2" charset="-78"/>
                <a:cs typeface="Alexandria Light" pitchFamily="2" charset="-78"/>
              </a:rPr>
              <a:t>بعض أدوات الذكاء الاصطناعي المستخدمة في تحسين كفاءة وجودة الكتابة: </a:t>
            </a:r>
          </a:p>
          <a:p>
            <a:pPr lvl="1" algn="just" rtl="1">
              <a:lnSpc>
                <a:spcPct val="200000"/>
              </a:lnSpc>
            </a:pPr>
            <a:r>
              <a:rPr lang="en-US" sz="1600" dirty="0">
                <a:solidFill>
                  <a:schemeClr val="tx1">
                    <a:lumMod val="95000"/>
                    <a:lumOff val="5000"/>
                  </a:schemeClr>
                </a:solidFill>
                <a:latin typeface="Alexandria Light" pitchFamily="2" charset="-78"/>
                <a:cs typeface="Alexandria Light" pitchFamily="2" charset="-78"/>
                <a:hlinkClick r:id="rId5"/>
              </a:rPr>
              <a:t>https://quillbot.com/</a:t>
            </a:r>
            <a:r>
              <a:rPr lang="ar-EG" sz="1600" dirty="0">
                <a:solidFill>
                  <a:schemeClr val="tx1">
                    <a:lumMod val="95000"/>
                    <a:lumOff val="5000"/>
                  </a:schemeClr>
                </a:solidFill>
                <a:latin typeface="Alexandria Light" pitchFamily="2" charset="-78"/>
                <a:cs typeface="Alexandria Light" pitchFamily="2" charset="-78"/>
              </a:rPr>
              <a:t> </a:t>
            </a:r>
          </a:p>
          <a:p>
            <a:pPr lvl="1" algn="just" rtl="1">
              <a:lnSpc>
                <a:spcPct val="200000"/>
              </a:lnSpc>
            </a:pPr>
            <a:r>
              <a:rPr lang="en-US" sz="1600" dirty="0">
                <a:solidFill>
                  <a:schemeClr val="tx1">
                    <a:lumMod val="95000"/>
                    <a:lumOff val="5000"/>
                  </a:schemeClr>
                </a:solidFill>
                <a:latin typeface="Alexandria Light" pitchFamily="2" charset="-78"/>
                <a:cs typeface="Alexandria Light" pitchFamily="2" charset="-78"/>
                <a:hlinkClick r:id="rId6"/>
              </a:rPr>
              <a:t>http://articoolo.com/</a:t>
            </a:r>
            <a:r>
              <a:rPr lang="ar-EG" sz="1600" dirty="0">
                <a:solidFill>
                  <a:schemeClr val="tx1">
                    <a:lumMod val="95000"/>
                    <a:lumOff val="5000"/>
                  </a:schemeClr>
                </a:solidFill>
                <a:latin typeface="Alexandria Light" pitchFamily="2" charset="-78"/>
                <a:cs typeface="Alexandria Light" pitchFamily="2" charset="-78"/>
              </a:rPr>
              <a:t> </a:t>
            </a:r>
          </a:p>
        </p:txBody>
      </p:sp>
      <p:pic>
        <p:nvPicPr>
          <p:cNvPr id="7"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35FF685F-845F-7553-B818-2E23F1A49100}"/>
              </a:ext>
            </a:extLst>
          </p:cNvPr>
          <p:cNvPicPr>
            <a:picLocks noChangeAspect="1"/>
          </p:cNvPicPr>
          <p:nvPr/>
        </p:nvPicPr>
        <p:blipFill rotWithShape="1">
          <a:blip r:embed="rId8"/>
          <a:srcRect t="6444" r="40104" b="4925"/>
          <a:stretch/>
        </p:blipFill>
        <p:spPr>
          <a:xfrm>
            <a:off x="132408" y="3087335"/>
            <a:ext cx="3789801" cy="3443457"/>
          </a:xfrm>
          <a:prstGeom prst="rect">
            <a:avLst/>
          </a:prstGeom>
        </p:spPr>
      </p:pic>
      <p:pic>
        <p:nvPicPr>
          <p:cNvPr id="10" name="Picture 9">
            <a:extLst>
              <a:ext uri="{FF2B5EF4-FFF2-40B4-BE49-F238E27FC236}">
                <a16:creationId xmlns:a16="http://schemas.microsoft.com/office/drawing/2014/main" id="{68422435-07AA-8861-8488-6B8405CBC7D8}"/>
              </a:ext>
            </a:extLst>
          </p:cNvPr>
          <p:cNvPicPr>
            <a:picLocks noChangeAspect="1"/>
          </p:cNvPicPr>
          <p:nvPr/>
        </p:nvPicPr>
        <p:blipFill rotWithShape="1">
          <a:blip r:embed="rId9"/>
          <a:srcRect t="5727" r="16144"/>
          <a:stretch/>
        </p:blipFill>
        <p:spPr>
          <a:xfrm>
            <a:off x="4087994" y="3557215"/>
            <a:ext cx="5320737" cy="3152906"/>
          </a:xfrm>
          <a:prstGeom prst="rect">
            <a:avLst/>
          </a:prstGeom>
        </p:spPr>
      </p:pic>
    </p:spTree>
    <p:extLst>
      <p:ext uri="{BB962C8B-B14F-4D97-AF65-F5344CB8AC3E}">
        <p14:creationId xmlns:p14="http://schemas.microsoft.com/office/powerpoint/2010/main" val="42618779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127913" y="1837748"/>
            <a:ext cx="4615315" cy="4565994"/>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2- تأثير الواقع المعزز والواقع الافتراضي على تقديم الأخبار</a:t>
            </a:r>
          </a:p>
          <a:p>
            <a:pPr lvl="1" algn="just" rtl="1">
              <a:lnSpc>
                <a:spcPct val="200000"/>
              </a:lnSpc>
            </a:pPr>
            <a:r>
              <a:rPr lang="ar-EG" dirty="0">
                <a:latin typeface="Alexandria Light" pitchFamily="2" charset="-78"/>
                <a:cs typeface="Alexandria Light" pitchFamily="2" charset="-78"/>
              </a:rPr>
              <a:t>الواقع المعزز</a:t>
            </a:r>
            <a:r>
              <a:rPr lang="en-US" dirty="0">
                <a:latin typeface="Alexandria Light" pitchFamily="2" charset="-78"/>
                <a:cs typeface="Alexandria Light" pitchFamily="2" charset="-78"/>
              </a:rPr>
              <a:t> AR </a:t>
            </a:r>
            <a:r>
              <a:rPr lang="ar-EG" dirty="0">
                <a:latin typeface="Alexandria Light" pitchFamily="2" charset="-78"/>
                <a:cs typeface="Alexandria Light" pitchFamily="2" charset="-78"/>
              </a:rPr>
              <a:t>والواقع الافتراضي </a:t>
            </a:r>
            <a:r>
              <a:rPr lang="en-US" dirty="0">
                <a:latin typeface="Alexandria Light" pitchFamily="2" charset="-78"/>
                <a:cs typeface="Alexandria Light" pitchFamily="2" charset="-78"/>
              </a:rPr>
              <a:t>VR</a:t>
            </a:r>
            <a:r>
              <a:rPr lang="ar-EG" dirty="0">
                <a:latin typeface="Alexandria Light" pitchFamily="2" charset="-78"/>
                <a:cs typeface="Alexandria Light" pitchFamily="2" charset="-78"/>
              </a:rPr>
              <a:t> من التقنيات المبتكرة التي أحدثت تحولًا كبيرًا في طريقة تقديم الأخبار والتفاعل معها. يمكن استعراض تأثيرهما على الصحافة الإلكترونية من خلال النقاط التالية:</a:t>
            </a:r>
            <a:endParaRPr lang="ar-EG" sz="1600"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5D7019A1-05F2-DE1A-9D5A-A70DB8BC8B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6941" y="2022414"/>
            <a:ext cx="5367280" cy="4456432"/>
          </a:xfrm>
          <a:prstGeom prst="rect">
            <a:avLst/>
          </a:prstGeom>
        </p:spPr>
      </p:pic>
    </p:spTree>
    <p:extLst>
      <p:ext uri="{BB962C8B-B14F-4D97-AF65-F5344CB8AC3E}">
        <p14:creationId xmlns:p14="http://schemas.microsoft.com/office/powerpoint/2010/main" val="23466988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3895" y="1837748"/>
            <a:ext cx="11082216" cy="3950440"/>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أ- تأثير الواقع المعزز والافتراضي على الصحافة الإلكترونية:</a:t>
            </a:r>
          </a:p>
          <a:p>
            <a:pPr lvl="1" algn="just" rtl="1">
              <a:lnSpc>
                <a:spcPct val="200000"/>
              </a:lnSpc>
            </a:pPr>
            <a:r>
              <a:rPr lang="ar-EG" dirty="0">
                <a:latin typeface="Alexandria Light" pitchFamily="2" charset="-78"/>
                <a:cs typeface="Alexandria Light" pitchFamily="2" charset="-78"/>
              </a:rPr>
              <a:t>1</a:t>
            </a:r>
            <a:r>
              <a:rPr lang="ar-EG" b="1" dirty="0">
                <a:solidFill>
                  <a:schemeClr val="tx1">
                    <a:lumMod val="95000"/>
                    <a:lumOff val="5000"/>
                  </a:schemeClr>
                </a:solidFill>
                <a:latin typeface="Alexandria" pitchFamily="2" charset="-78"/>
                <a:cs typeface="Alexandria" pitchFamily="2" charset="-78"/>
              </a:rPr>
              <a:t>- تحسين تجربة المستخدم</a:t>
            </a:r>
          </a:p>
          <a:p>
            <a:pPr marL="742950" lvl="1" indent="-285750" algn="just" rtl="1">
              <a:lnSpc>
                <a:spcPct val="200000"/>
              </a:lnSpc>
              <a:buFontTx/>
              <a:buChar char="-"/>
            </a:pPr>
            <a:r>
              <a:rPr lang="ar-EG" dirty="0">
                <a:solidFill>
                  <a:schemeClr val="tx1">
                    <a:lumMod val="95000"/>
                    <a:lumOff val="5000"/>
                  </a:schemeClr>
                </a:solidFill>
                <a:latin typeface="Alexandria Light" pitchFamily="2" charset="-78"/>
                <a:cs typeface="Alexandria Light" pitchFamily="2" charset="-78"/>
              </a:rPr>
              <a:t>يسمح </a:t>
            </a:r>
            <a:r>
              <a:rPr lang="ar-EG" dirty="0">
                <a:solidFill>
                  <a:srgbClr val="00B0F0"/>
                </a:solidFill>
                <a:latin typeface="Alexandria Light" pitchFamily="2" charset="-78"/>
                <a:cs typeface="Alexandria Light" pitchFamily="2" charset="-78"/>
              </a:rPr>
              <a:t>الواقع المعزز </a:t>
            </a:r>
            <a:r>
              <a:rPr lang="ar-EG" dirty="0">
                <a:latin typeface="Alexandria Light" pitchFamily="2" charset="-78"/>
                <a:cs typeface="Alexandria Light" pitchFamily="2" charset="-78"/>
              </a:rPr>
              <a:t>بإضافة طبقات من المعلومات التفاعلية إلى الأخبار المعروضة عبر الهواتف الذكية أو الأجهزة اللوحية. مثل تطبيقات تعرض خرائط تفاعلية أثناء تغطية الأخبار الجغرافية مثل الكوارث الطبيعية أو الحروب.</a:t>
            </a:r>
          </a:p>
          <a:p>
            <a:pPr marL="742950" lvl="1" indent="-285750" algn="just" rtl="1">
              <a:lnSpc>
                <a:spcPct val="200000"/>
              </a:lnSpc>
              <a:buFontTx/>
              <a:buChar char="-"/>
            </a:pPr>
            <a:r>
              <a:rPr lang="ar-EG" dirty="0">
                <a:solidFill>
                  <a:schemeClr val="tx1">
                    <a:lumMod val="95000"/>
                    <a:lumOff val="5000"/>
                  </a:schemeClr>
                </a:solidFill>
                <a:latin typeface="Alexandria Light" pitchFamily="2" charset="-78"/>
                <a:cs typeface="Alexandria Light" pitchFamily="2" charset="-78"/>
              </a:rPr>
              <a:t>يوفر </a:t>
            </a:r>
            <a:r>
              <a:rPr lang="ar-EG" dirty="0">
                <a:solidFill>
                  <a:srgbClr val="00B0F0"/>
                </a:solidFill>
                <a:latin typeface="Alexandria Light" pitchFamily="2" charset="-78"/>
                <a:cs typeface="Alexandria Light" pitchFamily="2" charset="-78"/>
              </a:rPr>
              <a:t>الواقع الافتراضي </a:t>
            </a:r>
            <a:r>
              <a:rPr lang="ar-EG" dirty="0">
                <a:latin typeface="Alexandria Light" pitchFamily="2" charset="-78"/>
                <a:cs typeface="Alexandria Light" pitchFamily="2" charset="-78"/>
              </a:rPr>
              <a:t>تجربة غامرة تأخذ المشاهد إلى قلب الأحداث، مما يعزز الفهم والشعور بالمشاركة. مثل تغطية الأحداث الكبرى مثل الكوارث الطبيعية أو الحروب من خلال جولات افتراضية.</a:t>
            </a: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472633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050795" y="1837748"/>
            <a:ext cx="4615315" cy="1232902"/>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 تأثير الواقع المعزز والافتراضي على الصحافة الإلكترونية:</a:t>
            </a:r>
          </a:p>
        </p:txBody>
      </p:sp>
      <p:pic>
        <p:nvPicPr>
          <p:cNvPr id="7"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WhatsApp Video 2024-12-29 at 8.50.32 PM">
            <a:hlinkClick r:id="" action="ppaction://media"/>
            <a:extLst>
              <a:ext uri="{FF2B5EF4-FFF2-40B4-BE49-F238E27FC236}">
                <a16:creationId xmlns:a16="http://schemas.microsoft.com/office/drawing/2014/main" id="{BFBB6792-4920-6680-4A90-6946BA33ACB9}"/>
              </a:ext>
            </a:extLst>
          </p:cNvPr>
          <p:cNvPicPr>
            <a:picLocks noChangeAspect="1"/>
          </p:cNvPicPr>
          <p:nvPr>
            <a:videoFile r:link="rId3"/>
            <p:extLst>
              <p:ext uri="{DAA4B4D4-6D71-4841-9C94-3DE7FCFB9230}">
                <p14:media xmlns:p14="http://schemas.microsoft.com/office/powerpoint/2010/main" r:embed="rId2"/>
              </p:ext>
            </p:extLst>
          </p:nvPr>
        </p:nvPicPr>
        <p:blipFill>
          <a:blip r:embed="rId8"/>
          <a:stretch>
            <a:fillRect/>
          </a:stretch>
        </p:blipFill>
        <p:spPr>
          <a:xfrm>
            <a:off x="2931280" y="3217082"/>
            <a:ext cx="5080000" cy="3048000"/>
          </a:xfrm>
          <a:prstGeom prst="rect">
            <a:avLst/>
          </a:prstGeom>
        </p:spPr>
      </p:pic>
    </p:spTree>
    <p:extLst>
      <p:ext uri="{BB962C8B-B14F-4D97-AF65-F5344CB8AC3E}">
        <p14:creationId xmlns:p14="http://schemas.microsoft.com/office/powerpoint/2010/main" val="37088955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7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164376" y="1837748"/>
            <a:ext cx="7472732" cy="4504438"/>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أ- تأثير الواقع المعزز والافتراضي على الصحافة الإلكترونية:</a:t>
            </a:r>
          </a:p>
          <a:p>
            <a:pPr lvl="1" algn="just" rtl="1">
              <a:lnSpc>
                <a:spcPct val="200000"/>
              </a:lnSpc>
            </a:pPr>
            <a:r>
              <a:rPr lang="ar-EG" dirty="0">
                <a:latin typeface="Alexandria Light" pitchFamily="2" charset="-78"/>
                <a:cs typeface="Alexandria Light" pitchFamily="2" charset="-78"/>
              </a:rPr>
              <a:t>2-</a:t>
            </a:r>
            <a:r>
              <a:rPr lang="ar-EG" b="1" dirty="0">
                <a:solidFill>
                  <a:schemeClr val="tx1">
                    <a:lumMod val="95000"/>
                    <a:lumOff val="5000"/>
                  </a:schemeClr>
                </a:solidFill>
                <a:latin typeface="Alexandria" pitchFamily="2" charset="-78"/>
                <a:cs typeface="Alexandria" pitchFamily="2" charset="-78"/>
              </a:rPr>
              <a:t> تعزيز التفاعل مع الجمهور</a:t>
            </a:r>
          </a:p>
          <a:p>
            <a:pPr marL="742950" lvl="1" indent="-285750" algn="just" rtl="1">
              <a:lnSpc>
                <a:spcPct val="200000"/>
              </a:lnSpc>
              <a:buFontTx/>
              <a:buChar char="-"/>
            </a:pPr>
            <a:r>
              <a:rPr lang="ar-EG" b="1" dirty="0">
                <a:solidFill>
                  <a:schemeClr val="tx1">
                    <a:lumMod val="95000"/>
                    <a:lumOff val="5000"/>
                  </a:schemeClr>
                </a:solidFill>
                <a:latin typeface="Alexandria" pitchFamily="2" charset="-78"/>
                <a:cs typeface="Alexandria" pitchFamily="2" charset="-78"/>
              </a:rPr>
              <a:t>الواقع المعزز </a:t>
            </a:r>
            <a:r>
              <a:rPr lang="ar-EG" dirty="0">
                <a:latin typeface="Alexandria Light" pitchFamily="2" charset="-78"/>
                <a:cs typeface="Alexandria Light" pitchFamily="2" charset="-78"/>
              </a:rPr>
              <a:t>يجعل الأخبار أكثر تفاعلية؛ حيث يمكن للمستخدمين استكشاف التفاصيل بطريقة تفاعلية عن طريق لمس الشاشة.</a:t>
            </a:r>
            <a:endParaRPr lang="ar-EG" dirty="0">
              <a:solidFill>
                <a:schemeClr val="tx1">
                  <a:lumMod val="95000"/>
                  <a:lumOff val="5000"/>
                </a:schemeClr>
              </a:solidFill>
              <a:latin typeface="Alexandria Light" pitchFamily="2" charset="-78"/>
              <a:cs typeface="Alexandria Light" pitchFamily="2" charset="-78"/>
            </a:endParaRPr>
          </a:p>
          <a:p>
            <a:pPr marL="742950" lvl="1" indent="-285750" algn="just" rtl="1">
              <a:lnSpc>
                <a:spcPct val="200000"/>
              </a:lnSpc>
              <a:buFontTx/>
              <a:buChar char="-"/>
            </a:pPr>
            <a:r>
              <a:rPr lang="ar-EG" b="1" dirty="0">
                <a:solidFill>
                  <a:schemeClr val="tx1">
                    <a:lumMod val="95000"/>
                    <a:lumOff val="5000"/>
                  </a:schemeClr>
                </a:solidFill>
                <a:latin typeface="Alexandria" pitchFamily="2" charset="-78"/>
                <a:cs typeface="Alexandria" pitchFamily="2" charset="-78"/>
              </a:rPr>
              <a:t>الواقع الافتراضي </a:t>
            </a:r>
            <a:r>
              <a:rPr lang="ar-EG" dirty="0">
                <a:latin typeface="Alexandria Light" pitchFamily="2" charset="-78"/>
                <a:cs typeface="Alexandria Light" pitchFamily="2" charset="-78"/>
              </a:rPr>
              <a:t>يمكّن الجمهور من "العيش" داخل القصة، ما يزيد من مستوى المشاركة والتفاعل</a:t>
            </a:r>
          </a:p>
          <a:p>
            <a:pPr marL="742950" lvl="1" indent="-285750" algn="just" rtl="1">
              <a:lnSpc>
                <a:spcPct val="200000"/>
              </a:lnSpc>
              <a:buFontTx/>
              <a:buChar char="-"/>
            </a:pPr>
            <a:r>
              <a:rPr lang="ar-EG" dirty="0">
                <a:solidFill>
                  <a:schemeClr val="tx1">
                    <a:lumMod val="95000"/>
                    <a:lumOff val="5000"/>
                  </a:schemeClr>
                </a:solidFill>
                <a:latin typeface="Alexandria Light" pitchFamily="2" charset="-78"/>
                <a:cs typeface="Alexandria Light" pitchFamily="2" charset="-78"/>
              </a:rPr>
              <a:t>يمكن </a:t>
            </a:r>
            <a:r>
              <a:rPr lang="ar-EG" dirty="0">
                <a:latin typeface="Alexandria Light" pitchFamily="2" charset="-78"/>
                <a:cs typeface="Alexandria Light" pitchFamily="2" charset="-78"/>
              </a:rPr>
              <a:t>للمتابعين استكشاف متحف افتراضي للأحداث التاريخية أو التحقيقات الصحفية.</a:t>
            </a: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CE8A04DE-EF83-476B-BF5F-4FA83A14B4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5098" y="2236982"/>
            <a:ext cx="3324742" cy="4178209"/>
          </a:xfrm>
          <a:prstGeom prst="rect">
            <a:avLst/>
          </a:prstGeom>
        </p:spPr>
      </p:pic>
    </p:spTree>
    <p:extLst>
      <p:ext uri="{BB962C8B-B14F-4D97-AF65-F5344CB8AC3E}">
        <p14:creationId xmlns:p14="http://schemas.microsoft.com/office/powerpoint/2010/main" val="39868586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487277" y="1837748"/>
            <a:ext cx="10149831" cy="4504438"/>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أ- تأثير الواقع المعزز والافتراضي على الصحافة الإلكترونية:</a:t>
            </a:r>
          </a:p>
          <a:p>
            <a:pPr lvl="1" algn="just" rtl="1">
              <a:lnSpc>
                <a:spcPct val="200000"/>
              </a:lnSpc>
            </a:pPr>
            <a:r>
              <a:rPr lang="ar-EG" dirty="0">
                <a:latin typeface="Alexandria Light" pitchFamily="2" charset="-78"/>
                <a:cs typeface="Alexandria Light" pitchFamily="2" charset="-78"/>
              </a:rPr>
              <a:t>3</a:t>
            </a:r>
            <a:r>
              <a:rPr lang="ar-EG" b="1" dirty="0">
                <a:solidFill>
                  <a:schemeClr val="tx1">
                    <a:lumMod val="95000"/>
                    <a:lumOff val="5000"/>
                  </a:schemeClr>
                </a:solidFill>
                <a:latin typeface="Alexandria" pitchFamily="2" charset="-78"/>
                <a:cs typeface="Alexandria" pitchFamily="2" charset="-78"/>
              </a:rPr>
              <a:t>- تمكين رواية القصص بطرق مبتكرة</a:t>
            </a:r>
          </a:p>
          <a:p>
            <a:pPr marL="742950" lvl="1" indent="-285750" algn="just" rtl="1">
              <a:lnSpc>
                <a:spcPct val="200000"/>
              </a:lnSpc>
              <a:buFontTx/>
              <a:buChar char="-"/>
            </a:pPr>
            <a:r>
              <a:rPr lang="ar-EG" dirty="0">
                <a:solidFill>
                  <a:srgbClr val="00B0F0"/>
                </a:solidFill>
                <a:latin typeface="Alexandria Light" pitchFamily="2" charset="-78"/>
                <a:cs typeface="Alexandria Light" pitchFamily="2" charset="-78"/>
              </a:rPr>
              <a:t>التجارب الغامرة </a:t>
            </a:r>
            <a:r>
              <a:rPr lang="ar-EG" dirty="0">
                <a:latin typeface="Alexandria Light" pitchFamily="2" charset="-78"/>
                <a:cs typeface="Alexandria Light" pitchFamily="2" charset="-78"/>
              </a:rPr>
              <a:t>استخدمت تقنية </a:t>
            </a:r>
            <a:r>
              <a:rPr lang="ar-EG" b="1" dirty="0">
                <a:solidFill>
                  <a:schemeClr val="tx1">
                    <a:lumMod val="95000"/>
                    <a:lumOff val="5000"/>
                  </a:schemeClr>
                </a:solidFill>
                <a:latin typeface="Alexandria" pitchFamily="2" charset="-78"/>
                <a:cs typeface="Alexandria" pitchFamily="2" charset="-78"/>
              </a:rPr>
              <a:t>الواقع الافتراضي </a:t>
            </a:r>
            <a:r>
              <a:rPr lang="en-US" dirty="0"/>
              <a:t> </a:t>
            </a:r>
            <a:r>
              <a:rPr lang="ar-EG" dirty="0">
                <a:latin typeface="Alexandria Light" pitchFamily="2" charset="-78"/>
                <a:cs typeface="Alexandria Light" pitchFamily="2" charset="-78"/>
              </a:rPr>
              <a:t>لسرد القصص بطرق تجعل الجمهور يشعر وكأنه داخل الحدث</a:t>
            </a:r>
          </a:p>
          <a:p>
            <a:pPr marL="742950" lvl="1" indent="-285750" algn="just" rtl="1">
              <a:lnSpc>
                <a:spcPct val="200000"/>
              </a:lnSpc>
              <a:buFontTx/>
              <a:buChar char="-"/>
            </a:pPr>
            <a:r>
              <a:rPr lang="ar-EG" dirty="0">
                <a:latin typeface="Alexandria Light" pitchFamily="2" charset="-78"/>
                <a:cs typeface="Alexandria Light" pitchFamily="2" charset="-78"/>
              </a:rPr>
              <a:t>صحيفة </a:t>
            </a:r>
            <a:r>
              <a:rPr lang="en-US" i="1" dirty="0">
                <a:latin typeface="Alexandria Light" pitchFamily="2" charset="-78"/>
                <a:cs typeface="Alexandria Light" pitchFamily="2" charset="-78"/>
              </a:rPr>
              <a:t>The Guardian</a:t>
            </a:r>
            <a:r>
              <a:rPr lang="en-US" dirty="0">
                <a:latin typeface="Alexandria Light" pitchFamily="2" charset="-78"/>
                <a:cs typeface="Alexandria Light" pitchFamily="2" charset="-78"/>
              </a:rPr>
              <a:t> </a:t>
            </a:r>
            <a:r>
              <a:rPr lang="ar-EG" dirty="0">
                <a:latin typeface="Alexandria Light" pitchFamily="2" charset="-78"/>
                <a:cs typeface="Alexandria Light" pitchFamily="2" charset="-78"/>
              </a:rPr>
              <a:t>أطلقت مشروع </a:t>
            </a:r>
            <a:r>
              <a:rPr lang="en-US" dirty="0">
                <a:latin typeface="Alexandria Light" pitchFamily="2" charset="-78"/>
                <a:cs typeface="Alexandria Light" pitchFamily="2" charset="-78"/>
              </a:rPr>
              <a:t>VR </a:t>
            </a:r>
            <a:r>
              <a:rPr lang="ar-EG" dirty="0">
                <a:latin typeface="Alexandria Light" pitchFamily="2" charset="-78"/>
                <a:cs typeface="Alexandria Light" pitchFamily="2" charset="-78"/>
              </a:rPr>
              <a:t>يدعى</a:t>
            </a:r>
            <a:r>
              <a:rPr lang="en-US" dirty="0">
                <a:latin typeface="Alexandria Light" pitchFamily="2" charset="-78"/>
                <a:cs typeface="Alexandria Light" pitchFamily="2" charset="-78"/>
              </a:rPr>
              <a:t>6x9</a:t>
            </a:r>
            <a:r>
              <a:rPr lang="ar-EG" dirty="0">
                <a:latin typeface="Alexandria Light" pitchFamily="2" charset="-78"/>
                <a:cs typeface="Alexandria Light" pitchFamily="2" charset="-78"/>
              </a:rPr>
              <a:t> </a:t>
            </a:r>
            <a:r>
              <a:rPr lang="en-US" dirty="0">
                <a:latin typeface="Alexandria Light" pitchFamily="2" charset="-78"/>
                <a:cs typeface="Alexandria Light" pitchFamily="2" charset="-78"/>
              </a:rPr>
              <a:t> </a:t>
            </a:r>
            <a:r>
              <a:rPr lang="ar-EG" dirty="0">
                <a:latin typeface="Alexandria Light" pitchFamily="2" charset="-78"/>
                <a:cs typeface="Alexandria Light" pitchFamily="2" charset="-78"/>
              </a:rPr>
              <a:t>يسمح للمستخدمين بتجربة الحياة في زنزانة انفرادية..</a:t>
            </a:r>
          </a:p>
          <a:p>
            <a:pPr marL="742950" lvl="1" indent="-285750" algn="just" rtl="1">
              <a:lnSpc>
                <a:spcPct val="200000"/>
              </a:lnSpc>
              <a:buFontTx/>
              <a:buChar char="-"/>
            </a:pPr>
            <a:r>
              <a:rPr lang="ar-EG" b="1" dirty="0">
                <a:solidFill>
                  <a:srgbClr val="00B0F0"/>
                </a:solidFill>
                <a:latin typeface="Alexandria" pitchFamily="2" charset="-78"/>
                <a:cs typeface="Alexandria" pitchFamily="2" charset="-78"/>
              </a:rPr>
              <a:t>توضيح البيانات</a:t>
            </a:r>
            <a:r>
              <a:rPr lang="ar-EG" b="1" dirty="0">
                <a:solidFill>
                  <a:schemeClr val="tx1">
                    <a:lumMod val="95000"/>
                    <a:lumOff val="5000"/>
                  </a:schemeClr>
                </a:solidFill>
                <a:latin typeface="Alexandria" pitchFamily="2" charset="-78"/>
                <a:cs typeface="Alexandria" pitchFamily="2" charset="-78"/>
              </a:rPr>
              <a:t>: </a:t>
            </a:r>
            <a:r>
              <a:rPr lang="ar-EG" dirty="0">
                <a:solidFill>
                  <a:schemeClr val="tx1">
                    <a:lumMod val="95000"/>
                    <a:lumOff val="5000"/>
                  </a:schemeClr>
                </a:solidFill>
                <a:latin typeface="Alexandria Light" pitchFamily="2" charset="-78"/>
                <a:cs typeface="Alexandria Light" pitchFamily="2" charset="-78"/>
              </a:rPr>
              <a:t>يسهل </a:t>
            </a:r>
            <a:r>
              <a:rPr lang="ar-EG" b="1" dirty="0">
                <a:solidFill>
                  <a:schemeClr val="tx1">
                    <a:lumMod val="95000"/>
                    <a:lumOff val="5000"/>
                  </a:schemeClr>
                </a:solidFill>
                <a:latin typeface="Alexandria" pitchFamily="2" charset="-78"/>
                <a:cs typeface="Alexandria" pitchFamily="2" charset="-78"/>
              </a:rPr>
              <a:t>الواقع المعزز </a:t>
            </a:r>
            <a:r>
              <a:rPr lang="ar-EG" dirty="0">
                <a:solidFill>
                  <a:schemeClr val="tx1">
                    <a:lumMod val="95000"/>
                    <a:lumOff val="5000"/>
                  </a:schemeClr>
                </a:solidFill>
                <a:latin typeface="Alexandria Light" pitchFamily="2" charset="-78"/>
                <a:cs typeface="Alexandria Light" pitchFamily="2" charset="-78"/>
              </a:rPr>
              <a:t>عرض الإحصائيات والمعلومات بطريقة مبسطة</a:t>
            </a:r>
          </a:p>
          <a:p>
            <a:pPr marL="742950" lvl="1" indent="-285750" algn="just" rtl="1">
              <a:lnSpc>
                <a:spcPct val="200000"/>
              </a:lnSpc>
              <a:buFontTx/>
              <a:buChar char="-"/>
            </a:pPr>
            <a:r>
              <a:rPr lang="ar-EG" dirty="0">
                <a:latin typeface="Alexandria Light" pitchFamily="2" charset="-78"/>
                <a:cs typeface="Alexandria Light" pitchFamily="2" charset="-78"/>
              </a:rPr>
              <a:t>يمكن عرض خرائط ثلاثية الأبعاد أو رسوم بيانية متحركة حول قضايا معقدة مثل تغير المناخ.</a:t>
            </a: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396446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73687" y="1837748"/>
            <a:ext cx="5963421" cy="4565994"/>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ب- تحديات استخدام </a:t>
            </a:r>
            <a:r>
              <a:rPr lang="en-US" sz="2000" dirty="0">
                <a:solidFill>
                  <a:srgbClr val="FF0000"/>
                </a:solidFill>
                <a:latin typeface="Alexandria Light" pitchFamily="2" charset="-78"/>
                <a:cs typeface="Alexandria Light" pitchFamily="2" charset="-78"/>
              </a:rPr>
              <a:t>VR</a:t>
            </a:r>
            <a:r>
              <a:rPr lang="ar-EG" sz="2000" dirty="0">
                <a:solidFill>
                  <a:srgbClr val="FF0000"/>
                </a:solidFill>
                <a:latin typeface="Alexandria Light" pitchFamily="2" charset="-78"/>
                <a:cs typeface="Alexandria Light" pitchFamily="2" charset="-78"/>
              </a:rPr>
              <a:t> و</a:t>
            </a:r>
            <a:r>
              <a:rPr lang="en-US" sz="2000" dirty="0">
                <a:solidFill>
                  <a:srgbClr val="FF0000"/>
                </a:solidFill>
                <a:latin typeface="Alexandria Light" pitchFamily="2" charset="-78"/>
                <a:cs typeface="Alexandria Light" pitchFamily="2" charset="-78"/>
              </a:rPr>
              <a:t> </a:t>
            </a:r>
            <a:r>
              <a:rPr lang="ar-EG" sz="2000" dirty="0">
                <a:solidFill>
                  <a:srgbClr val="FF0000"/>
                </a:solidFill>
                <a:latin typeface="Alexandria Light" pitchFamily="2" charset="-78"/>
                <a:cs typeface="Alexandria Light" pitchFamily="2" charset="-78"/>
              </a:rPr>
              <a:t> </a:t>
            </a:r>
            <a:r>
              <a:rPr lang="en-US" sz="2000" dirty="0">
                <a:solidFill>
                  <a:srgbClr val="FF0000"/>
                </a:solidFill>
                <a:latin typeface="Alexandria Light" pitchFamily="2" charset="-78"/>
                <a:cs typeface="Alexandria Light" pitchFamily="2" charset="-78"/>
              </a:rPr>
              <a:t>AR </a:t>
            </a:r>
            <a:r>
              <a:rPr lang="ar-EG" sz="2000" dirty="0">
                <a:solidFill>
                  <a:srgbClr val="FF0000"/>
                </a:solidFill>
                <a:latin typeface="Alexandria Light" pitchFamily="2" charset="-78"/>
                <a:cs typeface="Alexandria Light" pitchFamily="2" charset="-78"/>
              </a:rPr>
              <a:t> في الصحافة</a:t>
            </a:r>
          </a:p>
          <a:p>
            <a:pPr lvl="1" algn="just" rtl="1">
              <a:lnSpc>
                <a:spcPct val="200000"/>
              </a:lnSpc>
            </a:pPr>
            <a:r>
              <a:rPr lang="ar-EG" sz="2000" dirty="0">
                <a:solidFill>
                  <a:srgbClr val="00B0F0"/>
                </a:solidFill>
                <a:latin typeface="Alexandria Light" pitchFamily="2" charset="-78"/>
                <a:cs typeface="Alexandria Light" pitchFamily="2" charset="-78"/>
              </a:rPr>
              <a:t>1-</a:t>
            </a:r>
            <a:r>
              <a:rPr lang="ar-EG" sz="2000" dirty="0">
                <a:solidFill>
                  <a:srgbClr val="FF0000"/>
                </a:solidFill>
                <a:latin typeface="Alexandria Light" pitchFamily="2" charset="-78"/>
                <a:cs typeface="Alexandria Light" pitchFamily="2" charset="-78"/>
              </a:rPr>
              <a:t> </a:t>
            </a:r>
            <a:r>
              <a:rPr lang="ar-EG" b="1" dirty="0">
                <a:solidFill>
                  <a:srgbClr val="00B0F0"/>
                </a:solidFill>
                <a:latin typeface="Alexandria" pitchFamily="2" charset="-78"/>
                <a:cs typeface="Alexandria" pitchFamily="2" charset="-78"/>
              </a:rPr>
              <a:t>التكلفة</a:t>
            </a:r>
            <a:r>
              <a:rPr lang="ar-EG" dirty="0">
                <a:solidFill>
                  <a:srgbClr val="FF0000"/>
                </a:solidFill>
                <a:latin typeface="Alexandria Light" pitchFamily="2" charset="-78"/>
                <a:cs typeface="Alexandria Light" pitchFamily="2" charset="-78"/>
              </a:rPr>
              <a:t>: </a:t>
            </a:r>
            <a:r>
              <a:rPr lang="ar-EG" dirty="0">
                <a:latin typeface="Alexandria Light" pitchFamily="2" charset="-78"/>
                <a:cs typeface="Alexandria Light" pitchFamily="2" charset="-78"/>
              </a:rPr>
              <a:t>تطوير محتوى </a:t>
            </a:r>
            <a:r>
              <a:rPr lang="en-US" dirty="0">
                <a:latin typeface="Alexandria Light" pitchFamily="2" charset="-78"/>
                <a:cs typeface="Alexandria Light" pitchFamily="2" charset="-78"/>
              </a:rPr>
              <a:t>AR </a:t>
            </a:r>
            <a:r>
              <a:rPr lang="ar-EG" dirty="0">
                <a:latin typeface="Alexandria Light" pitchFamily="2" charset="-78"/>
                <a:cs typeface="Alexandria Light" pitchFamily="2" charset="-78"/>
              </a:rPr>
              <a:t>و</a:t>
            </a:r>
            <a:r>
              <a:rPr lang="en-US" dirty="0">
                <a:latin typeface="Alexandria Light" pitchFamily="2" charset="-78"/>
                <a:cs typeface="Alexandria Light" pitchFamily="2" charset="-78"/>
              </a:rPr>
              <a:t>VR </a:t>
            </a:r>
            <a:r>
              <a:rPr lang="ar-EG" dirty="0">
                <a:latin typeface="Alexandria Light" pitchFamily="2" charset="-78"/>
                <a:cs typeface="Alexandria Light" pitchFamily="2" charset="-78"/>
              </a:rPr>
              <a:t>يتطلب استثمارات كبيرة في الأجهزة والبرامج.</a:t>
            </a:r>
            <a:endParaRPr lang="ar-EG" dirty="0">
              <a:solidFill>
                <a:srgbClr val="FF0000"/>
              </a:solidFill>
              <a:latin typeface="Alexandria Light" pitchFamily="2" charset="-78"/>
              <a:cs typeface="Alexandria Light" pitchFamily="2" charset="-78"/>
            </a:endParaRPr>
          </a:p>
          <a:p>
            <a:pPr lvl="1" algn="just" rtl="1">
              <a:lnSpc>
                <a:spcPct val="200000"/>
              </a:lnSpc>
            </a:pPr>
            <a:r>
              <a:rPr lang="ar-EG" dirty="0">
                <a:solidFill>
                  <a:srgbClr val="00B0F0"/>
                </a:solidFill>
                <a:latin typeface="Alexandria Light" pitchFamily="2" charset="-78"/>
                <a:cs typeface="Alexandria Light" pitchFamily="2" charset="-78"/>
              </a:rPr>
              <a:t>2-</a:t>
            </a:r>
            <a:r>
              <a:rPr lang="ar-EG" dirty="0">
                <a:solidFill>
                  <a:srgbClr val="FF0000"/>
                </a:solidFill>
                <a:latin typeface="Alexandria Light" pitchFamily="2" charset="-78"/>
                <a:cs typeface="Alexandria Light" pitchFamily="2" charset="-78"/>
              </a:rPr>
              <a:t> </a:t>
            </a:r>
            <a:r>
              <a:rPr lang="ar-EG" b="1" dirty="0">
                <a:solidFill>
                  <a:srgbClr val="00B0F0"/>
                </a:solidFill>
                <a:latin typeface="Alexandria" pitchFamily="2" charset="-78"/>
                <a:cs typeface="Alexandria" pitchFamily="2" charset="-78"/>
              </a:rPr>
              <a:t>الوصول</a:t>
            </a:r>
            <a:r>
              <a:rPr lang="ar-EG" dirty="0">
                <a:solidFill>
                  <a:srgbClr val="FF0000"/>
                </a:solidFill>
                <a:latin typeface="Alexandria Light" pitchFamily="2" charset="-78"/>
                <a:cs typeface="Alexandria Light" pitchFamily="2" charset="-78"/>
              </a:rPr>
              <a:t>: </a:t>
            </a:r>
            <a:r>
              <a:rPr lang="ar-EG" dirty="0">
                <a:latin typeface="Alexandria Light" pitchFamily="2" charset="-78"/>
                <a:cs typeface="Alexandria Light" pitchFamily="2" charset="-78"/>
              </a:rPr>
              <a:t>ليست كل الجماهير تمتلك الأجهزة اللازمة لتجربة </a:t>
            </a:r>
            <a:r>
              <a:rPr lang="en-US" dirty="0">
                <a:latin typeface="Alexandria Light" pitchFamily="2" charset="-78"/>
                <a:cs typeface="Alexandria Light" pitchFamily="2" charset="-78"/>
              </a:rPr>
              <a:t>VR، </a:t>
            </a:r>
            <a:r>
              <a:rPr lang="ar-EG" dirty="0">
                <a:latin typeface="Alexandria Light" pitchFamily="2" charset="-78"/>
                <a:cs typeface="Alexandria Light" pitchFamily="2" charset="-78"/>
              </a:rPr>
              <a:t>مما يحد من انتشارها.</a:t>
            </a:r>
            <a:endParaRPr lang="ar-EG" dirty="0">
              <a:solidFill>
                <a:srgbClr val="FF0000"/>
              </a:solidFill>
              <a:latin typeface="Alexandria Light" pitchFamily="2" charset="-78"/>
              <a:cs typeface="Alexandria Light" pitchFamily="2" charset="-78"/>
            </a:endParaRPr>
          </a:p>
          <a:p>
            <a:pPr lvl="1" algn="just" rtl="1">
              <a:lnSpc>
                <a:spcPct val="200000"/>
              </a:lnSpc>
            </a:pPr>
            <a:r>
              <a:rPr lang="ar-EG" dirty="0">
                <a:solidFill>
                  <a:srgbClr val="00B0F0"/>
                </a:solidFill>
                <a:latin typeface="Alexandria Light" pitchFamily="2" charset="-78"/>
                <a:cs typeface="Alexandria Light" pitchFamily="2" charset="-78"/>
              </a:rPr>
              <a:t>3-</a:t>
            </a:r>
            <a:r>
              <a:rPr lang="ar-EG" dirty="0">
                <a:solidFill>
                  <a:srgbClr val="FF0000"/>
                </a:solidFill>
                <a:latin typeface="Alexandria Light" pitchFamily="2" charset="-78"/>
                <a:cs typeface="Alexandria Light" pitchFamily="2" charset="-78"/>
              </a:rPr>
              <a:t> </a:t>
            </a:r>
            <a:r>
              <a:rPr lang="ar-EG" b="1" dirty="0">
                <a:solidFill>
                  <a:srgbClr val="00B0F0"/>
                </a:solidFill>
                <a:latin typeface="Alexandria" pitchFamily="2" charset="-78"/>
                <a:cs typeface="Alexandria" pitchFamily="2" charset="-78"/>
              </a:rPr>
              <a:t>الأخلاقيات</a:t>
            </a:r>
            <a:r>
              <a:rPr lang="ar-EG" dirty="0">
                <a:solidFill>
                  <a:srgbClr val="FF0000"/>
                </a:solidFill>
                <a:latin typeface="Alexandria Light" pitchFamily="2" charset="-78"/>
                <a:cs typeface="Alexandria Light" pitchFamily="2" charset="-78"/>
              </a:rPr>
              <a:t>: </a:t>
            </a:r>
            <a:r>
              <a:rPr lang="ar-EG" dirty="0">
                <a:latin typeface="Alexandria Light" pitchFamily="2" charset="-78"/>
                <a:cs typeface="Alexandria Light" pitchFamily="2" charset="-78"/>
              </a:rPr>
              <a:t>قد تواجه الوسائل الإعلامية تحديات أخلاقية في تقديم تجارب غامرة، خاصة في تغطية الأخبار الحساسة مثل الحروب والكوارث.</a:t>
            </a:r>
            <a:endParaRPr lang="ar-EG" dirty="0">
              <a:solidFill>
                <a:srgbClr val="FF000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F88AFD0F-0761-0E4A-FCC3-21E9DF2EBA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408" y="2588964"/>
            <a:ext cx="5118795" cy="3696893"/>
          </a:xfrm>
          <a:prstGeom prst="rect">
            <a:avLst/>
          </a:prstGeom>
        </p:spPr>
      </p:pic>
    </p:spTree>
    <p:extLst>
      <p:ext uri="{BB962C8B-B14F-4D97-AF65-F5344CB8AC3E}">
        <p14:creationId xmlns:p14="http://schemas.microsoft.com/office/powerpoint/2010/main" val="283584320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73687" y="1837748"/>
            <a:ext cx="5963421" cy="4310667"/>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3- اندماج الصحافة الإلكترونية مع المنصات الاجتماعية لتوسيع النطاق</a:t>
            </a:r>
          </a:p>
          <a:p>
            <a:pPr lvl="1" algn="just" rtl="1">
              <a:lnSpc>
                <a:spcPct val="200000"/>
              </a:lnSpc>
            </a:pPr>
            <a:r>
              <a:rPr lang="ar-EG" sz="2000" dirty="0">
                <a:latin typeface="Alexandria Light" pitchFamily="2" charset="-78"/>
                <a:cs typeface="Alexandria Light" pitchFamily="2" charset="-78"/>
              </a:rPr>
              <a:t>هو توجه حديث يهدف إلى استغلال المنصات الاجتماعية كوسيلة لتوسيع نطاق الصحافة وزيادة التفاعل مع الجمهور. هذا الاتجاه يعكس التحولات الرقمية في الإعلام والطريقة التي يتواصل بها الأفراد مع المحتوى.</a:t>
            </a:r>
            <a:endParaRPr lang="ar-EG" dirty="0">
              <a:solidFill>
                <a:srgbClr val="FF000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2996A5D4-79C8-1E8D-5D6D-1892D5E51F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4892" y="2423711"/>
            <a:ext cx="4591279" cy="3705683"/>
          </a:xfrm>
          <a:prstGeom prst="rect">
            <a:avLst/>
          </a:prstGeom>
        </p:spPr>
      </p:pic>
    </p:spTree>
    <p:extLst>
      <p:ext uri="{BB962C8B-B14F-4D97-AF65-F5344CB8AC3E}">
        <p14:creationId xmlns:p14="http://schemas.microsoft.com/office/powerpoint/2010/main" val="12945778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25417" y="1837748"/>
            <a:ext cx="10711691" cy="3695114"/>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أ- فوائد الاندماج</a:t>
            </a:r>
          </a:p>
          <a:p>
            <a:pPr lvl="1" algn="just" rtl="1">
              <a:lnSpc>
                <a:spcPct val="200000"/>
              </a:lnSpc>
            </a:pPr>
            <a:r>
              <a:rPr lang="ar-EG" sz="2000" dirty="0">
                <a:solidFill>
                  <a:schemeClr val="tx1">
                    <a:lumMod val="95000"/>
                    <a:lumOff val="5000"/>
                  </a:schemeClr>
                </a:solidFill>
                <a:latin typeface="Alexandria Light" pitchFamily="2" charset="-78"/>
                <a:cs typeface="Alexandria Light" pitchFamily="2" charset="-78"/>
              </a:rPr>
              <a:t>1- </a:t>
            </a:r>
            <a:r>
              <a:rPr lang="ar-EG" sz="2000" dirty="0">
                <a:solidFill>
                  <a:srgbClr val="00AEEF"/>
                </a:solidFill>
                <a:latin typeface="Alexandria Light" pitchFamily="2" charset="-78"/>
                <a:cs typeface="Alexandria Light" pitchFamily="2" charset="-78"/>
              </a:rPr>
              <a:t>الوصول لجمهور أوسع </a:t>
            </a:r>
            <a:r>
              <a:rPr lang="ar-EG" sz="2000" dirty="0">
                <a:solidFill>
                  <a:schemeClr val="tx1">
                    <a:lumMod val="95000"/>
                    <a:lumOff val="5000"/>
                  </a:schemeClr>
                </a:solidFill>
                <a:latin typeface="Alexandria Light" pitchFamily="2" charset="-78"/>
                <a:cs typeface="Alexandria Light" pitchFamily="2" charset="-78"/>
              </a:rPr>
              <a:t>من خلال المنصات الاجتماعية التي تستضيف مليارات المستخدمين يوميًا.</a:t>
            </a:r>
          </a:p>
          <a:p>
            <a:pPr lvl="1" algn="just" rtl="1">
              <a:lnSpc>
                <a:spcPct val="200000"/>
              </a:lnSpc>
            </a:pPr>
            <a:r>
              <a:rPr lang="ar-EG" sz="2000" dirty="0">
                <a:solidFill>
                  <a:schemeClr val="tx1">
                    <a:lumMod val="95000"/>
                    <a:lumOff val="5000"/>
                  </a:schemeClr>
                </a:solidFill>
                <a:latin typeface="Alexandria Light" pitchFamily="2" charset="-78"/>
                <a:cs typeface="Alexandria Light" pitchFamily="2" charset="-78"/>
              </a:rPr>
              <a:t>2- </a:t>
            </a:r>
            <a:r>
              <a:rPr lang="ar-EG" sz="2000" dirty="0">
                <a:solidFill>
                  <a:srgbClr val="00AEEF"/>
                </a:solidFill>
                <a:latin typeface="Alexandria Light" pitchFamily="2" charset="-78"/>
                <a:cs typeface="Alexandria Light" pitchFamily="2" charset="-78"/>
              </a:rPr>
              <a:t>التفاعل المباشر مع الجمهور </a:t>
            </a:r>
            <a:r>
              <a:rPr lang="ar-EG" sz="2000" dirty="0">
                <a:solidFill>
                  <a:schemeClr val="tx1">
                    <a:lumMod val="95000"/>
                    <a:lumOff val="5000"/>
                  </a:schemeClr>
                </a:solidFill>
                <a:latin typeface="Alexandria Light" pitchFamily="2" charset="-78"/>
                <a:cs typeface="Alexandria Light" pitchFamily="2" charset="-78"/>
              </a:rPr>
              <a:t>من خلال الإعجاب والتعليق مما يسهل معرفة رد فعل الجمهور.</a:t>
            </a:r>
          </a:p>
          <a:p>
            <a:pPr lvl="1" algn="just" rtl="1">
              <a:lnSpc>
                <a:spcPct val="200000"/>
              </a:lnSpc>
            </a:pPr>
            <a:r>
              <a:rPr lang="ar-EG" sz="2000" dirty="0">
                <a:solidFill>
                  <a:schemeClr val="tx1">
                    <a:lumMod val="95000"/>
                    <a:lumOff val="5000"/>
                  </a:schemeClr>
                </a:solidFill>
                <a:latin typeface="Alexandria Light" pitchFamily="2" charset="-78"/>
                <a:cs typeface="Alexandria Light" pitchFamily="2" charset="-78"/>
              </a:rPr>
              <a:t>3- </a:t>
            </a:r>
            <a:r>
              <a:rPr lang="ar-EG" sz="2000" dirty="0">
                <a:solidFill>
                  <a:srgbClr val="00AEEF"/>
                </a:solidFill>
                <a:latin typeface="Alexandria Light" pitchFamily="2" charset="-78"/>
                <a:cs typeface="Alexandria Light" pitchFamily="2" charset="-78"/>
              </a:rPr>
              <a:t>التوزيع السريع </a:t>
            </a:r>
            <a:r>
              <a:rPr lang="ar-EG" sz="2000" dirty="0">
                <a:solidFill>
                  <a:schemeClr val="tx1">
                    <a:lumMod val="95000"/>
                    <a:lumOff val="5000"/>
                  </a:schemeClr>
                </a:solidFill>
                <a:latin typeface="Alexandria Light" pitchFamily="2" charset="-78"/>
                <a:cs typeface="Alexandria Light" pitchFamily="2" charset="-78"/>
              </a:rPr>
              <a:t>حيث يمكن نشر الأخبار العاجلة من خلال المنصات وينفي الحاجة إلى الانتظار للوصول للقراء</a:t>
            </a: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915306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25417" y="1837748"/>
            <a:ext cx="10711691" cy="4873770"/>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أ- فوائد الاندماج</a:t>
            </a:r>
          </a:p>
          <a:p>
            <a:pPr lvl="1" algn="just" rtl="1">
              <a:lnSpc>
                <a:spcPct val="200000"/>
              </a:lnSpc>
            </a:pPr>
            <a:r>
              <a:rPr lang="ar-EG" sz="2000" dirty="0">
                <a:solidFill>
                  <a:schemeClr val="tx1">
                    <a:lumMod val="95000"/>
                    <a:lumOff val="5000"/>
                  </a:schemeClr>
                </a:solidFill>
                <a:latin typeface="Alexandria Light" pitchFamily="2" charset="-78"/>
                <a:cs typeface="Alexandria Light" pitchFamily="2" charset="-78"/>
              </a:rPr>
              <a:t>4- </a:t>
            </a:r>
            <a:r>
              <a:rPr lang="ar-EG" sz="2000" dirty="0">
                <a:solidFill>
                  <a:srgbClr val="00AEEF"/>
                </a:solidFill>
                <a:latin typeface="Alexandria Light" pitchFamily="2" charset="-78"/>
                <a:cs typeface="Alexandria Light" pitchFamily="2" charset="-78"/>
              </a:rPr>
              <a:t>زيادة حركة المرور </a:t>
            </a:r>
            <a:r>
              <a:rPr lang="ar-EG" sz="2000" dirty="0">
                <a:latin typeface="Alexandria Light" pitchFamily="2" charset="-78"/>
                <a:cs typeface="Alexandria Light" pitchFamily="2" charset="-78"/>
              </a:rPr>
              <a:t>عندما يتم نشر روابط المقالات عبر المنصات الاجتماعية، تؤدي إلى جذب المستخدمين للموقع الإلكتروني للصحيفة.</a:t>
            </a:r>
            <a:r>
              <a:rPr lang="ar-EG" sz="2000" dirty="0">
                <a:solidFill>
                  <a:schemeClr val="tx1">
                    <a:lumMod val="95000"/>
                    <a:lumOff val="5000"/>
                  </a:schemeClr>
                </a:solidFill>
                <a:latin typeface="Alexandria Light" pitchFamily="2" charset="-78"/>
                <a:cs typeface="Alexandria Light" pitchFamily="2" charset="-78"/>
              </a:rPr>
              <a:t>.</a:t>
            </a:r>
          </a:p>
          <a:p>
            <a:pPr lvl="1" algn="just" rtl="1">
              <a:lnSpc>
                <a:spcPct val="200000"/>
              </a:lnSpc>
            </a:pPr>
            <a:r>
              <a:rPr lang="ar-EG" sz="2000" dirty="0">
                <a:solidFill>
                  <a:schemeClr val="tx1">
                    <a:lumMod val="95000"/>
                    <a:lumOff val="5000"/>
                  </a:schemeClr>
                </a:solidFill>
                <a:latin typeface="Alexandria Light" pitchFamily="2" charset="-78"/>
                <a:cs typeface="Alexandria Light" pitchFamily="2" charset="-78"/>
              </a:rPr>
              <a:t>5- </a:t>
            </a:r>
            <a:r>
              <a:rPr lang="ar-EG" sz="2000" dirty="0">
                <a:solidFill>
                  <a:srgbClr val="00AEEF"/>
                </a:solidFill>
                <a:latin typeface="Alexandria Light" pitchFamily="2" charset="-78"/>
                <a:cs typeface="Alexandria Light" pitchFamily="2" charset="-78"/>
              </a:rPr>
              <a:t>تعزيز العلامة التجارية </a:t>
            </a:r>
            <a:r>
              <a:rPr lang="ar-EG" sz="2000" dirty="0">
                <a:latin typeface="Alexandria Light" pitchFamily="2" charset="-78"/>
                <a:cs typeface="Alexandria Light" pitchFamily="2" charset="-78"/>
              </a:rPr>
              <a:t>حضور الصحيفة الإلكتروني القوي على المنصات الاجتماعية يزيد من التعرف على العلامة التجارية وتوسع نطاقها. </a:t>
            </a:r>
          </a:p>
          <a:p>
            <a:pPr lvl="1" algn="just" rtl="1">
              <a:lnSpc>
                <a:spcPct val="200000"/>
              </a:lnSpc>
            </a:pPr>
            <a:r>
              <a:rPr lang="ar-EG" sz="2000" dirty="0">
                <a:solidFill>
                  <a:schemeClr val="tx1">
                    <a:lumMod val="95000"/>
                    <a:lumOff val="5000"/>
                  </a:schemeClr>
                </a:solidFill>
                <a:latin typeface="Alexandria Light" pitchFamily="2" charset="-78"/>
                <a:cs typeface="Alexandria Light" pitchFamily="2" charset="-78"/>
              </a:rPr>
              <a:t>6- </a:t>
            </a:r>
            <a:r>
              <a:rPr lang="ar-EG" sz="2000" dirty="0">
                <a:solidFill>
                  <a:srgbClr val="00AEEF"/>
                </a:solidFill>
                <a:latin typeface="Alexandria Light" pitchFamily="2" charset="-78"/>
                <a:cs typeface="Alexandria Light" pitchFamily="2" charset="-78"/>
              </a:rPr>
              <a:t>تخصيص المحتوى </a:t>
            </a:r>
            <a:r>
              <a:rPr lang="ar-EG" sz="2000" dirty="0">
                <a:latin typeface="Alexandria Light" pitchFamily="2" charset="-78"/>
                <a:cs typeface="Alexandria Light" pitchFamily="2" charset="-78"/>
              </a:rPr>
              <a:t>يمكن للصحف الإلكترونية استخدام بيانات المنصات الاجتماعية لفهم تفضيلات المستخدمين وتخصيص المحتوى بناءً على هذه التفضيلات.</a:t>
            </a:r>
          </a:p>
          <a:p>
            <a:pPr lvl="1" algn="just" rtl="1">
              <a:lnSpc>
                <a:spcPct val="200000"/>
              </a:lnSpc>
            </a:pP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350612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25417" y="1837748"/>
            <a:ext cx="10711691" cy="2288447"/>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أمثلة للاندماج </a:t>
            </a:r>
          </a:p>
          <a:p>
            <a:pPr lvl="1" algn="r" rtl="1">
              <a:lnSpc>
                <a:spcPct val="200000"/>
              </a:lnSpc>
            </a:pPr>
            <a:r>
              <a:rPr lang="ar-EG" dirty="0">
                <a:solidFill>
                  <a:srgbClr val="00AEEF"/>
                </a:solidFill>
                <a:latin typeface="Alexandria" pitchFamily="2" charset="-78"/>
                <a:cs typeface="Alexandria" pitchFamily="2" charset="-78"/>
              </a:rPr>
              <a:t>1- </a:t>
            </a:r>
            <a:r>
              <a:rPr lang="ar-EG" b="1" dirty="0">
                <a:solidFill>
                  <a:srgbClr val="00AEEF"/>
                </a:solidFill>
                <a:latin typeface="Alexandria" pitchFamily="2" charset="-78"/>
                <a:cs typeface="Alexandria" pitchFamily="2" charset="-78"/>
              </a:rPr>
              <a:t>تويتر كمنصة أخبار عاجلة:</a:t>
            </a:r>
            <a:br>
              <a:rPr lang="ar-EG" dirty="0">
                <a:latin typeface="Alexandria Light" pitchFamily="2" charset="-78"/>
                <a:cs typeface="Alexandria Light" pitchFamily="2" charset="-78"/>
              </a:rPr>
            </a:br>
            <a:r>
              <a:rPr lang="ar-EG" dirty="0">
                <a:latin typeface="Alexandria Light" pitchFamily="2" charset="-78"/>
                <a:cs typeface="Alexandria Light" pitchFamily="2" charset="-78"/>
              </a:rPr>
              <a:t>صحيفة "نيويورك تايمز" تستخدم تويتر لنشر الأخبار السريعة وجذب القراء إلى المقالات الكاملة.</a:t>
            </a:r>
          </a:p>
          <a:p>
            <a:pPr lvl="1" algn="r" rtl="1">
              <a:lnSpc>
                <a:spcPct val="200000"/>
              </a:lnSpc>
            </a:pPr>
            <a:r>
              <a:rPr lang="en-US" dirty="0">
                <a:solidFill>
                  <a:schemeClr val="tx1">
                    <a:lumMod val="95000"/>
                    <a:lumOff val="5000"/>
                  </a:schemeClr>
                </a:solidFill>
                <a:latin typeface="Alexandria Light" pitchFamily="2" charset="-78"/>
                <a:cs typeface="Alexandria Light" pitchFamily="2" charset="-78"/>
                <a:hlinkClick r:id="rId5"/>
              </a:rPr>
              <a:t>https://x.com/nytimes?ref_src=twsrc%5Egoogle%7Ctwcamp%5Eserp%7Ctwgr%5Eauthor</a:t>
            </a:r>
            <a:r>
              <a:rPr lang="ar-EG" dirty="0">
                <a:solidFill>
                  <a:schemeClr val="tx1">
                    <a:lumMod val="95000"/>
                    <a:lumOff val="5000"/>
                  </a:schemeClr>
                </a:solidFill>
                <a:latin typeface="Alexandria Light" pitchFamily="2" charset="-78"/>
                <a:cs typeface="Alexandria Light" pitchFamily="2" charset="-78"/>
              </a:rPr>
              <a:t> </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 name="Picture 4">
            <a:extLst>
              <a:ext uri="{FF2B5EF4-FFF2-40B4-BE49-F238E27FC236}">
                <a16:creationId xmlns:a16="http://schemas.microsoft.com/office/drawing/2014/main" id="{E45A4E38-3D5C-C319-D0C1-7D5A848AF6F7}"/>
              </a:ext>
            </a:extLst>
          </p:cNvPr>
          <p:cNvPicPr>
            <a:picLocks noChangeAspect="1"/>
          </p:cNvPicPr>
          <p:nvPr/>
        </p:nvPicPr>
        <p:blipFill rotWithShape="1">
          <a:blip r:embed="rId7"/>
          <a:srcRect l="21325" t="45500" r="34036" b="19870"/>
          <a:stretch/>
        </p:blipFill>
        <p:spPr>
          <a:xfrm>
            <a:off x="1774494" y="4284976"/>
            <a:ext cx="5442332" cy="2225407"/>
          </a:xfrm>
          <a:prstGeom prst="rect">
            <a:avLst/>
          </a:prstGeom>
        </p:spPr>
      </p:pic>
    </p:spTree>
    <p:extLst>
      <p:ext uri="{BB962C8B-B14F-4D97-AF65-F5344CB8AC3E}">
        <p14:creationId xmlns:p14="http://schemas.microsoft.com/office/powerpoint/2010/main" val="39836006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36222" y="2022414"/>
            <a:ext cx="8155778" cy="4504438"/>
          </a:xfrm>
          <a:prstGeom prst="rect">
            <a:avLst/>
          </a:prstGeom>
          <a:noFill/>
        </p:spPr>
        <p:txBody>
          <a:bodyPr wrap="square" rtlCol="0">
            <a:spAutoFit/>
          </a:bodyPr>
          <a:lstStyle/>
          <a:p>
            <a:pPr lvl="1" algn="just" rtl="1">
              <a:lnSpc>
                <a:spcPct val="200000"/>
              </a:lnSpc>
            </a:pPr>
            <a:r>
              <a:rPr lang="ar-EG" sz="2000" dirty="0">
                <a:solidFill>
                  <a:srgbClr val="FF0000"/>
                </a:solidFill>
                <a:latin typeface="Alexandria Light" pitchFamily="2" charset="-78"/>
                <a:cs typeface="Alexandria Light" pitchFamily="2" charset="-78"/>
              </a:rPr>
              <a:t>أمثلة للاندماج </a:t>
            </a:r>
          </a:p>
          <a:p>
            <a:pPr lvl="1" algn="r" rtl="1">
              <a:lnSpc>
                <a:spcPct val="200000"/>
              </a:lnSpc>
            </a:pPr>
            <a:r>
              <a:rPr lang="ar-EG" dirty="0">
                <a:solidFill>
                  <a:srgbClr val="00AEEF"/>
                </a:solidFill>
                <a:latin typeface="Alexandria" pitchFamily="2" charset="-78"/>
                <a:cs typeface="Alexandria" pitchFamily="2" charset="-78"/>
              </a:rPr>
              <a:t>2- </a:t>
            </a:r>
            <a:r>
              <a:rPr lang="ar-EG" b="1" dirty="0">
                <a:solidFill>
                  <a:srgbClr val="00AEEF"/>
                </a:solidFill>
                <a:latin typeface="Alexandria" pitchFamily="2" charset="-78"/>
                <a:cs typeface="Alexandria" pitchFamily="2" charset="-78"/>
              </a:rPr>
              <a:t>فيسبوك للمقالات المطولة:</a:t>
            </a:r>
            <a:br>
              <a:rPr lang="ar-EG" dirty="0">
                <a:latin typeface="Alexandria Light" pitchFamily="2" charset="-78"/>
                <a:cs typeface="Alexandria Light" pitchFamily="2" charset="-78"/>
              </a:rPr>
            </a:br>
            <a:r>
              <a:rPr lang="ar-EG" dirty="0">
                <a:latin typeface="Alexandria Light" pitchFamily="2" charset="-78"/>
                <a:cs typeface="Alexandria Light" pitchFamily="2" charset="-78"/>
              </a:rPr>
              <a:t>بعض الصحف تعتمد على ميزة </a:t>
            </a:r>
            <a:r>
              <a:rPr lang="en-US" dirty="0">
                <a:latin typeface="Alexandria Light" pitchFamily="2" charset="-78"/>
                <a:cs typeface="Alexandria Light" pitchFamily="2" charset="-78"/>
              </a:rPr>
              <a:t>Facebook Instant Articles </a:t>
            </a:r>
            <a:r>
              <a:rPr lang="ar-EG" dirty="0">
                <a:latin typeface="Alexandria Light" pitchFamily="2" charset="-78"/>
                <a:cs typeface="Alexandria Light" pitchFamily="2" charset="-78"/>
              </a:rPr>
              <a:t>لعرض المحتوى بشكل سريع ومباشر على المنصة دون الحاجة إلى إعادة توجيه المستخدم.</a:t>
            </a:r>
          </a:p>
          <a:p>
            <a:pPr lvl="1" algn="r" rtl="1">
              <a:lnSpc>
                <a:spcPct val="200000"/>
              </a:lnSpc>
            </a:pPr>
            <a:r>
              <a:rPr lang="ar-EG" dirty="0">
                <a:solidFill>
                  <a:srgbClr val="00AEEF"/>
                </a:solidFill>
                <a:latin typeface="Alexandria" pitchFamily="2" charset="-78"/>
                <a:cs typeface="Alexandria" pitchFamily="2" charset="-78"/>
              </a:rPr>
              <a:t>3- </a:t>
            </a:r>
            <a:r>
              <a:rPr lang="ar-EG" b="1" dirty="0">
                <a:solidFill>
                  <a:srgbClr val="00AEEF"/>
                </a:solidFill>
                <a:latin typeface="Alexandria" pitchFamily="2" charset="-78"/>
                <a:cs typeface="Alexandria" pitchFamily="2" charset="-78"/>
              </a:rPr>
              <a:t>تيك توك للفيديوهات الإخبارية القصيرة:</a:t>
            </a:r>
            <a:br>
              <a:rPr lang="ar-EG" dirty="0">
                <a:latin typeface="Alexandria Light" pitchFamily="2" charset="-78"/>
                <a:cs typeface="Alexandria Light" pitchFamily="2" charset="-78"/>
              </a:rPr>
            </a:br>
            <a:r>
              <a:rPr lang="ar-EG" dirty="0">
                <a:latin typeface="Alexandria Light" pitchFamily="2" charset="-78"/>
                <a:cs typeface="Alexandria Light" pitchFamily="2" charset="-78"/>
              </a:rPr>
              <a:t>مواقع مثل "واشنطن بوست" تستخدم تيك توك لجذب الشباب بفيديوهات إخبارية قصيرة ومبتكرة.</a:t>
            </a:r>
          </a:p>
          <a:p>
            <a:pPr lvl="1" algn="r" rtl="1">
              <a:lnSpc>
                <a:spcPct val="200000"/>
              </a:lnSpc>
            </a:pPr>
            <a:r>
              <a:rPr lang="en-US" dirty="0">
                <a:solidFill>
                  <a:schemeClr val="tx1">
                    <a:lumMod val="95000"/>
                    <a:lumOff val="5000"/>
                  </a:schemeClr>
                </a:solidFill>
                <a:latin typeface="Alexandria Light" pitchFamily="2" charset="-78"/>
                <a:cs typeface="Alexandria Light" pitchFamily="2" charset="-78"/>
                <a:hlinkClick r:id="rId5"/>
              </a:rPr>
              <a:t>https://www.tiktok.com/@washingtonpost?lang=ar</a:t>
            </a:r>
            <a:r>
              <a:rPr lang="ar-EG" dirty="0">
                <a:solidFill>
                  <a:schemeClr val="tx1">
                    <a:lumMod val="95000"/>
                    <a:lumOff val="5000"/>
                  </a:schemeClr>
                </a:solidFill>
                <a:latin typeface="Alexandria Light" pitchFamily="2" charset="-78"/>
                <a:cs typeface="Alexandria Light" pitchFamily="2" charset="-78"/>
              </a:rPr>
              <a:t> </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A00CF081-6F3B-18B7-B9CD-3DE8A41AAE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8719" y="2729425"/>
            <a:ext cx="2857500" cy="3645043"/>
          </a:xfrm>
          <a:prstGeom prst="rect">
            <a:avLst/>
          </a:prstGeom>
        </p:spPr>
      </p:pic>
    </p:spTree>
    <p:extLst>
      <p:ext uri="{BB962C8B-B14F-4D97-AF65-F5344CB8AC3E}">
        <p14:creationId xmlns:p14="http://schemas.microsoft.com/office/powerpoint/2010/main" val="25307227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مستقبل الصحافة الإلكترونية</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073996" y="2236983"/>
            <a:ext cx="10711691" cy="3888821"/>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ب- تحديات الاندماج</a:t>
            </a:r>
          </a:p>
          <a:p>
            <a:pPr lvl="1" algn="r" rtl="1">
              <a:lnSpc>
                <a:spcPct val="200000"/>
              </a:lnSpc>
            </a:pPr>
            <a:r>
              <a:rPr lang="ar-EG" b="1" dirty="0">
                <a:solidFill>
                  <a:srgbClr val="00AEEF"/>
                </a:solidFill>
                <a:latin typeface="Alexandria" pitchFamily="2" charset="-78"/>
                <a:cs typeface="Alexandria" pitchFamily="2" charset="-78"/>
              </a:rPr>
              <a:t>1- الاعتماد المفرط</a:t>
            </a:r>
            <a:br>
              <a:rPr lang="ar-EG" dirty="0">
                <a:latin typeface="Alexandria Light" pitchFamily="2" charset="-78"/>
                <a:cs typeface="Alexandria Light" pitchFamily="2" charset="-78"/>
              </a:rPr>
            </a:br>
            <a:r>
              <a:rPr lang="ar-EG" dirty="0">
                <a:latin typeface="Alexandria Light" pitchFamily="2" charset="-78"/>
                <a:cs typeface="Alexandria Light" pitchFamily="2" charset="-78"/>
              </a:rPr>
              <a:t>الاعتماد على المنصات الاجتماعية قد يؤدي إلى تقليص حركة المرور الخاصة بالموقع الإلكتروني الأساسي</a:t>
            </a:r>
            <a:r>
              <a:rPr lang="en-US" dirty="0">
                <a:latin typeface="Alexandria Light" pitchFamily="2" charset="-78"/>
                <a:cs typeface="Alexandria Light" pitchFamily="2" charset="-78"/>
              </a:rPr>
              <a:t> </a:t>
            </a:r>
            <a:r>
              <a:rPr lang="ar-EG" dirty="0">
                <a:latin typeface="Alexandria Light" pitchFamily="2" charset="-78"/>
                <a:cs typeface="Alexandria Light" pitchFamily="2" charset="-78"/>
              </a:rPr>
              <a:t> ويقلل من عدد زيارات الموقع. </a:t>
            </a:r>
          </a:p>
          <a:p>
            <a:pPr lvl="1" algn="r" rtl="1">
              <a:lnSpc>
                <a:spcPct val="200000"/>
              </a:lnSpc>
            </a:pPr>
            <a:r>
              <a:rPr lang="ar-EG" dirty="0">
                <a:solidFill>
                  <a:srgbClr val="00AEEF"/>
                </a:solidFill>
                <a:latin typeface="Alexandria" pitchFamily="2" charset="-78"/>
                <a:cs typeface="Alexandria" pitchFamily="2" charset="-78"/>
              </a:rPr>
              <a:t>2- </a:t>
            </a:r>
            <a:r>
              <a:rPr lang="ar-EG" b="1" dirty="0">
                <a:solidFill>
                  <a:srgbClr val="00AEEF"/>
                </a:solidFill>
                <a:latin typeface="Alexandria" pitchFamily="2" charset="-78"/>
                <a:cs typeface="Alexandria" pitchFamily="2" charset="-78"/>
              </a:rPr>
              <a:t>مخاطر خوارزميات المنصات</a:t>
            </a:r>
            <a:br>
              <a:rPr lang="ar-EG" dirty="0">
                <a:latin typeface="Alexandria Light" pitchFamily="2" charset="-78"/>
                <a:cs typeface="Alexandria Light" pitchFamily="2" charset="-78"/>
              </a:rPr>
            </a:br>
            <a:r>
              <a:rPr lang="ar-EG" dirty="0">
                <a:latin typeface="Alexandria Light" pitchFamily="2" charset="-78"/>
                <a:cs typeface="Alexandria Light" pitchFamily="2" charset="-78"/>
              </a:rPr>
              <a:t>خوارزميات المنصات الاجتماعية قد تؤثر على مدى وصول المحتوى، مثل تقليل ظهور الأخبار لصالح منشورات الأصدقاء والعائلة، مما يؤثر على درجة انتشار الخبر.</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45F051E-ECE1-75C3-9623-08B584A5A73C}"/>
              </a:ext>
            </a:extLst>
          </p:cNvPr>
          <p:cNvSpPr>
            <a:spLocks noChangeArrowheads="1"/>
          </p:cNvSpPr>
          <p:nvPr/>
        </p:nvSpPr>
        <p:spPr bwMode="auto">
          <a:xfrm>
            <a:off x="0" y="-323166"/>
            <a:ext cx="2648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03027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2014707" y="2715721"/>
            <a:ext cx="8888855" cy="2780889"/>
          </a:xfrm>
          <a:prstGeom prst="rect">
            <a:avLst/>
          </a:prstGeom>
          <a:noFill/>
        </p:spPr>
        <p:txBody>
          <a:bodyPr wrap="square" rtlCol="0">
            <a:spAutoFit/>
          </a:bodyPr>
          <a:lstStyle/>
          <a:p>
            <a:pPr algn="r">
              <a:lnSpc>
                <a:spcPct val="150000"/>
              </a:lnSpc>
            </a:pPr>
            <a:r>
              <a:rPr lang="ar-EG" sz="1800" b="1" dirty="0">
                <a:solidFill>
                  <a:schemeClr val="tx1">
                    <a:lumMod val="95000"/>
                    <a:lumOff val="5000"/>
                  </a:schemeClr>
                </a:solidFill>
                <a:latin typeface="Alexandria" pitchFamily="2" charset="-78"/>
                <a:cs typeface="Alexandria" pitchFamily="2" charset="-78"/>
              </a:rPr>
              <a:t>- مفهوم الصحافة الإلكترونية وتطورها مقارنة بالصحافة التقليدية</a:t>
            </a:r>
            <a:endParaRPr lang="en-US" sz="1800" b="1" dirty="0">
              <a:solidFill>
                <a:schemeClr val="tx1">
                  <a:lumMod val="95000"/>
                  <a:lumOff val="5000"/>
                </a:schemeClr>
              </a:solidFill>
              <a:latin typeface="Alexandria" pitchFamily="2" charset="-78"/>
              <a:cs typeface="Alexandria" pitchFamily="2" charset="-78"/>
            </a:endParaRPr>
          </a:p>
          <a:p>
            <a:pPr algn="r">
              <a:lnSpc>
                <a:spcPct val="150000"/>
              </a:lnSpc>
            </a:pPr>
            <a:r>
              <a:rPr lang="ar-EG" sz="1800" b="1" dirty="0">
                <a:solidFill>
                  <a:schemeClr val="tx1"/>
                </a:solidFill>
                <a:latin typeface="Alexandria" pitchFamily="2" charset="-78"/>
                <a:cs typeface="Alexandria" pitchFamily="2" charset="-78"/>
              </a:rPr>
              <a:t>- أنواع الصحافة الإلكترونية</a:t>
            </a:r>
            <a:endParaRPr lang="en-US" sz="1800" b="1" dirty="0">
              <a:solidFill>
                <a:schemeClr val="tx1"/>
              </a:solidFill>
              <a:latin typeface="Alexandria" pitchFamily="2" charset="-78"/>
              <a:cs typeface="Alexandria" pitchFamily="2" charset="-78"/>
            </a:endParaRPr>
          </a:p>
          <a:p>
            <a:pPr algn="r">
              <a:lnSpc>
                <a:spcPct val="150000"/>
              </a:lnSpc>
            </a:pPr>
            <a:r>
              <a:rPr lang="ar-EG" sz="1800" b="1" dirty="0">
                <a:solidFill>
                  <a:schemeClr val="tx1">
                    <a:lumMod val="95000"/>
                    <a:lumOff val="5000"/>
                  </a:schemeClr>
                </a:solidFill>
                <a:latin typeface="Alexandria" pitchFamily="2" charset="-78"/>
                <a:cs typeface="Alexandria" pitchFamily="2" charset="-78"/>
              </a:rPr>
              <a:t>- استراتيجيات تحسين أداء الصحافة الإلكترونية</a:t>
            </a:r>
            <a:endParaRPr lang="en-US" sz="1800" b="1" dirty="0">
              <a:solidFill>
                <a:schemeClr val="tx1">
                  <a:lumMod val="95000"/>
                  <a:lumOff val="5000"/>
                </a:schemeClr>
              </a:solidFill>
              <a:latin typeface="Alexandria" pitchFamily="2" charset="-78"/>
              <a:cs typeface="Alexandria" pitchFamily="2" charset="-78"/>
            </a:endParaRPr>
          </a:p>
          <a:p>
            <a:pPr algn="r" rtl="1">
              <a:lnSpc>
                <a:spcPct val="150000"/>
              </a:lnSpc>
            </a:pPr>
            <a:r>
              <a:rPr lang="ar-EG" sz="1800" b="1" dirty="0">
                <a:solidFill>
                  <a:schemeClr val="tx1">
                    <a:lumMod val="95000"/>
                    <a:lumOff val="5000"/>
                  </a:schemeClr>
                </a:solidFill>
                <a:latin typeface="Alexandria" pitchFamily="2" charset="-78"/>
                <a:cs typeface="Alexandria" pitchFamily="2" charset="-78"/>
              </a:rPr>
              <a:t>- مستقبل الصحافة الإلكترونية</a:t>
            </a:r>
            <a:endParaRPr lang="en-US" sz="1800" b="1" dirty="0">
              <a:solidFill>
                <a:schemeClr val="tx1">
                  <a:lumMod val="95000"/>
                  <a:lumOff val="5000"/>
                </a:schemeClr>
              </a:solidFill>
              <a:latin typeface="Alexandria" pitchFamily="2" charset="-78"/>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3334887"/>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اقتصاد المؤثرين على مواقع التواصل الاجتماعي</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استراتيجيات المؤثرين لتحقيق الأرباح</a:t>
            </a: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95" y="1890064"/>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D7BF897-627C-4827-A213-F8EFD29A2A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2621</TotalTime>
  <Words>2916</Words>
  <Application>Microsoft Office PowerPoint</Application>
  <PresentationFormat>Widescreen</PresentationFormat>
  <Paragraphs>303</Paragraphs>
  <Slides>46</Slides>
  <Notes>19</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Alexandria ExtraLight</vt:lpstr>
      <vt:lpstr>Alexandria Light</vt:lpstr>
      <vt:lpstr>Alexandria Medium</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Mousa, Amina (External)</cp:lastModifiedBy>
  <cp:revision>30</cp:revision>
  <dcterms:created xsi:type="dcterms:W3CDTF">2023-04-29T09:08:00Z</dcterms:created>
  <dcterms:modified xsi:type="dcterms:W3CDTF">2025-03-02T12:04:36Z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